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475" r:id="rId2"/>
    <p:sldId id="257" r:id="rId3"/>
    <p:sldId id="282" r:id="rId4"/>
    <p:sldId id="266" r:id="rId5"/>
    <p:sldId id="268" r:id="rId6"/>
    <p:sldId id="270" r:id="rId7"/>
    <p:sldId id="269" r:id="rId8"/>
    <p:sldId id="549" r:id="rId9"/>
    <p:sldId id="550" r:id="rId10"/>
    <p:sldId id="551" r:id="rId11"/>
    <p:sldId id="559" r:id="rId12"/>
    <p:sldId id="271" r:id="rId13"/>
    <p:sldId id="562" r:id="rId14"/>
    <p:sldId id="778" r:id="rId15"/>
    <p:sldId id="548" r:id="rId16"/>
    <p:sldId id="295" r:id="rId17"/>
    <p:sldId id="273" r:id="rId18"/>
    <p:sldId id="286" r:id="rId19"/>
    <p:sldId id="287" r:id="rId20"/>
    <p:sldId id="527" r:id="rId21"/>
    <p:sldId id="560" r:id="rId22"/>
    <p:sldId id="561" r:id="rId23"/>
    <p:sldId id="508" r:id="rId24"/>
    <p:sldId id="505" r:id="rId25"/>
    <p:sldId id="336" r:id="rId26"/>
    <p:sldId id="500" r:id="rId27"/>
    <p:sldId id="507" r:id="rId28"/>
    <p:sldId id="260" r:id="rId29"/>
    <p:sldId id="278" r:id="rId30"/>
    <p:sldId id="279" r:id="rId31"/>
    <p:sldId id="265" r:id="rId32"/>
    <p:sldId id="529" r:id="rId33"/>
    <p:sldId id="777" r:id="rId34"/>
    <p:sldId id="545" r:id="rId35"/>
    <p:sldId id="262" r:id="rId36"/>
    <p:sldId id="528" r:id="rId37"/>
    <p:sldId id="281" r:id="rId38"/>
    <p:sldId id="51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BDC22-9D0B-F84E-8660-1FA255FE7B81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B8660-D250-B740-BFC8-4C34CF2FB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I'm EXCITED TOPIC-How to...It COMES FROM the PERSPECTIVE U  ONLY GET FROM EXPERIENCE AND BEING OLD</a:t>
            </a:r>
            <a:br>
              <a:rPr lang="is-IS" b="1" baseline="0" dirty="0"/>
            </a:br>
            <a:r>
              <a:rPr lang="is-IS" b="1" baseline="0" dirty="0"/>
              <a:t>It comes from the QUESTIONS from the providers in community</a:t>
            </a:r>
            <a:r>
              <a:rPr lang="en-US" b="1" baseline="0" dirty="0"/>
              <a:t>. I listen to the questions and </a:t>
            </a:r>
            <a:r>
              <a:rPr lang="en-US" b="1" baseline="0" dirty="0" err="1"/>
              <a:t>volle</a:t>
            </a:r>
            <a:br>
              <a:rPr lang="en-US" b="1" baseline="0" dirty="0"/>
            </a:br>
            <a:r>
              <a:rPr lang="en-US" b="1" baseline="0" dirty="0"/>
              <a:t>I </a:t>
            </a:r>
            <a:r>
              <a:rPr lang="en-US" b="1" baseline="0" dirty="0" err="1"/>
              <a:t>invisioned</a:t>
            </a:r>
            <a:r>
              <a:rPr lang="en-US" b="1" baseline="0" dirty="0"/>
              <a:t> my next project a new educational outreach  lecture series.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B8660-D250-B740-BFC8-4C34CF2FB1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9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Deformed  structure of hepatocytes, biliary and vascular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The natural </a:t>
            </a:r>
            <a:r>
              <a:rPr lang="en-US" sz="2400" b="1" dirty="0" err="1"/>
              <a:t>hx</a:t>
            </a:r>
            <a:r>
              <a:rPr lang="en-US" sz="2400" b="1" dirty="0"/>
              <a:t> is defined by the Timeline of developing  of complications</a:t>
            </a:r>
          </a:p>
          <a:p>
            <a:r>
              <a:rPr lang="en-US" sz="2400" b="1" dirty="0"/>
              <a:t>2 main prognostic stages defined by the presence or absence of these complications</a:t>
            </a:r>
            <a:br>
              <a:rPr lang="en-US" sz="2400" b="1" dirty="0"/>
            </a:br>
            <a:r>
              <a:rPr lang="en-US" sz="2400" b="1" dirty="0"/>
              <a:t>we go from compensated cirrhosis  completely ASX to the development of symptomatic complications</a:t>
            </a:r>
            <a:br>
              <a:rPr lang="en-US" sz="2400" b="1" dirty="0"/>
            </a:br>
            <a:r>
              <a:rPr lang="en-US" sz="2400" b="1" dirty="0"/>
              <a:t>ascites jaundice variceal bleed encephalopathy-define decompensated cirrhosis</a:t>
            </a:r>
            <a:br>
              <a:rPr lang="en-US" sz="2400" b="1" dirty="0"/>
            </a:br>
            <a:br>
              <a:rPr lang="en-US" sz="2400" dirty="0"/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AAD6-CBCB-0F40-B231-8AA2CB22C1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Ascites is usually the 1</a:t>
            </a:r>
            <a:r>
              <a:rPr lang="en-US" b="1" baseline="30000" dirty="0"/>
              <a:t>st</a:t>
            </a:r>
            <a:r>
              <a:rPr lang="en-US" b="1" dirty="0"/>
              <a:t> sign of decompensation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63C17-5ED8-944D-B7C3-9778D6F69F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6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8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7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12804" y="0"/>
            <a:ext cx="10871201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30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Click to edit Master title style</a:t>
            </a:r>
            <a:endParaRPr sz="3300">
              <a:solidFill>
                <a:srgbClr val="2F5897"/>
              </a:solidFill>
              <a:uFill>
                <a:solidFill>
                  <a:srgbClr val="2F5897"/>
                </a:solidFill>
              </a:uFill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872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300">
                <a:solidFill>
                  <a:srgbClr val="2F5897"/>
                </a:solidFill>
                <a:uFill>
                  <a:solidFill>
                    <a:srgbClr val="2F5897"/>
                  </a:solidFill>
                </a:uFill>
              </a:rPr>
              <a:t>Click to edit Master title style</a:t>
            </a:r>
            <a:endParaRPr sz="3300">
              <a:solidFill>
                <a:srgbClr val="2F5897"/>
              </a:solidFill>
              <a:uFill>
                <a:solidFill>
                  <a:srgbClr val="2F5897"/>
                </a:solidFill>
              </a:uFill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Click to edit Master text styles</a:t>
            </a:r>
          </a:p>
          <a:p>
            <a:pPr lvl="1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Second level</a:t>
            </a:r>
          </a:p>
          <a:p>
            <a:pPr lvl="2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Third level</a:t>
            </a:r>
          </a:p>
          <a:p>
            <a:pPr lvl="3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Fourth level</a:t>
            </a:r>
          </a:p>
          <a:p>
            <a:pPr lvl="4">
              <a:defRPr sz="1800">
                <a:uFillTx/>
              </a:defRPr>
            </a:pPr>
            <a:r>
              <a:rPr lang="en-US" sz="2175">
                <a:uFill>
                  <a:solidFill/>
                </a:uFill>
              </a:rPr>
              <a:t>Fifth level</a:t>
            </a:r>
            <a:endParaRPr sz="2175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827245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8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780B-29FC-B14F-B922-E4B04980E4EB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60" y="6082784"/>
            <a:ext cx="3569441" cy="7752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64F1-40FF-F546-903C-313F506D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222" y="116114"/>
            <a:ext cx="8889377" cy="144581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        Community Clinics –What is the your role?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                Stop The Progression Of Fibrosis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                               11/17/2021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43954"/>
            <a:ext cx="8077200" cy="374724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71"/>
          <p:cNvGrpSpPr/>
          <p:nvPr/>
        </p:nvGrpSpPr>
        <p:grpSpPr>
          <a:xfrm>
            <a:off x="1676400" y="1371600"/>
            <a:ext cx="8839200" cy="4476541"/>
            <a:chOff x="0" y="-1"/>
            <a:chExt cx="8280262" cy="4231761"/>
          </a:xfrm>
        </p:grpSpPr>
        <p:pic>
          <p:nvPicPr>
            <p:cNvPr id="5" name="image3.jpg" descr="Normal micro sm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494747"/>
              <a:ext cx="3977425" cy="3737013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6" name="image4.jpg" descr="cirrhosis histo sm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015537" y="494746"/>
              <a:ext cx="4264725" cy="3737013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7" name="Shape 69"/>
            <p:cNvSpPr/>
            <p:nvPr/>
          </p:nvSpPr>
          <p:spPr>
            <a:xfrm>
              <a:off x="5392561" y="-1"/>
              <a:ext cx="1516318" cy="309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468" tIns="45468" rIns="45468" bIns="45468" numCol="1" anchor="t">
              <a:spAutoFit/>
            </a:bodyPr>
            <a:lstStyle>
              <a:lvl1pPr algn="ctr" defTabSz="915987">
                <a:lnSpc>
                  <a:spcPct val="85000"/>
                </a:lnSpc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dirty="0"/>
            </a:p>
          </p:txBody>
        </p:sp>
        <p:sp>
          <p:nvSpPr>
            <p:cNvPr id="8" name="Shape 70"/>
            <p:cNvSpPr/>
            <p:nvPr/>
          </p:nvSpPr>
          <p:spPr>
            <a:xfrm>
              <a:off x="869591" y="-1"/>
              <a:ext cx="2238242" cy="309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468" tIns="45468" rIns="45468" bIns="45468" numCol="1" anchor="t">
              <a:spAutoFit/>
            </a:bodyPr>
            <a:lstStyle>
              <a:lvl1pPr algn="ctr" defTabSz="915987">
                <a:lnSpc>
                  <a:spcPct val="85000"/>
                </a:lnSpc>
                <a:defRPr sz="2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endParaRPr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18704" y="6273226"/>
            <a:ext cx="628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Ray </a:t>
            </a:r>
            <a:r>
              <a:rPr lang="en-US" sz="3200" b="1" dirty="0" err="1">
                <a:solidFill>
                  <a:schemeClr val="bg1"/>
                </a:solidFill>
              </a:rPr>
              <a:t>Thomason,M.D</a:t>
            </a:r>
            <a:r>
              <a:rPr lang="en-US" sz="3200" b="1" dirty="0">
                <a:solidFill>
                  <a:schemeClr val="bg1"/>
                </a:solidFill>
              </a:rPr>
              <a:t>.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733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B61A-6063-D647-B9BE-1C2F7934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680"/>
            <a:ext cx="10515600" cy="124093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Elevated Alkaline Phosphatase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</a:p>
        </p:txBody>
      </p:sp>
      <p:pic>
        <p:nvPicPr>
          <p:cNvPr id="4" name="Content Placeholder 3" descr="Screen Shot 2014-04-15 at 8.45.18 PM.png">
            <a:extLst>
              <a:ext uri="{FF2B5EF4-FFF2-40B4-BE49-F238E27FC236}">
                <a16:creationId xmlns:a16="http://schemas.microsoft.com/office/drawing/2014/main" id="{546AC565-530E-874B-8D86-65E1BB005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05" y="865414"/>
            <a:ext cx="8987152" cy="44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CC8C-805A-F247-BDA1-2F14C729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               ASSESS ABNORMAL LIT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6FA00-E22A-104C-9320-3C14F161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34937"/>
            <a:ext cx="5157787" cy="1488709"/>
          </a:xfrm>
        </p:spPr>
        <p:txBody>
          <a:bodyPr/>
          <a:lstStyle/>
          <a:p>
            <a:r>
              <a:rPr lang="en-US" dirty="0"/>
              <a:t>Transaminases-AST ALT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15C26-0826-0649-8E58-0D52EE59F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58583"/>
            <a:ext cx="5157787" cy="4431080"/>
          </a:xfrm>
        </p:spPr>
        <p:txBody>
          <a:bodyPr/>
          <a:lstStyle/>
          <a:p>
            <a:r>
              <a:rPr lang="en-US" dirty="0"/>
              <a:t>Serologies</a:t>
            </a:r>
          </a:p>
          <a:p>
            <a:r>
              <a:rPr lang="en-US" dirty="0"/>
              <a:t>Imaging U/S with doppler</a:t>
            </a:r>
          </a:p>
          <a:p>
            <a:r>
              <a:rPr lang="en-US" dirty="0"/>
              <a:t>Fibro Scan</a:t>
            </a:r>
          </a:p>
          <a:p>
            <a:r>
              <a:rPr lang="en-US" dirty="0"/>
              <a:t>Liver biopsy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EF8FD-D90D-D84B-9E57-4BB0459E0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4888" y="134938"/>
            <a:ext cx="5183188" cy="1488709"/>
          </a:xfrm>
        </p:spPr>
        <p:txBody>
          <a:bodyPr/>
          <a:lstStyle/>
          <a:p>
            <a:r>
              <a:rPr lang="en-US" dirty="0"/>
              <a:t>Canalicular-</a:t>
            </a:r>
            <a:r>
              <a:rPr lang="en-US" dirty="0" err="1"/>
              <a:t>Alk</a:t>
            </a:r>
            <a:r>
              <a:rPr lang="en-US" dirty="0"/>
              <a:t> </a:t>
            </a:r>
            <a:r>
              <a:rPr lang="en-US" dirty="0" err="1"/>
              <a:t>Phos</a:t>
            </a:r>
            <a:r>
              <a:rPr lang="en-US" dirty="0"/>
              <a:t> GGT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4BA5A-4B41-AF44-8B61-DA9A8167C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758583"/>
            <a:ext cx="5183188" cy="4431080"/>
          </a:xfrm>
        </p:spPr>
        <p:txBody>
          <a:bodyPr/>
          <a:lstStyle/>
          <a:p>
            <a:r>
              <a:rPr lang="en-US" dirty="0"/>
              <a:t>Serologies</a:t>
            </a:r>
          </a:p>
          <a:p>
            <a:r>
              <a:rPr lang="en-US" dirty="0"/>
              <a:t>Imaging-U/S, CT SCAN, MRI-CP</a:t>
            </a:r>
          </a:p>
          <a:p>
            <a:r>
              <a:rPr lang="en-US" dirty="0"/>
              <a:t>Liver biopsy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Abnormalities: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4800600"/>
          </a:xfrm>
        </p:spPr>
        <p:txBody>
          <a:bodyPr/>
          <a:lstStyle/>
          <a:p>
            <a:r>
              <a:rPr lang="en-US" dirty="0"/>
              <a:t>May be normal, especially in Compensated ALD</a:t>
            </a:r>
          </a:p>
          <a:p>
            <a:r>
              <a:rPr lang="en-US" dirty="0"/>
              <a:t>Anemia (Multifactorial): Mean Hb in Ascites=10</a:t>
            </a:r>
          </a:p>
          <a:p>
            <a:r>
              <a:rPr lang="en-US" dirty="0"/>
              <a:t>Cytopenia (Plt&lt;160 80% Cirr in Hep C)</a:t>
            </a:r>
          </a:p>
          <a:p>
            <a:r>
              <a:rPr lang="en-US" dirty="0"/>
              <a:t>Abnormal INR</a:t>
            </a:r>
          </a:p>
          <a:p>
            <a:r>
              <a:rPr lang="en-US" dirty="0"/>
              <a:t>Elevated Bilirubin</a:t>
            </a:r>
          </a:p>
          <a:p>
            <a:r>
              <a:rPr lang="en-US" dirty="0"/>
              <a:t>Low Albumin</a:t>
            </a:r>
          </a:p>
          <a:p>
            <a:r>
              <a:rPr lang="en-US" dirty="0"/>
              <a:t>Low BUN</a:t>
            </a:r>
          </a:p>
          <a:p>
            <a:r>
              <a:rPr lang="en-US" dirty="0"/>
              <a:t>AST&gt;ALT</a:t>
            </a:r>
          </a:p>
          <a:p>
            <a:r>
              <a:rPr lang="en-US" dirty="0"/>
              <a:t>Alkaline </a:t>
            </a:r>
            <a:r>
              <a:rPr lang="en-US" dirty="0" err="1"/>
              <a:t>Phos</a:t>
            </a:r>
            <a:r>
              <a:rPr lang="en-US" dirty="0"/>
              <a:t> Variable</a:t>
            </a:r>
          </a:p>
        </p:txBody>
      </p:sp>
    </p:spTree>
    <p:extLst>
      <p:ext uri="{BB962C8B-B14F-4D97-AF65-F5344CB8AC3E}">
        <p14:creationId xmlns:p14="http://schemas.microsoft.com/office/powerpoint/2010/main" val="176565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2C4B-965E-D14F-9515-EE76F108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   MOST IMPORTANT LIVER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3626-B28B-C447-B127-91395BFB9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679"/>
            <a:ext cx="10515600" cy="4328284"/>
          </a:xfrm>
        </p:spPr>
        <p:txBody>
          <a:bodyPr/>
          <a:lstStyle/>
          <a:p>
            <a:r>
              <a:rPr lang="en-US" sz="6000" dirty="0" err="1"/>
              <a:t>Platlet</a:t>
            </a:r>
            <a:r>
              <a:rPr lang="en-US" sz="6000" dirty="0"/>
              <a:t> Count </a:t>
            </a:r>
            <a:br>
              <a:rPr lang="en-US" sz="6000" dirty="0"/>
            </a:br>
            <a:r>
              <a:rPr lang="en-US" sz="6000" dirty="0"/>
              <a:t>&lt; 150 k-Suspicious</a:t>
            </a:r>
            <a:br>
              <a:rPr lang="en-US" sz="6000" dirty="0"/>
            </a:br>
            <a:r>
              <a:rPr lang="en-US" sz="6000" dirty="0"/>
              <a:t>&lt; 100k- Cirrhosis </a:t>
            </a:r>
            <a:r>
              <a:rPr lang="en-US" sz="6000" dirty="0" err="1"/>
              <a:t>Portqal</a:t>
            </a:r>
            <a:r>
              <a:rPr lang="en-US" sz="6000" dirty="0"/>
              <a:t> Hypertension with Large Spleen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8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1D94-9807-D348-956C-BE9A9FAA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17" y="186456"/>
            <a:ext cx="10515600" cy="131652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                          Work Up  LIT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1636-F807-494A-B56B-31DFCA372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Hepatitis A: HAV IgM and IgG total</a:t>
            </a:r>
          </a:p>
          <a:p>
            <a:r>
              <a:rPr lang="en-US" dirty="0"/>
              <a:t>Hepatitis B: HBV S Ag, HBV Core IgM and IgG antibody testing, HBV S Ab</a:t>
            </a:r>
            <a:br>
              <a:rPr lang="en-US" dirty="0"/>
            </a:br>
            <a:r>
              <a:rPr lang="en-US" dirty="0"/>
              <a:t>Hepatitis C: HCV Antibody, If + then order HCV </a:t>
            </a:r>
            <a:r>
              <a:rPr lang="en-US" dirty="0" err="1"/>
              <a:t>pcr</a:t>
            </a:r>
            <a:r>
              <a:rPr lang="en-US" dirty="0"/>
              <a:t> Quantitative for viral load , HCV Genotype</a:t>
            </a:r>
          </a:p>
          <a:p>
            <a:r>
              <a:rPr lang="en-US" dirty="0"/>
              <a:t>Hepatitis E: Hep E Ab, Hep B quantitative </a:t>
            </a:r>
          </a:p>
          <a:p>
            <a:r>
              <a:rPr lang="en-US" dirty="0"/>
              <a:t>Auto-Immune:</a:t>
            </a:r>
            <a:br>
              <a:rPr lang="en-US" dirty="0"/>
            </a:br>
            <a:r>
              <a:rPr lang="en-US" dirty="0"/>
              <a:t>Autoimmune Hepatitis ANA reflex to titer, F-Actin , SMA, serum IgG, Serum IgG4 subclass</a:t>
            </a:r>
            <a:br>
              <a:rPr lang="en-US" dirty="0"/>
            </a:br>
            <a:r>
              <a:rPr lang="en-US" dirty="0"/>
              <a:t>Primary Biliary Cholangitis ( PBC) AMA</a:t>
            </a:r>
          </a:p>
          <a:p>
            <a:r>
              <a:rPr lang="en-US" dirty="0"/>
              <a:t>Metabolic:</a:t>
            </a:r>
          </a:p>
          <a:p>
            <a:br>
              <a:rPr lang="en-US" dirty="0"/>
            </a:br>
            <a:r>
              <a:rPr lang="en-US" dirty="0"/>
              <a:t>Iron Overload</a:t>
            </a:r>
            <a:br>
              <a:rPr lang="en-US" dirty="0"/>
            </a:br>
            <a:r>
              <a:rPr lang="en-US" dirty="0"/>
              <a:t>Iron panel (Iron, TIBC, and serum Ferritin) </a:t>
            </a:r>
            <a:br>
              <a:rPr lang="en-US" dirty="0"/>
            </a:br>
            <a:r>
              <a:rPr lang="en-US" dirty="0"/>
              <a:t>If Ferritin elevated or Transferrin saturation is &gt; 60%-reflex to genotype-&gt;order the HFE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Copper Overload</a:t>
            </a:r>
            <a:br>
              <a:rPr lang="en-US" dirty="0"/>
            </a:br>
            <a:r>
              <a:rPr lang="en-US" dirty="0" err="1"/>
              <a:t>Ceruloplasm</a:t>
            </a:r>
            <a:endParaRPr lang="en-US" dirty="0"/>
          </a:p>
          <a:p>
            <a:r>
              <a:rPr lang="en-US" dirty="0"/>
              <a:t>Inherited-A1Antitrypsin Deficiency-if less than 100 reflex to Genotypes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24A4-6CAB-8E43-B8D5-5709E825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65127"/>
            <a:ext cx="112014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APRI Calculator: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&gt;0.7  </a:t>
            </a:r>
            <a:r>
              <a:rPr lang="en-US" sz="4000" b="1" dirty="0">
                <a:solidFill>
                  <a:srgbClr val="C00000"/>
                </a:solidFill>
              </a:rPr>
              <a:t>High Risk Advanced Fibrosis 77%sens 72%specif.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&gt;1.0  High Risk Cirrhosis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E500AE-33C6-2543-8986-5C82FD689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849" y="1845733"/>
            <a:ext cx="7838301" cy="40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0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C00E63-443F-47F3-9E02-47E9B354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Noninvasive, Serum-Based Single Tests </a:t>
            </a:r>
            <a:br>
              <a:rPr lang="en-US"/>
            </a:br>
            <a:r>
              <a:rPr lang="en-US"/>
              <a:t>for </a:t>
            </a:r>
            <a:r>
              <a:rPr lang="en-US" u="sng"/>
              <a:t>Predicting</a:t>
            </a:r>
            <a:r>
              <a:rPr lang="en-US"/>
              <a:t>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0179D-8F66-4ADB-8CCD-20AC14EC6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0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Imaging in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08990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Ultrasound</a:t>
            </a:r>
          </a:p>
          <a:p>
            <a:pPr lvl="1"/>
            <a:r>
              <a:rPr lang="en-US" dirty="0"/>
              <a:t>Inexpensive, No Contrast for Now</a:t>
            </a:r>
          </a:p>
          <a:p>
            <a:pPr lvl="1"/>
            <a:r>
              <a:rPr lang="en-US" dirty="0"/>
              <a:t>Not as Sensitive as CT for HCC</a:t>
            </a:r>
          </a:p>
          <a:p>
            <a:pPr lvl="1"/>
            <a:r>
              <a:rPr lang="en-US" dirty="0"/>
              <a:t>Spleen Size: ≥12 cm= PHT</a:t>
            </a:r>
          </a:p>
          <a:p>
            <a:pPr lvl="1"/>
            <a:r>
              <a:rPr lang="en-US" dirty="0"/>
              <a:t>AFP for HCC Screening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Fibro Scan –Amount of Fat and Stiffness –indirect score of fibrosis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CT: More Expensive, Contrast</a:t>
            </a:r>
          </a:p>
          <a:p>
            <a:endParaRPr lang="en-US" dirty="0"/>
          </a:p>
          <a:p>
            <a:r>
              <a:rPr lang="en-US" dirty="0"/>
              <a:t>MR: Very Expensive, Tumor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16178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CE39D2-74E8-446F-9D61-362617BE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Noninvasive Staging of NASH</a:t>
            </a:r>
            <a:br>
              <a:rPr lang="en-US"/>
            </a:br>
            <a:r>
              <a:rPr lang="en-US" sz="3200" i="1"/>
              <a:t>Confirming Advanced Fibrosis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ECB9E-F4CD-4ECE-9061-46C4D91D5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094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8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9C121F-E9E2-405A-B068-BAA0E531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92D31-5863-48BD-866E-D18D75D52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4583-654C-B442-9213-AC5B5416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6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69F3-D67B-874E-85FC-D0FC0946E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372"/>
            <a:ext cx="10515600" cy="5291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b="1" dirty="0"/>
              <a:t>Understand your Opportunity to stop the progression of Liver Disease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Identify silent early liver disease and the amount of fibrosis</a:t>
            </a:r>
            <a:br>
              <a:rPr lang="en-US" dirty="0"/>
            </a:br>
            <a:r>
              <a:rPr lang="en-US" dirty="0"/>
              <a:t>    History</a:t>
            </a:r>
            <a:br>
              <a:rPr lang="en-US" dirty="0"/>
            </a:br>
            <a:r>
              <a:rPr lang="en-US" dirty="0"/>
              <a:t>    Physical Findings</a:t>
            </a:r>
            <a:br>
              <a:rPr lang="en-US" dirty="0"/>
            </a:br>
            <a:r>
              <a:rPr lang="en-US" dirty="0"/>
              <a:t>    Labs</a:t>
            </a:r>
            <a:br>
              <a:rPr lang="en-US" dirty="0"/>
            </a:br>
            <a:r>
              <a:rPr lang="en-US" dirty="0"/>
              <a:t>    Indirect Measures of Fibrosis</a:t>
            </a:r>
          </a:p>
          <a:p>
            <a:pPr marL="0" indent="0">
              <a:buNone/>
            </a:pPr>
            <a:r>
              <a:rPr lang="en-US" b="1" dirty="0"/>
              <a:t>Impact the natural timeline of the development of Cirrhosis:</a:t>
            </a:r>
          </a:p>
          <a:p>
            <a:pPr marL="0" indent="0">
              <a:buNone/>
            </a:pPr>
            <a:r>
              <a:rPr lang="en-US" dirty="0"/>
              <a:t>    Understand the median Survival of Compensated vs </a:t>
            </a:r>
            <a:br>
              <a:rPr lang="en-US" dirty="0"/>
            </a:br>
            <a:r>
              <a:rPr lang="en-US" dirty="0"/>
              <a:t>    De-Compensated</a:t>
            </a:r>
            <a:br>
              <a:rPr lang="en-US" dirty="0"/>
            </a:br>
            <a:r>
              <a:rPr lang="en-US" dirty="0"/>
              <a:t>    Prevent the complications of Cirrhosis:</a:t>
            </a:r>
            <a:br>
              <a:rPr lang="en-US" dirty="0"/>
            </a:br>
            <a:r>
              <a:rPr lang="en-US" dirty="0"/>
              <a:t>         Liver Cancer</a:t>
            </a:r>
            <a:br>
              <a:rPr lang="en-US" dirty="0"/>
            </a:br>
            <a:r>
              <a:rPr lang="en-US" dirty="0"/>
              <a:t>         Organ Failure requiring requiring Liver Transplant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22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A67F-1CC9-B34D-9766-999C14F9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7"/>
            <a:ext cx="9525000" cy="85407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           4 Stages of Fibrosis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7A6364-7573-2C49-932C-404C51A15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150" y="1319481"/>
            <a:ext cx="7759700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1500-31E4-A044-8646-0D09BC02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4977"/>
            <a:ext cx="10515600" cy="112626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                    When Do A Liver 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787C8-3558-744F-95AC-775FE6F7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868057"/>
            <a:ext cx="10515600" cy="51218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B53ACC-3296-B745-97BD-8CD731EBFCC8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F6D2C2B-FDDB-E24B-BA12-ACFF9F319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08893"/>
            <a:ext cx="10515599" cy="51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3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129C537-9A72-EB4C-AAA6-605D27AF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Liver Biopsy in Unexplained LIT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74010F1-0668-C74D-A185-687AB485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4832"/>
          </a:xfrm>
        </p:spPr>
        <p:txBody>
          <a:bodyPr/>
          <a:lstStyle/>
          <a:p>
            <a:r>
              <a:rPr lang="en-US" dirty="0"/>
              <a:t>33%       NASH</a:t>
            </a:r>
            <a:br>
              <a:rPr lang="en-US" dirty="0"/>
            </a:br>
            <a:endParaRPr lang="en-US" dirty="0"/>
          </a:p>
          <a:p>
            <a:r>
              <a:rPr lang="en-US" dirty="0"/>
              <a:t>27%.      Steatosis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22%         Misc. CAH, Sinusoidal Disease Fibrosis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19%         Minimal Changes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512DD-B456-2045-A2D6-52A233979277}"/>
              </a:ext>
            </a:extLst>
          </p:cNvPr>
          <p:cNvSpPr txBox="1"/>
          <p:nvPr/>
        </p:nvSpPr>
        <p:spPr>
          <a:xfrm>
            <a:off x="1077686" y="5682343"/>
            <a:ext cx="346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 </a:t>
            </a:r>
            <a:r>
              <a:rPr lang="en-US" dirty="0" err="1"/>
              <a:t>Ledinghen</a:t>
            </a:r>
            <a:r>
              <a:rPr lang="en-US" dirty="0"/>
              <a:t>, et al J Hep 2006</a:t>
            </a:r>
          </a:p>
        </p:txBody>
      </p:sp>
    </p:spTree>
    <p:extLst>
      <p:ext uri="{BB962C8B-B14F-4D97-AF65-F5344CB8AC3E}">
        <p14:creationId xmlns:p14="http://schemas.microsoft.com/office/powerpoint/2010/main" val="47090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5DD290-F17B-0C44-9FA0-108A0AD4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F1F8-FAE8-F743-B83C-CA4A834B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Cirrhosis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E19E-C704-7647-9225-5A903EA7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219200"/>
            <a:ext cx="8077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Cirrhosis is an abnormal hepatic architecture deformity</a:t>
            </a:r>
          </a:p>
          <a:p>
            <a:endParaRPr lang="en-US" sz="2400" b="1" dirty="0"/>
          </a:p>
          <a:p>
            <a:r>
              <a:rPr lang="en-US" sz="2400" b="1" dirty="0"/>
              <a:t>Portal Hypertension is the measurable manifestation of cirrhosis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</a:p>
          <a:p>
            <a:r>
              <a:rPr lang="en-US" sz="2400" b="1" dirty="0"/>
              <a:t>Fifth-leading cause of adult deaths</a:t>
            </a:r>
          </a:p>
          <a:p>
            <a:endParaRPr lang="en-US" sz="2400" b="1" dirty="0"/>
          </a:p>
          <a:p>
            <a:r>
              <a:rPr lang="en-US" sz="2400" b="1" dirty="0"/>
              <a:t>Eighth in economic cost among the major</a:t>
            </a:r>
            <a:br>
              <a:rPr lang="en-US" sz="2400" b="1" dirty="0"/>
            </a:br>
            <a:r>
              <a:rPr lang="en-US" sz="2400" b="1" dirty="0"/>
              <a:t>illnesses</a:t>
            </a:r>
            <a:br>
              <a:rPr lang="en-US" sz="2400" b="1" dirty="0"/>
            </a:br>
            <a:endParaRPr lang="en-US" sz="2400" b="1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3015E-B6F5-DE47-A7F1-FFB558164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2136648" y="5219222"/>
            <a:ext cx="817290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endParaRPr sz="3200"/>
          </a:p>
        </p:txBody>
      </p:sp>
      <p:sp>
        <p:nvSpPr>
          <p:cNvPr id="77" name="Shape 77"/>
          <p:cNvSpPr/>
          <p:nvPr/>
        </p:nvSpPr>
        <p:spPr>
          <a:xfrm>
            <a:off x="1524000" y="-404429"/>
            <a:ext cx="9144000" cy="198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50391">
              <a:defRPr sz="4092">
                <a:solidFill>
                  <a:srgbClr val="2F589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C00000"/>
                </a:solidFill>
              </a:rPr>
              <a:t>   </a:t>
            </a:r>
            <a:r>
              <a:rPr sz="3600" b="1" dirty="0">
                <a:solidFill>
                  <a:srgbClr val="C00000"/>
                </a:solidFill>
              </a:rPr>
              <a:t>Natural History–Chronic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sz="3600" b="1" dirty="0">
                <a:solidFill>
                  <a:srgbClr val="C00000"/>
                </a:solidFill>
              </a:rPr>
              <a:t>Liver</a:t>
            </a:r>
            <a:r>
              <a:rPr lang="en-US" sz="3600" b="1" dirty="0">
                <a:solidFill>
                  <a:srgbClr val="C00000"/>
                </a:solidFill>
              </a:rPr>
              <a:t> Disease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676400" y="2350929"/>
            <a:ext cx="168821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400" dirty="0"/>
              <a:t>   </a:t>
            </a:r>
            <a:r>
              <a:rPr sz="2400" dirty="0"/>
              <a:t>Chronic</a:t>
            </a:r>
            <a:endParaRPr lang="en-US" sz="2400" dirty="0"/>
          </a:p>
          <a:p>
            <a:pPr lvl="0"/>
            <a:r>
              <a:rPr lang="en-US" sz="2400" dirty="0"/>
              <a:t>     </a:t>
            </a:r>
            <a:r>
              <a:rPr sz="2400" dirty="0"/>
              <a:t>liver </a:t>
            </a:r>
          </a:p>
          <a:p>
            <a:pPr lvl="0" algn="ctr"/>
            <a:r>
              <a:rPr sz="2400" dirty="0"/>
              <a:t>disease</a:t>
            </a:r>
          </a:p>
        </p:txBody>
      </p:sp>
      <p:sp>
        <p:nvSpPr>
          <p:cNvPr id="79" name="Shape 79"/>
          <p:cNvSpPr/>
          <p:nvPr/>
        </p:nvSpPr>
        <p:spPr>
          <a:xfrm>
            <a:off x="4105788" y="2466378"/>
            <a:ext cx="176144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2400" b="1" dirty="0"/>
              <a:t>Compensated</a:t>
            </a:r>
          </a:p>
          <a:p>
            <a:pPr lvl="0" algn="ctr"/>
            <a:r>
              <a:rPr sz="2400" b="1" dirty="0"/>
              <a:t>cirrhosis</a:t>
            </a:r>
          </a:p>
        </p:txBody>
      </p:sp>
      <p:sp>
        <p:nvSpPr>
          <p:cNvPr id="80" name="Shape 80"/>
          <p:cNvSpPr/>
          <p:nvPr/>
        </p:nvSpPr>
        <p:spPr>
          <a:xfrm>
            <a:off x="6708957" y="2491398"/>
            <a:ext cx="214308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2400" b="1" dirty="0"/>
              <a:t>Decompensated </a:t>
            </a:r>
          </a:p>
          <a:p>
            <a:pPr lvl="0" algn="ctr"/>
            <a:r>
              <a:rPr sz="2400" b="1" dirty="0"/>
              <a:t>cirrhosis</a:t>
            </a:r>
          </a:p>
        </p:txBody>
      </p:sp>
      <p:sp>
        <p:nvSpPr>
          <p:cNvPr id="81" name="Shape 81"/>
          <p:cNvSpPr/>
          <p:nvPr/>
        </p:nvSpPr>
        <p:spPr>
          <a:xfrm>
            <a:off x="9581744" y="2588030"/>
            <a:ext cx="9338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200" b="1"/>
            </a:lvl1pPr>
          </a:lstStyle>
          <a:p>
            <a:pPr lvl="0">
              <a:defRPr sz="1800" b="0"/>
            </a:pPr>
            <a:r>
              <a:rPr sz="2400" b="0" dirty="0"/>
              <a:t>Death</a:t>
            </a:r>
          </a:p>
        </p:txBody>
      </p:sp>
      <p:sp>
        <p:nvSpPr>
          <p:cNvPr id="82" name="Shape 82"/>
          <p:cNvSpPr/>
          <p:nvPr/>
        </p:nvSpPr>
        <p:spPr>
          <a:xfrm flipH="1">
            <a:off x="3124200" y="2827484"/>
            <a:ext cx="685800" cy="0"/>
          </a:xfrm>
          <a:prstGeom prst="line">
            <a:avLst/>
          </a:prstGeom>
          <a:ln w="50800">
            <a:solidFill>
              <a:srgbClr val="6076B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83" name="Shape 83"/>
          <p:cNvSpPr/>
          <p:nvPr/>
        </p:nvSpPr>
        <p:spPr>
          <a:xfrm flipH="1">
            <a:off x="6043086" y="2827484"/>
            <a:ext cx="490509" cy="1"/>
          </a:xfrm>
          <a:prstGeom prst="line">
            <a:avLst/>
          </a:prstGeom>
          <a:ln w="50800">
            <a:solidFill>
              <a:srgbClr val="6076B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84" name="Shape 84"/>
          <p:cNvSpPr/>
          <p:nvPr/>
        </p:nvSpPr>
        <p:spPr>
          <a:xfrm flipH="1">
            <a:off x="9038168" y="2827484"/>
            <a:ext cx="480076" cy="0"/>
          </a:xfrm>
          <a:prstGeom prst="line">
            <a:avLst/>
          </a:prstGeom>
          <a:ln w="50800">
            <a:solidFill>
              <a:srgbClr val="6076B4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85" name="Shape 85"/>
          <p:cNvSpPr/>
          <p:nvPr/>
        </p:nvSpPr>
        <p:spPr>
          <a:xfrm>
            <a:off x="4114801" y="3810334"/>
            <a:ext cx="4194013" cy="1696358"/>
          </a:xfrm>
          <a:prstGeom prst="rect">
            <a:avLst/>
          </a:prstGeom>
          <a:solidFill>
            <a:srgbClr val="9C525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7000" tIns="127000" rIns="127000" bIns="127000">
            <a:spAutoFit/>
          </a:bodyPr>
          <a:lstStyle/>
          <a:p>
            <a:pPr lvl="0"/>
            <a:r>
              <a:rPr b="1" dirty="0">
                <a:solidFill>
                  <a:srgbClr val="FFFFFF"/>
                </a:solidFill>
              </a:rPr>
              <a:t>Development of complications: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Variceal hemorrhage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Ascites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Encephalopathy</a:t>
            </a:r>
          </a:p>
          <a:p>
            <a:pPr marL="180473" indent="-180473">
              <a:buSzPct val="100000"/>
              <a:buChar char="•"/>
            </a:pPr>
            <a:r>
              <a:rPr dirty="0">
                <a:solidFill>
                  <a:srgbClr val="FFFFFF"/>
                </a:solidFill>
              </a:rPr>
              <a:t>Jaundice</a:t>
            </a:r>
          </a:p>
        </p:txBody>
      </p:sp>
      <p:sp>
        <p:nvSpPr>
          <p:cNvPr id="87" name="Shape 87"/>
          <p:cNvSpPr/>
          <p:nvPr/>
        </p:nvSpPr>
        <p:spPr>
          <a:xfrm>
            <a:off x="6201833" y="3269926"/>
            <a:ext cx="0" cy="533401"/>
          </a:xfrm>
          <a:prstGeom prst="line">
            <a:avLst/>
          </a:prstGeom>
          <a:ln w="50800">
            <a:solidFill>
              <a:srgbClr val="9C5251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" name="TextBox 1"/>
          <p:cNvSpPr txBox="1"/>
          <p:nvPr/>
        </p:nvSpPr>
        <p:spPr>
          <a:xfrm>
            <a:off x="3968602" y="1132159"/>
            <a:ext cx="504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   Two Main Prognostic Stages</a:t>
            </a:r>
            <a:br>
              <a:rPr lang="en-US" sz="2400" b="1" dirty="0"/>
            </a:br>
            <a:r>
              <a:rPr lang="en-US" sz="2400" b="1" dirty="0"/>
              <a:t>Based on Clinical Complications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19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1DED-35A2-3748-ACAD-FAD7C499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Development of Complications in Decompensated Cirrhosis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45345-01BB-A549-B30F-F3E27F484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87144"/>
            <a:ext cx="9067800" cy="4304057"/>
          </a:xfrm>
        </p:spPr>
      </p:pic>
    </p:spTree>
    <p:extLst>
      <p:ext uri="{BB962C8B-B14F-4D97-AF65-F5344CB8AC3E}">
        <p14:creationId xmlns:p14="http://schemas.microsoft.com/office/powerpoint/2010/main" val="2475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3A775-CD10-B64A-B56B-F9AB9BF7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9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92E779-1B65-4E77-A2F2-ADD326F2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NAFLD and NASH: A Global Epidemic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1F7A1-E662-4D52-8897-CC7B8E4F55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1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F97338-D467-4DEB-88A7-59952F4F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Fibrosis and NASH: What's in Your Clinic?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47F5C-1480-46EC-A396-EC7CF1D58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6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What Do We Evaluate</a:t>
            </a:r>
          </a:p>
        </p:txBody>
      </p:sp>
      <p:pic>
        <p:nvPicPr>
          <p:cNvPr id="3" name="Picture 2" descr="Screen Shot 2014-04-15 at 9.3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4814"/>
            <a:ext cx="8536669" cy="49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2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394EF-31BE-4290-86CA-9CF6683F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Metabolic Syndrome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74C7A-42ED-4CF2-BA18-FD8A2180A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D911B8-1EDD-4C14-8894-BCF63CFF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NAFLD: Liver-Related Mortality by Stage of Fibrosis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B514F-D808-4CF9-A9D8-A665AFA4F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7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A67F-1CC9-B34D-9766-999C14F9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Your Role in CLD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90B0-AB29-F346-AB01-D3666274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10"/>
            <a:ext cx="10515600" cy="4351338"/>
          </a:xfrm>
        </p:spPr>
        <p:txBody>
          <a:bodyPr/>
          <a:lstStyle/>
          <a:p>
            <a:r>
              <a:rPr lang="en-US" dirty="0"/>
              <a:t>Identify Silent Liver Disease-</a:t>
            </a:r>
            <a:r>
              <a:rPr lang="en-US" dirty="0" err="1"/>
              <a:t>Hx</a:t>
            </a:r>
            <a:r>
              <a:rPr lang="en-US" dirty="0"/>
              <a:t> </a:t>
            </a:r>
            <a:r>
              <a:rPr lang="en-US" dirty="0" err="1"/>
              <a:t>Px</a:t>
            </a:r>
            <a:r>
              <a:rPr lang="en-US" dirty="0"/>
              <a:t> Labs</a:t>
            </a:r>
          </a:p>
          <a:p>
            <a:r>
              <a:rPr lang="en-US" dirty="0"/>
              <a:t>Identify amount of Fibrosis</a:t>
            </a:r>
          </a:p>
          <a:p>
            <a:r>
              <a:rPr lang="en-US" dirty="0"/>
              <a:t>Once Identified – Treat underlying Disease</a:t>
            </a:r>
            <a:br>
              <a:rPr lang="en-US" dirty="0"/>
            </a:br>
            <a:r>
              <a:rPr lang="en-US" dirty="0"/>
              <a:t>Liver Clinic/Hepatologist</a:t>
            </a:r>
          </a:p>
          <a:p>
            <a:r>
              <a:rPr lang="en-US" dirty="0"/>
              <a:t>Identified Cirrhosis</a:t>
            </a:r>
            <a:br>
              <a:rPr lang="en-US" dirty="0"/>
            </a:br>
            <a:r>
              <a:rPr lang="en-US" dirty="0"/>
              <a:t>Compensated –Liver Clinic </a:t>
            </a:r>
            <a:br>
              <a:rPr lang="en-US" dirty="0"/>
            </a:br>
            <a:r>
              <a:rPr lang="en-US" dirty="0"/>
              <a:t>Decompensated- Transplant Referral</a:t>
            </a:r>
          </a:p>
          <a:p>
            <a:r>
              <a:rPr lang="en-US" dirty="0"/>
              <a:t>Surveillance Liver Cancer</a:t>
            </a:r>
            <a:br>
              <a:rPr lang="en-US" dirty="0"/>
            </a:br>
            <a:r>
              <a:rPr lang="en-US" dirty="0"/>
              <a:t>Imaging + Tumor marker AFP – every 6 months</a:t>
            </a:r>
          </a:p>
        </p:txBody>
      </p:sp>
    </p:spTree>
    <p:extLst>
      <p:ext uri="{BB962C8B-B14F-4D97-AF65-F5344CB8AC3E}">
        <p14:creationId xmlns:p14="http://schemas.microsoft.com/office/powerpoint/2010/main" val="670362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9889-A3B8-6643-BD0C-BE4CCF75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QUESTIONS</a:t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C00000"/>
                </a:solidFill>
              </a:rPr>
              <a:t>TEXT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63B4-EC4D-AE47-A01F-0457509CF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en-US" sz="4000" dirty="0"/>
            </a:br>
            <a:r>
              <a:rPr lang="en-US" sz="4000" b="1" dirty="0"/>
              <a:t>Ray </a:t>
            </a:r>
            <a:r>
              <a:rPr lang="en-US" sz="4000" b="1" dirty="0" err="1"/>
              <a:t>Thomason,MD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801-556-1228</a:t>
            </a:r>
          </a:p>
          <a:p>
            <a:pPr marL="0" indent="0">
              <a:buNone/>
            </a:pPr>
            <a:br>
              <a:rPr lang="en-US" sz="4000" dirty="0"/>
            </a:br>
            <a:r>
              <a:rPr lang="en-US" sz="3000" dirty="0" err="1">
                <a:solidFill>
                  <a:srgbClr val="C00000"/>
                </a:solidFill>
              </a:rPr>
              <a:t>www.RAYTHOMASONMD.COM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000" dirty="0"/>
              <a:t>Educational Website</a:t>
            </a:r>
            <a:br>
              <a:rPr lang="en-US" sz="4000" dirty="0"/>
            </a:br>
            <a:br>
              <a:rPr lang="en-US" sz="4000" dirty="0"/>
            </a:br>
            <a:r>
              <a:rPr lang="en-US" sz="4800" b="1" dirty="0">
                <a:solidFill>
                  <a:srgbClr val="C00000"/>
                </a:solidFill>
              </a:rPr>
              <a:t>THANK YOU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3D634B-5323-1545-B03A-03CBA51F7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6350519" y="277711"/>
            <a:ext cx="5647765" cy="5647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57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191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6E93FC-20DB-49AE-8BC5-9BABE2DE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NAFLD and NASH in Children in the United States: </a:t>
            </a:r>
            <a:br>
              <a:rPr lang="en-US"/>
            </a:br>
            <a:r>
              <a:rPr lang="en-US"/>
              <a:t>The Most Serious Threat!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F87B8-F22D-436D-9FDF-ACBD7BCA84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60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A67F-1CC9-B34D-9766-999C14F9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90B0-AB29-F346-AB01-D3666274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0F915-01E5-9A4E-A54E-F59F23BB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" y="1690690"/>
            <a:ext cx="12187377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43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EDB80D-9255-489B-A192-BE2EDAE7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NAFLD/NASH in Endocrinology </a:t>
            </a:r>
            <a:br>
              <a:rPr lang="en-US"/>
            </a:br>
            <a:r>
              <a:rPr lang="en-US"/>
              <a:t>and Hepatology Clinics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AD9B-F6E8-4CE7-8C2A-8FA5A9011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3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E2D1B-CA27-FC42-802B-720488BD3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20650"/>
            <a:ext cx="116332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Important Historical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Alcohol: Age, </a:t>
            </a:r>
            <a:r>
              <a:rPr lang="en-US" dirty="0" err="1"/>
              <a:t>Vol</a:t>
            </a:r>
            <a:r>
              <a:rPr lang="en-US" dirty="0"/>
              <a:t>, DUI, PI, Social</a:t>
            </a:r>
          </a:p>
          <a:p>
            <a:r>
              <a:rPr lang="en-US" dirty="0"/>
              <a:t>IVDA: 90% 1-yr Cum </a:t>
            </a:r>
            <a:r>
              <a:rPr lang="en-US" dirty="0" err="1"/>
              <a:t>Prob</a:t>
            </a:r>
            <a:r>
              <a:rPr lang="en-US" dirty="0"/>
              <a:t> of C</a:t>
            </a:r>
          </a:p>
          <a:p>
            <a:r>
              <a:rPr lang="en-US" dirty="0"/>
              <a:t>Transfusion prior to 1992</a:t>
            </a:r>
          </a:p>
          <a:p>
            <a:r>
              <a:rPr lang="en-US" dirty="0"/>
              <a:t>Nasal Cocaine</a:t>
            </a:r>
          </a:p>
          <a:p>
            <a:r>
              <a:rPr lang="en-US" dirty="0"/>
              <a:t>Tattoos, Ear-Piercing, Acupuncture</a:t>
            </a:r>
          </a:p>
          <a:p>
            <a:r>
              <a:rPr lang="en-US" dirty="0"/>
              <a:t>Country of Origin</a:t>
            </a:r>
          </a:p>
          <a:p>
            <a:r>
              <a:rPr lang="en-US" dirty="0"/>
              <a:t>Lifetime Body Weight, IR, DM, BMI</a:t>
            </a:r>
          </a:p>
        </p:txBody>
      </p:sp>
    </p:spTree>
    <p:extLst>
      <p:ext uri="{BB962C8B-B14F-4D97-AF65-F5344CB8AC3E}">
        <p14:creationId xmlns:p14="http://schemas.microsoft.com/office/powerpoint/2010/main" val="211984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Signs &amp;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Silent</a:t>
            </a:r>
          </a:p>
          <a:p>
            <a:pPr lvl="1"/>
            <a:r>
              <a:rPr lang="en-US" dirty="0"/>
              <a:t>May be Detected at Autopsy or in OR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Stigmata</a:t>
            </a:r>
          </a:p>
          <a:p>
            <a:r>
              <a:rPr lang="en-US" dirty="0"/>
              <a:t>Complication</a:t>
            </a:r>
          </a:p>
        </p:txBody>
      </p:sp>
    </p:spTree>
    <p:extLst>
      <p:ext uri="{BB962C8B-B14F-4D97-AF65-F5344CB8AC3E}">
        <p14:creationId xmlns:p14="http://schemas.microsoft.com/office/powerpoint/2010/main" val="400042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Physical Findings in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14400" indent="346075"/>
            <a:endParaRPr lang="en-US" dirty="0"/>
          </a:p>
          <a:p>
            <a:pPr marL="914400" indent="346075"/>
            <a:r>
              <a:rPr lang="en-US" dirty="0"/>
              <a:t>Ascites </a:t>
            </a:r>
          </a:p>
          <a:p>
            <a:pPr marL="914400" indent="346075"/>
            <a:r>
              <a:rPr lang="en-US" dirty="0"/>
              <a:t>Firm Liver (Cannot feel Nodules)</a:t>
            </a:r>
          </a:p>
          <a:p>
            <a:pPr marL="914400" indent="346075"/>
            <a:r>
              <a:rPr lang="en-US" dirty="0"/>
              <a:t>Splenomegaly </a:t>
            </a:r>
          </a:p>
          <a:p>
            <a:pPr marL="914400" indent="346075"/>
            <a:r>
              <a:rPr lang="en-US" dirty="0"/>
              <a:t>Jaundice</a:t>
            </a:r>
          </a:p>
          <a:p>
            <a:pPr marL="914400" indent="346075"/>
            <a:r>
              <a:rPr lang="en-US" dirty="0"/>
              <a:t>Parotid Enlargement=Alcohol</a:t>
            </a:r>
          </a:p>
        </p:txBody>
      </p:sp>
    </p:spTree>
    <p:extLst>
      <p:ext uri="{BB962C8B-B14F-4D97-AF65-F5344CB8AC3E}">
        <p14:creationId xmlns:p14="http://schemas.microsoft.com/office/powerpoint/2010/main" val="367931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Stigmata of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 marL="914400" indent="230188"/>
            <a:r>
              <a:rPr lang="en-US" dirty="0"/>
              <a:t>Vascular Spiders </a:t>
            </a:r>
          </a:p>
          <a:p>
            <a:pPr marL="914400" indent="230188"/>
            <a:r>
              <a:rPr lang="en-US" dirty="0"/>
              <a:t>Palmar Erythema</a:t>
            </a:r>
          </a:p>
          <a:p>
            <a:pPr marL="914400" indent="230188"/>
            <a:r>
              <a:rPr lang="en-US" dirty="0"/>
              <a:t>Abdominal Wall Collaterals</a:t>
            </a:r>
          </a:p>
          <a:p>
            <a:pPr marL="914400" indent="230188"/>
            <a:r>
              <a:rPr lang="en-US" dirty="0"/>
              <a:t>Clubbing </a:t>
            </a:r>
          </a:p>
          <a:p>
            <a:pPr marL="914400" indent="230188"/>
            <a:r>
              <a:rPr lang="en-US" dirty="0"/>
              <a:t>Testicular Atrophy</a:t>
            </a:r>
          </a:p>
        </p:txBody>
      </p:sp>
    </p:spTree>
    <p:extLst>
      <p:ext uri="{BB962C8B-B14F-4D97-AF65-F5344CB8AC3E}">
        <p14:creationId xmlns:p14="http://schemas.microsoft.com/office/powerpoint/2010/main" val="267190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B61A-6063-D647-B9BE-1C2F7934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Liver Injury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E50F-8889-0B49-88ED-9D47C3D3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Aminotransferases Enzymes </a:t>
            </a:r>
            <a:r>
              <a:rPr lang="en-US" dirty="0"/>
              <a:t>–(Transaminases) </a:t>
            </a:r>
          </a:p>
          <a:p>
            <a:pPr marL="0" indent="0">
              <a:buNone/>
            </a:pPr>
            <a:r>
              <a:rPr lang="en-US" dirty="0"/>
              <a:t>   Alanine and Aspartate Aminotransferases-</a:t>
            </a:r>
          </a:p>
          <a:p>
            <a:pPr marL="0" indent="0">
              <a:buNone/>
            </a:pPr>
            <a:r>
              <a:rPr lang="en-US" dirty="0"/>
              <a:t>   ALT and AST </a:t>
            </a:r>
          </a:p>
          <a:p>
            <a:pPr marL="0" indent="0">
              <a:buNone/>
            </a:pPr>
            <a:r>
              <a:rPr lang="en-US" dirty="0"/>
              <a:t>   Located in the hepatocyte thus markers for liver injury</a:t>
            </a:r>
          </a:p>
          <a:p>
            <a:pPr marL="0" indent="0">
              <a:buNone/>
            </a:pPr>
            <a:r>
              <a:rPr lang="en-US" dirty="0"/>
              <a:t>                         </a:t>
            </a:r>
            <a:r>
              <a:rPr lang="en-US" sz="4000" dirty="0"/>
              <a:t> </a:t>
            </a:r>
            <a:endParaRPr lang="en-US" dirty="0"/>
          </a:p>
          <a:p>
            <a:r>
              <a:rPr lang="en-US" sz="4000" dirty="0">
                <a:solidFill>
                  <a:srgbClr val="FF0000"/>
                </a:solidFill>
              </a:rPr>
              <a:t>Canalicular Enzymes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Alkanine</a:t>
            </a:r>
            <a:r>
              <a:rPr lang="en-US" dirty="0"/>
              <a:t> Phosphatase</a:t>
            </a:r>
          </a:p>
          <a:p>
            <a:pPr marL="0" indent="0">
              <a:buNone/>
            </a:pPr>
            <a:r>
              <a:rPr lang="en-US" dirty="0"/>
              <a:t>   Gamma-Glutamyl Transpeptidase</a:t>
            </a:r>
          </a:p>
          <a:p>
            <a:pPr marL="0" indent="0">
              <a:buNone/>
            </a:pPr>
            <a:r>
              <a:rPr lang="en-US" dirty="0"/>
              <a:t>   AP and GGT</a:t>
            </a:r>
          </a:p>
          <a:p>
            <a:pPr marL="0" indent="0">
              <a:buNone/>
            </a:pPr>
            <a:r>
              <a:rPr lang="en-US" dirty="0"/>
              <a:t>   Located in the cells lining the biliary tree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B61A-6063-D647-B9BE-1C2F7934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2308"/>
          </a:xfrm>
        </p:spPr>
        <p:txBody>
          <a:bodyPr>
            <a:normAutofit/>
          </a:bodyPr>
          <a:lstStyle/>
          <a:p>
            <a:r>
              <a:rPr lang="en-US" sz="4800" b="1" dirty="0"/>
              <a:t>                 TYPICAL ALT ELEVATIONS</a:t>
            </a:r>
          </a:p>
        </p:txBody>
      </p:sp>
      <p:pic>
        <p:nvPicPr>
          <p:cNvPr id="4" name="Content Placeholder 3" descr="Screen Shot 2014-04-15 at 8.53.13 PM.png">
            <a:extLst>
              <a:ext uri="{FF2B5EF4-FFF2-40B4-BE49-F238E27FC236}">
                <a16:creationId xmlns:a16="http://schemas.microsoft.com/office/drawing/2014/main" id="{6F378A08-5BF5-CA4E-A7BA-20D6786E7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05" y="1172309"/>
            <a:ext cx="7922996" cy="47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6494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U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 17 2021 PCP approach CLD" id="{3860D891-6091-2141-AF80-FA5A362AB147}" vid="{B545F34D-9499-3B49-8377-280382D5F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UU</Template>
  <TotalTime>724</TotalTime>
  <Words>978</Words>
  <Application>Microsoft Macintosh PowerPoint</Application>
  <PresentationFormat>Widescreen</PresentationFormat>
  <Paragraphs>156</Paragraphs>
  <Slides>38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Theme UU</vt:lpstr>
      <vt:lpstr>        Community Clinics –What is the your role?                 Stop The Progression Of Fibrosis                                11/17/2021</vt:lpstr>
      <vt:lpstr>Objectives:</vt:lpstr>
      <vt:lpstr>What Do We Evaluate</vt:lpstr>
      <vt:lpstr>Important Historical Points</vt:lpstr>
      <vt:lpstr>Signs &amp; Symptoms</vt:lpstr>
      <vt:lpstr>Physical Findings in Cirrhosis</vt:lpstr>
      <vt:lpstr>Stigmata of Cirrhosis</vt:lpstr>
      <vt:lpstr>Types Of Liver Injury Tests</vt:lpstr>
      <vt:lpstr>                 TYPICAL ALT ELEVATIONS</vt:lpstr>
      <vt:lpstr>                Elevated Alkaline Phosphatase     </vt:lpstr>
      <vt:lpstr>                ASSESS ABNORMAL LIT</vt:lpstr>
      <vt:lpstr>Lab Abnormalities: Cirrhosis</vt:lpstr>
      <vt:lpstr>   MOST IMPORTANT LIVER LAB</vt:lpstr>
      <vt:lpstr>                           Work Up  LIT </vt:lpstr>
      <vt:lpstr>APRI Calculator:  &gt;0.7  High Risk Advanced Fibrosis 77%sens 72%specif. &gt;1.0  High Risk Cirrhosis </vt:lpstr>
      <vt:lpstr>Noninvasive, Serum-Based Single Tests  for Predicting NAFLD</vt:lpstr>
      <vt:lpstr>Imaging in Liver Disease</vt:lpstr>
      <vt:lpstr>Noninvasive Staging of NASH Confirming Advanced Fibrosis</vt:lpstr>
      <vt:lpstr>VCTE</vt:lpstr>
      <vt:lpstr>           4 Stages of Fibrosis</vt:lpstr>
      <vt:lpstr>                    When Do A Liver Biopsy</vt:lpstr>
      <vt:lpstr>Liver Biopsy in Unexplained LIT</vt:lpstr>
      <vt:lpstr>PowerPoint Presentation</vt:lpstr>
      <vt:lpstr>Cirrhosis</vt:lpstr>
      <vt:lpstr>PowerPoint Presentation</vt:lpstr>
      <vt:lpstr>Development of Complications in Decompensated Cirrhosis</vt:lpstr>
      <vt:lpstr>PowerPoint Presentation</vt:lpstr>
      <vt:lpstr>NAFLD and NASH: A Global Epidemic</vt:lpstr>
      <vt:lpstr>Advanced Fibrosis and NASH: What's in Your Clinic?</vt:lpstr>
      <vt:lpstr>Defining Metabolic Syndrome</vt:lpstr>
      <vt:lpstr>NAFLD: Liver-Related Mortality by Stage of Fibrosis</vt:lpstr>
      <vt:lpstr>Your Role in CLD</vt:lpstr>
      <vt:lpstr>QUESTIONS TEXT ME</vt:lpstr>
      <vt:lpstr>PowerPoint Presentation</vt:lpstr>
      <vt:lpstr>NAFLD and NASH in Children in the United States:  The Most Serious Threat!</vt:lpstr>
      <vt:lpstr>PowerPoint Presentation</vt:lpstr>
      <vt:lpstr>Prevalence of NAFLD/NASH in Endocrinology  and Hepatology Clinics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Community Clinics –What is the your role?                 Stop The Progression Of Fibrosis                                11/17/2021</dc:title>
  <dc:creator>Ray Thomason</dc:creator>
  <cp:lastModifiedBy>Ray Thomason</cp:lastModifiedBy>
  <cp:revision>3</cp:revision>
  <dcterms:created xsi:type="dcterms:W3CDTF">2021-11-30T16:52:13Z</dcterms:created>
  <dcterms:modified xsi:type="dcterms:W3CDTF">2022-03-29T05:06:41Z</dcterms:modified>
</cp:coreProperties>
</file>