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68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37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0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74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4342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1210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19807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494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120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93FE7-45D7-6442-B9B3-AC7F28B1A0BA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0E94-FF11-BB42-8CB8-6E820A26F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81BD2B-EC27-1245-B1C9-AE4EFD34D9E3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2A2B0-7815-A342-9560-50946F1E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2846-DA43-3C4B-B9CA-F63CDDEC3C39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9769-7C48-D545-8C30-21BB23738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248403"/>
            <a:ext cx="2209800" cy="365125"/>
          </a:xfrm>
        </p:spPr>
        <p:txBody>
          <a:bodyPr/>
          <a:lstStyle/>
          <a:p>
            <a:fld id="{5338B614-9D43-7440-AFA2-49217ED153B9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2"/>
            <a:ext cx="533400" cy="244476"/>
          </a:xfrm>
        </p:spPr>
        <p:txBody>
          <a:bodyPr/>
          <a:lstStyle/>
          <a:p>
            <a:fld id="{32F649C1-2568-9E4B-8400-7F41492FA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522712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A99E-A0D5-C546-B763-38DBE5146C3F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A6039-BFAF-804B-960C-86CDFF5B0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7FF-F78E-AE42-B8C8-DE58A53124B5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2E747D-A238-3245-B661-EBF95CA4B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7388C-8C29-664E-8D48-BCF408ACF1AB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AAA0CA-55A4-D34D-BD3A-F8BF943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A54294-9E47-E34B-A1F6-6950A444C01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9FB5A3-8547-F847-8B40-403DAB1BF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A437-8DE8-C44C-96A3-1E60B74968ED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3DBF4A-CB74-B04C-8D02-02C48F6FF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F91F-DC2C-C849-AA86-EB73647B2E37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67422-BEDF-6E45-9BA7-7036F523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0A05-C688-A445-ACC9-0E740E903575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9A9B2-F0C6-CB4D-B734-F5C0CEF17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7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1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A5BB9195-6B83-8D43-AA37-D497977F78D7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DE46C5-9ABD-774B-8CE1-CABAF510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0" cy="9906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29ED39-DB28-B54B-8224-E0D4EE84A267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82BB9D-B1BC-F847-B9F4-0A95FA9D6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7" indent="-320007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74292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28577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indent="-228577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indent="-228577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02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93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8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Autoimmune Hepatitis</a:t>
            </a:r>
            <a:br>
              <a:rPr lang="en-US" dirty="0" smtClean="0"/>
            </a:br>
            <a:r>
              <a:rPr lang="en-US" dirty="0" smtClean="0"/>
              <a:t>advanced liver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100" b="1" baseline="30000" dirty="0">
                <a:solidFill>
                  <a:schemeClr val="tx1"/>
                </a:solidFill>
              </a:rPr>
              <a:t>RAY THOMASON MD</a:t>
            </a:r>
          </a:p>
        </p:txBody>
      </p:sp>
    </p:spTree>
    <p:extLst>
      <p:ext uri="{BB962C8B-B14F-4D97-AF65-F5344CB8AC3E}">
        <p14:creationId xmlns:p14="http://schemas.microsoft.com/office/powerpoint/2010/main" val="165661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PRESENTATION-AIH</a:t>
            </a:r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5" name="Screen Shot 2014-01-30 at 1.11.5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02825"/>
            <a:ext cx="9144000" cy="5355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02203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3" name="Picture 2" descr="Screen Shot 2014-06-25 at 12.5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6402"/>
            <a:ext cx="9144000" cy="53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3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0"/>
            <a:ext cx="9144000" cy="58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2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12648" y="216573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5600" dirty="0"/>
              <a:t>AIH-HISTOLOGY </a:t>
            </a:r>
            <a:endParaRPr sz="5600" dirty="0"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609602" y="1731518"/>
            <a:ext cx="8156447" cy="4742383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pic>
        <p:nvPicPr>
          <p:cNvPr id="49" name="Screen Shot 2014-01-30 at 1.11.3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10903"/>
            <a:ext cx="9144000" cy="5347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68444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 </a:t>
            </a:r>
          </a:p>
        </p:txBody>
      </p:sp>
      <p:pic>
        <p:nvPicPr>
          <p:cNvPr id="3" name="Picture 2" descr="Screen Shot 2015-07-22 at 2.0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1750219"/>
            <a:ext cx="8620124" cy="47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3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3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81"/>
            <a:ext cx="9144000" cy="58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AASLD - WHEN TO TREAT</a:t>
            </a:r>
            <a:endParaRPr dirty="0"/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9" name="Screen Shot 2014-01-30 at 1.20.29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13352"/>
            <a:ext cx="9144000" cy="53446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5492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Steroid Therapy of Autoimmune </a:t>
            </a:r>
            <a:r>
              <a:rPr lang="en-US" dirty="0"/>
              <a:t>H</a:t>
            </a:r>
            <a:r>
              <a:rPr lang="en-US" dirty="0" smtClean="0"/>
              <a:t>epatitis </a:t>
            </a:r>
            <a:r>
              <a:rPr lang="en-US" dirty="0"/>
              <a:t>I</a:t>
            </a:r>
            <a:r>
              <a:rPr lang="en-US" dirty="0" smtClean="0"/>
              <a:t>mproves Survival</a:t>
            </a:r>
            <a:endParaRPr lang="en-US" dirty="0"/>
          </a:p>
        </p:txBody>
      </p:sp>
      <p:pic>
        <p:nvPicPr>
          <p:cNvPr id="3" name="Picture 2" descr="Screen Shot 2015-07-22 at 1.2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3" y="1524001"/>
            <a:ext cx="7765487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Regimens</a:t>
            </a:r>
            <a:endParaRPr lang="en-US" dirty="0"/>
          </a:p>
        </p:txBody>
      </p:sp>
      <p:pic>
        <p:nvPicPr>
          <p:cNvPr id="3" name="Picture 2" descr="Screen Shot 2015-07-22 at 1.3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100" b="1" dirty="0"/>
              <a:t>WHAT’s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1. HEPATITIS E</a:t>
            </a:r>
          </a:p>
          <a:p>
            <a:r>
              <a:rPr lang="en-US" sz="4200" dirty="0"/>
              <a:t>2. END POINTS OF TREATMENT      and WHY</a:t>
            </a:r>
          </a:p>
          <a:p>
            <a:r>
              <a:rPr lang="en-US" sz="4200" dirty="0"/>
              <a:t>3. BUDESONIDE-why- when- when not</a:t>
            </a:r>
          </a:p>
          <a:p>
            <a:r>
              <a:rPr lang="en-US" sz="4200" dirty="0"/>
              <a:t>4. NEW AGENTS</a:t>
            </a:r>
          </a:p>
        </p:txBody>
      </p:sp>
    </p:spTree>
    <p:extLst>
      <p:ext uri="{BB962C8B-B14F-4D97-AF65-F5344CB8AC3E}">
        <p14:creationId xmlns:p14="http://schemas.microsoft.com/office/powerpoint/2010/main" val="5527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Responses</a:t>
            </a:r>
            <a:endParaRPr lang="en-US" dirty="0"/>
          </a:p>
        </p:txBody>
      </p:sp>
      <p:pic>
        <p:nvPicPr>
          <p:cNvPr id="3" name="Picture 2" descr="Screen Shot 2015-07-22 at 1.3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676"/>
            <a:ext cx="9144000" cy="4893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428830"/>
            <a:ext cx="7541713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err="1" smtClean="0"/>
              <a:t>Summerskill</a:t>
            </a:r>
            <a:r>
              <a:rPr lang="en-US" dirty="0" smtClean="0"/>
              <a:t>, Gut 1975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9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658"/>
            <a:ext cx="8153400" cy="1127542"/>
          </a:xfrm>
        </p:spPr>
        <p:txBody>
          <a:bodyPr>
            <a:noAutofit/>
          </a:bodyPr>
          <a:lstStyle/>
          <a:p>
            <a:r>
              <a:rPr lang="en-US" dirty="0" smtClean="0"/>
              <a:t>Remission</a:t>
            </a:r>
            <a:br>
              <a:rPr lang="en-US" dirty="0" smtClean="0"/>
            </a:br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492" y="6552166"/>
            <a:ext cx="617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Cjzaja.ClinLivDis.2002</a:t>
            </a:r>
            <a:endParaRPr lang="en-US" sz="1600" dirty="0"/>
          </a:p>
        </p:txBody>
      </p:sp>
      <p:pic>
        <p:nvPicPr>
          <p:cNvPr id="4" name="Picture 3" descr="Screen Shot 2015-07-22 at 2.2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117"/>
            <a:ext cx="9144000" cy="51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3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100" b="1" dirty="0"/>
              <a:t>WHAT’s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1. HEPATITIS E</a:t>
            </a:r>
          </a:p>
          <a:p>
            <a:r>
              <a:rPr lang="en-US" sz="4200" dirty="0"/>
              <a:t>2. </a:t>
            </a:r>
            <a:r>
              <a:rPr lang="en-US" sz="4200" dirty="0" smtClean="0"/>
              <a:t>GUIDELINE CHANGES:</a:t>
            </a:r>
            <a:br>
              <a:rPr lang="en-US" sz="4200" dirty="0" smtClean="0"/>
            </a:br>
            <a:r>
              <a:rPr lang="en-US" sz="4200" dirty="0" smtClean="0"/>
              <a:t>    End Points of Treatment an Why</a:t>
            </a:r>
            <a:endParaRPr lang="en-US" sz="4200" dirty="0"/>
          </a:p>
          <a:p>
            <a:r>
              <a:rPr lang="en-US" sz="4200" dirty="0"/>
              <a:t>3. BUDESONIDE-why- when-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    When </a:t>
            </a:r>
            <a:r>
              <a:rPr lang="en-US" sz="4200" dirty="0"/>
              <a:t>N</a:t>
            </a:r>
            <a:r>
              <a:rPr lang="en-US" sz="4200" dirty="0" smtClean="0"/>
              <a:t>ot</a:t>
            </a:r>
            <a:endParaRPr lang="en-US" sz="4200" dirty="0"/>
          </a:p>
          <a:p>
            <a:r>
              <a:rPr lang="en-US" sz="4200" dirty="0"/>
              <a:t>4. NEW AGENTS</a:t>
            </a:r>
          </a:p>
        </p:txBody>
      </p:sp>
    </p:spTree>
    <p:extLst>
      <p:ext uri="{BB962C8B-B14F-4D97-AF65-F5344CB8AC3E}">
        <p14:creationId xmlns:p14="http://schemas.microsoft.com/office/powerpoint/2010/main" val="145900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26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73"/>
            <a:ext cx="9144000" cy="5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0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2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2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6"/>
            <a:ext cx="9144000" cy="683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55"/>
            <a:ext cx="9144000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REASON FOR GUIDELINE CHANGES</a:t>
            </a:r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5" name="Screen Shot 2014-01-30 at 1.25.0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00187"/>
            <a:ext cx="9143999" cy="5357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62345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3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58"/>
            <a:ext cx="9144000" cy="59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32"/>
            <a:ext cx="9144000" cy="57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AUTOIMMUNE HEPATITIS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697" y="2278368"/>
            <a:ext cx="7223617" cy="2207335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r>
              <a:rPr lang="en-US" sz="4600" dirty="0"/>
              <a:t>YOU MUST EXCLUDE </a:t>
            </a:r>
          </a:p>
          <a:p>
            <a:r>
              <a:rPr lang="en-US" sz="4600" dirty="0"/>
              <a:t>OTHER </a:t>
            </a:r>
          </a:p>
          <a:p>
            <a:r>
              <a:rPr lang="en-US" sz="4600" dirty="0"/>
              <a:t>VIRUSES</a:t>
            </a:r>
          </a:p>
        </p:txBody>
      </p:sp>
    </p:spTree>
    <p:extLst>
      <p:ext uri="{BB962C8B-B14F-4D97-AF65-F5344CB8AC3E}">
        <p14:creationId xmlns:p14="http://schemas.microsoft.com/office/powerpoint/2010/main" val="174802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Budesonide versus Prednisone RCT</a:t>
            </a:r>
            <a:endParaRPr lang="en-US" dirty="0"/>
          </a:p>
        </p:txBody>
      </p:sp>
      <p:pic>
        <p:nvPicPr>
          <p:cNvPr id="3" name="Picture 2" descr="Screen Shot 2015-07-22 at 1.4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99"/>
            <a:ext cx="9144001" cy="4905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9" y="6429376"/>
            <a:ext cx="3830582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err="1" smtClean="0"/>
              <a:t>Manns.Gastro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142875"/>
            <a:ext cx="8153400" cy="1609803"/>
          </a:xfrm>
        </p:spPr>
        <p:txBody>
          <a:bodyPr>
            <a:normAutofit/>
          </a:bodyPr>
          <a:lstStyle/>
          <a:p>
            <a:r>
              <a:rPr lang="en-US" sz="3100" dirty="0"/>
              <a:t>ALTERNATIVE DRUGS </a:t>
            </a:r>
            <a:br>
              <a:rPr lang="en-US" sz="3100" dirty="0"/>
            </a:br>
            <a:r>
              <a:rPr lang="en-US" sz="3100" dirty="0"/>
              <a:t>WHEN STEROIDS FAIL-(refractory/intolerance)</a:t>
            </a:r>
          </a:p>
        </p:txBody>
      </p:sp>
      <p:pic>
        <p:nvPicPr>
          <p:cNvPr id="3" name="Picture 2" descr="Alternative drugs AI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6928"/>
            <a:ext cx="9144000" cy="5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7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5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6"/>
            <a:ext cx="9144000" cy="63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1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4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Autoimmune Hepatitis</a:t>
            </a:r>
            <a:br>
              <a:rPr lang="en-US" dirty="0" smtClean="0"/>
            </a:br>
            <a:r>
              <a:rPr lang="en-US" dirty="0" smtClean="0"/>
              <a:t>Transplantation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r>
              <a:rPr lang="en-US" sz="3400" dirty="0"/>
              <a:t>6% in US - 3% in Europe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Five year survival 83– 92%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Higher incidence of rejection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Disease recurrence 17 to 25%</a:t>
            </a:r>
          </a:p>
          <a:p>
            <a:endParaRPr lang="en-US" sz="3400" dirty="0"/>
          </a:p>
          <a:p>
            <a:r>
              <a:rPr lang="en-US" sz="3400" dirty="0"/>
              <a:t>De novo 3%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7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710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    Differential Diagnosis of Hepatitis</a:t>
            </a:r>
            <a:endParaRPr lang="en-US" dirty="0"/>
          </a:p>
        </p:txBody>
      </p:sp>
      <p:pic>
        <p:nvPicPr>
          <p:cNvPr id="3" name="Picture 2" descr="Screen Shot 2014-10-22 at 7.4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811"/>
            <a:ext cx="9144000" cy="52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3204" cy="4781778"/>
          </a:xfrm>
        </p:spPr>
        <p:txBody>
          <a:bodyPr>
            <a:normAutofit/>
          </a:bodyPr>
          <a:lstStyle/>
          <a:p>
            <a:r>
              <a:rPr lang="en-US" sz="3100" dirty="0"/>
              <a:t>Classic Hepatitis +_ Cirrhosis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“Burned out” Cirrhosis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 Acute Hepatitis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 Fulminant Hepatitis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 Overlap Syndrome with PSC or PSC</a:t>
            </a:r>
          </a:p>
        </p:txBody>
      </p:sp>
    </p:spTree>
    <p:extLst>
      <p:ext uri="{BB962C8B-B14F-4D97-AF65-F5344CB8AC3E}">
        <p14:creationId xmlns:p14="http://schemas.microsoft.com/office/powerpoint/2010/main" val="8137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Predisposition</a:t>
            </a:r>
            <a:endParaRPr lang="en-US" dirty="0"/>
          </a:p>
        </p:txBody>
      </p:sp>
      <p:pic>
        <p:nvPicPr>
          <p:cNvPr id="4" name="Picture 3" descr="Screen Shot 2015-07-22 at 1.5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094"/>
            <a:ext cx="9144000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Subtypes of AIH</a:t>
            </a:r>
          </a:p>
        </p:txBody>
      </p:sp>
      <p:pic>
        <p:nvPicPr>
          <p:cNvPr id="3" name="Picture 2" descr="Screen Shot 2015-07-22 at 1.4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2094"/>
            <a:ext cx="9143999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15 at 12.5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Demographics</a:t>
            </a:r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" name="Picture 2" descr="Screen Shot 2015-07-22 at 12.4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87"/>
            <a:ext cx="9169546" cy="53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1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</TotalTime>
  <Words>131</Words>
  <Application>Microsoft Macintosh PowerPoint</Application>
  <PresentationFormat>On-screen Show (4:3)</PresentationFormat>
  <Paragraphs>49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Theme</vt:lpstr>
      <vt:lpstr>Autoimmune Hepatitis advanced liver care</vt:lpstr>
      <vt:lpstr>           WHAT’s NEW</vt:lpstr>
      <vt:lpstr>       AUTOIMMUNE HEPATITIS</vt:lpstr>
      <vt:lpstr>    Differential Diagnosis of Hepatitis</vt:lpstr>
      <vt:lpstr>Disease spectrum</vt:lpstr>
      <vt:lpstr>Genetic Predisposition</vt:lpstr>
      <vt:lpstr>Subtypes of AIH</vt:lpstr>
      <vt:lpstr>PowerPoint Presentation</vt:lpstr>
      <vt:lpstr>Demographics</vt:lpstr>
      <vt:lpstr>PRESENTATION-AIH</vt:lpstr>
      <vt:lpstr>DIAGNOSIS</vt:lpstr>
      <vt:lpstr>PowerPoint Presentation</vt:lpstr>
      <vt:lpstr>AIH-HISTOLOGY </vt:lpstr>
      <vt:lpstr>Natural History </vt:lpstr>
      <vt:lpstr>PowerPoint Presentation</vt:lpstr>
      <vt:lpstr>PowerPoint Presentation</vt:lpstr>
      <vt:lpstr>AASLD - WHEN TO TREAT</vt:lpstr>
      <vt:lpstr>Steroid Therapy of Autoimmune Hepatitis Improves Survival</vt:lpstr>
      <vt:lpstr>Treatment Regimens</vt:lpstr>
      <vt:lpstr>Treatment Responses</vt:lpstr>
      <vt:lpstr>Remission What to Expect</vt:lpstr>
      <vt:lpstr>           WHAT’s NEW</vt:lpstr>
      <vt:lpstr>PowerPoint Presentation</vt:lpstr>
      <vt:lpstr>PowerPoint Presentation</vt:lpstr>
      <vt:lpstr>PowerPoint Presentation</vt:lpstr>
      <vt:lpstr>PowerPoint Presentation</vt:lpstr>
      <vt:lpstr>REASON FOR GUIDELINE CHANGES</vt:lpstr>
      <vt:lpstr>PowerPoint Presentation</vt:lpstr>
      <vt:lpstr>PowerPoint Presentation</vt:lpstr>
      <vt:lpstr>Budesonide versus Prednisone RCT</vt:lpstr>
      <vt:lpstr>PowerPoint Presentation</vt:lpstr>
      <vt:lpstr>PowerPoint Presentation</vt:lpstr>
      <vt:lpstr>PowerPoint Presentation</vt:lpstr>
      <vt:lpstr>ALTERNATIVE DRUGS  WHEN STEROIDS FAIL-(refractory/intolerance)</vt:lpstr>
      <vt:lpstr>PowerPoint Presentation</vt:lpstr>
      <vt:lpstr>PowerPoint Presentation</vt:lpstr>
      <vt:lpstr>PowerPoint Presentation</vt:lpstr>
      <vt:lpstr>Autoimmune Hepatitis Transplantation</vt:lpstr>
      <vt:lpstr>           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Thomason</dc:creator>
  <cp:lastModifiedBy>Ray Thomason</cp:lastModifiedBy>
  <cp:revision>3</cp:revision>
  <dcterms:created xsi:type="dcterms:W3CDTF">2015-09-16T04:31:43Z</dcterms:created>
  <dcterms:modified xsi:type="dcterms:W3CDTF">2015-09-16T05:12:00Z</dcterms:modified>
</cp:coreProperties>
</file>