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2"/>
  </p:notesMasterIdLst>
  <p:sldIdLst>
    <p:sldId id="290" r:id="rId2"/>
    <p:sldId id="292" r:id="rId3"/>
    <p:sldId id="337" r:id="rId4"/>
    <p:sldId id="291" r:id="rId5"/>
    <p:sldId id="330" r:id="rId6"/>
    <p:sldId id="334" r:id="rId7"/>
    <p:sldId id="338" r:id="rId8"/>
    <p:sldId id="335" r:id="rId9"/>
    <p:sldId id="326" r:id="rId10"/>
    <p:sldId id="332" r:id="rId11"/>
    <p:sldId id="299" r:id="rId12"/>
    <p:sldId id="336" r:id="rId13"/>
    <p:sldId id="339" r:id="rId14"/>
    <p:sldId id="311" r:id="rId15"/>
    <p:sldId id="305" r:id="rId16"/>
    <p:sldId id="343" r:id="rId17"/>
    <p:sldId id="309" r:id="rId18"/>
    <p:sldId id="301" r:id="rId19"/>
    <p:sldId id="298" r:id="rId20"/>
    <p:sldId id="307" r:id="rId21"/>
    <p:sldId id="342" r:id="rId22"/>
    <p:sldId id="302" r:id="rId23"/>
    <p:sldId id="300" r:id="rId24"/>
    <p:sldId id="328" r:id="rId25"/>
    <p:sldId id="333" r:id="rId26"/>
    <p:sldId id="331" r:id="rId27"/>
    <p:sldId id="297" r:id="rId28"/>
    <p:sldId id="313" r:id="rId29"/>
    <p:sldId id="341" r:id="rId30"/>
    <p:sldId id="344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1pPr>
    <a:lvl2pPr marL="45686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2pPr>
    <a:lvl3pPr marL="9137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3pPr>
    <a:lvl4pPr marL="137060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4pPr>
    <a:lvl5pPr marL="18274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5pPr>
    <a:lvl6pPr marL="2284342" algn="l" defTabSz="456867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6pPr>
    <a:lvl7pPr marL="2741210" algn="l" defTabSz="456867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7pPr>
    <a:lvl8pPr marL="3198076" algn="l" defTabSz="456867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8pPr>
    <a:lvl9pPr marL="3654946" algn="l" defTabSz="456867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5F029-B7A9-644D-AB64-DA67B99A1DC9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0C371-2445-AB48-AE3F-A43E4A9B4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86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C371-2445-AB48-AE3F-A43E4A9B44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0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C371-2445-AB48-AE3F-A43E4A9B44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51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C371-2445-AB48-AE3F-A43E4A9B44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7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0C371-2445-AB48-AE3F-A43E4A9B444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51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1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153" indent="0" algn="ctr">
              <a:buNone/>
            </a:lvl2pPr>
            <a:lvl3pPr marL="914305" indent="0" algn="ctr">
              <a:buNone/>
            </a:lvl3pPr>
            <a:lvl4pPr marL="1371458" indent="0" algn="ctr">
              <a:buNone/>
            </a:lvl4pPr>
            <a:lvl5pPr marL="1828610" indent="0" algn="ctr">
              <a:buNone/>
            </a:lvl5pPr>
            <a:lvl6pPr marL="2285763" indent="0" algn="ctr">
              <a:buNone/>
            </a:lvl6pPr>
            <a:lvl7pPr marL="2742915" indent="0" algn="ctr">
              <a:buNone/>
            </a:lvl7pPr>
            <a:lvl8pPr marL="3200068" indent="0" algn="ctr">
              <a:buNone/>
            </a:lvl8pPr>
            <a:lvl9pPr marL="365722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881BD2B-EC27-1245-B1C9-AE4EFD34D9E3}" type="datetimeFigureOut">
              <a:rPr lang="en-US" smtClean="0"/>
              <a:pPr/>
              <a:t>10/19/15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9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82A2B0-7815-A342-9560-50946F1E28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2846-DA43-3C4B-B9CA-F63CDDEC3C39}" type="datetimeFigureOut">
              <a:rPr lang="en-US" smtClean="0"/>
              <a:pPr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9769-7C48-D545-8C30-21BB237384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1" y="609601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1" y="6248403"/>
            <a:ext cx="2209800" cy="365125"/>
          </a:xfrm>
        </p:spPr>
        <p:txBody>
          <a:bodyPr/>
          <a:lstStyle/>
          <a:p>
            <a:fld id="{5338B614-9D43-7440-AFA2-49217ED153B9}" type="datetimeFigureOut">
              <a:rPr lang="en-US" smtClean="0"/>
              <a:pPr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2" y="6248208"/>
            <a:ext cx="557348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1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9" y="144462"/>
            <a:ext cx="533400" cy="244476"/>
          </a:xfrm>
        </p:spPr>
        <p:txBody>
          <a:bodyPr/>
          <a:lstStyle/>
          <a:p>
            <a:fld id="{32F649C1-2568-9E4B-8400-7F41492FAC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A99E-A0D5-C546-B763-38DBE5146C3F}" type="datetimeFigureOut">
              <a:rPr lang="en-US" smtClean="0"/>
              <a:pPr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2A6039-BFAF-804B-960C-86CDFF5B0C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1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1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17FF-F78E-AE42-B8C8-DE58A53124B5}" type="datetimeFigureOut">
              <a:rPr lang="en-US" smtClean="0"/>
              <a:pPr/>
              <a:t>10/19/15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1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92E747D-A238-3245-B661-EBF95CA4BB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137388C-8C29-664E-8D48-BCF408ACF1AB}" type="datetimeFigureOut">
              <a:rPr lang="en-US" smtClean="0"/>
              <a:pPr/>
              <a:t>10/19/15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3AAA0CA-55A4-D34D-BD3A-F8BF943493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73051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3A54294-9E47-E34B-A1F6-6950A444C014}" type="datetimeFigureOut">
              <a:rPr lang="en-US" smtClean="0"/>
              <a:pPr/>
              <a:t>10/19/15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39FB5A3-8547-F847-8B40-403DAB1BF0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A437-8DE8-C44C-96A3-1E60B74968ED}" type="datetimeFigureOut">
              <a:rPr lang="en-US" smtClean="0"/>
              <a:pPr/>
              <a:t>10/19/15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3DBF4A-CB74-B04C-8D02-02C48F6FFD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0F91F-DC2C-C849-AA86-EB73647B2E37}" type="datetimeFigureOut">
              <a:rPr lang="en-US" smtClean="0"/>
              <a:pPr/>
              <a:t>10/19/15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267422-BEDF-6E45-9BA7-7036F523F0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40A05-C688-A445-ACC9-0E740E903575}" type="datetimeFigureOut">
              <a:rPr lang="en-US" smtClean="0"/>
              <a:pPr/>
              <a:t>10/19/15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09A9B2-F0C6-CB4D-B734-F5C0CEF172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45" tIns="182861" rIns="137145" bIns="9143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1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7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1" y="1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1"/>
            <a:ext cx="2667000" cy="365125"/>
          </a:xfrm>
        </p:spPr>
        <p:txBody>
          <a:bodyPr rtlCol="0"/>
          <a:lstStyle/>
          <a:p>
            <a:fld id="{A5BB9195-6B83-8D43-AA37-D497977F78D7}" type="datetimeFigureOut">
              <a:rPr lang="en-US" smtClean="0"/>
              <a:pPr/>
              <a:t>10/19/15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BDE46C5-9ABD-774B-8CE1-CABAF5103D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7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1" y="228600"/>
            <a:ext cx="8153400" cy="990600"/>
          </a:xfrm>
          <a:prstGeom prst="rect">
            <a:avLst/>
          </a:prstGeom>
        </p:spPr>
        <p:txBody>
          <a:bodyPr vert="horz" lIns="91430" tIns="45715" rIns="91430" bIns="45715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 lIns="91430" tIns="45715" rIns="91430" bIns="4571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1"/>
            <a:ext cx="2667000" cy="365125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29ED39-DB28-B54B-8224-E0D4EE84A267}" type="datetimeFigureOut">
              <a:rPr lang="en-US" smtClean="0"/>
              <a:pPr/>
              <a:t>10/19/15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6248207"/>
            <a:ext cx="5421083" cy="365125"/>
          </a:xfrm>
          <a:prstGeom prst="rect">
            <a:avLst/>
          </a:prstGeom>
        </p:spPr>
        <p:txBody>
          <a:bodyPr vert="horz" lIns="91430" tIns="45715" rIns="91430" bIns="45715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lIns="91430" tIns="45715" rIns="91430" bIns="45715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F82BB9D-B1BC-F847-B9F4-0A95FA9D6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07" indent="-320007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13" indent="-274292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indent="-228577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indent="-228577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indent="-228577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2902" indent="-228577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193" indent="-228577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485" indent="-228577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5777" indent="-228577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ALCOHOL AND </a:t>
            </a:r>
            <a:br>
              <a:rPr lang="en-US" dirty="0" smtClean="0"/>
            </a:br>
            <a:r>
              <a:rPr lang="en-US" dirty="0" smtClean="0"/>
              <a:t>LIVER DISEASE in Your clinic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Ray Thomason, M.D.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705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Speed of Development </a:t>
            </a:r>
            <a:br>
              <a:rPr lang="en-US" dirty="0" smtClean="0"/>
            </a:br>
            <a:r>
              <a:rPr lang="en-US" dirty="0" smtClean="0"/>
              <a:t>Alcoholic Hepatitis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Shortest reported time in a Series:</a:t>
            </a:r>
            <a:br>
              <a:rPr lang="en-US" sz="3600" dirty="0" smtClean="0"/>
            </a:br>
            <a:r>
              <a:rPr lang="en-US" sz="3600" dirty="0" smtClean="0"/>
              <a:t>Was 3 Months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Usually There is a Background (12 </a:t>
            </a:r>
            <a:r>
              <a:rPr lang="en-US" sz="3600" dirty="0" err="1" smtClean="0"/>
              <a:t>Yr</a:t>
            </a:r>
            <a:r>
              <a:rPr lang="en-US" sz="3600" dirty="0" smtClean="0"/>
              <a:t>) of Daily Heavy Drinking Followed By Crisis Then Massive Drinking for Several Months Then Jaundice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-207340" y="10236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776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Speed of Development: </a:t>
            </a:r>
            <a:br>
              <a:rPr lang="en-US" dirty="0" smtClean="0"/>
            </a:br>
            <a:r>
              <a:rPr lang="en-US" dirty="0" smtClean="0"/>
              <a:t>Alcoholic Fatty Liver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Lieber’s Famous Volunteer Study to Mimic Heavy Weekend Drinking </a:t>
            </a:r>
          </a:p>
          <a:p>
            <a:r>
              <a:rPr lang="en-US" dirty="0" smtClean="0"/>
              <a:t>Liver Bx Before &amp; After Two Days of Alcohol</a:t>
            </a:r>
          </a:p>
          <a:p>
            <a:pPr marL="365760" lvl="1" indent="0">
              <a:buNone/>
            </a:pPr>
            <a:r>
              <a:rPr lang="en-US" dirty="0" smtClean="0"/>
              <a:t>	18 oz </a:t>
            </a:r>
            <a:r>
              <a:rPr lang="en-US" dirty="0"/>
              <a:t>86-Proof Day 2</a:t>
            </a:r>
          </a:p>
          <a:p>
            <a:pPr marL="365760" lvl="1" indent="0">
              <a:buNone/>
            </a:pPr>
            <a:r>
              <a:rPr lang="en-US" dirty="0" smtClean="0"/>
              <a:t>	24 </a:t>
            </a:r>
            <a:r>
              <a:rPr lang="en-US" dirty="0"/>
              <a:t>oz 86-Proof Day </a:t>
            </a:r>
            <a:r>
              <a:rPr lang="en-US" dirty="0" smtClean="0"/>
              <a:t>1</a:t>
            </a:r>
          </a:p>
          <a:p>
            <a:r>
              <a:rPr lang="en-US" dirty="0" smtClean="0"/>
              <a:t>11/13 Patients Developed Fatty Liver With Some Mitochondrial Abnormalities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5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Dramatic Reversibility With Abstinence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39% Decrease in WHVPG at 41 Weeks in Alcoholic Hepatitis - 1/18 Normalized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Regression </a:t>
            </a:r>
            <a:r>
              <a:rPr lang="en-US" sz="2800" dirty="0"/>
              <a:t>in Variceal Size Over 13 Yrs With Abstinence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Of Patients Hospitalized for the 1</a:t>
            </a:r>
            <a:r>
              <a:rPr lang="en-US" baseline="30000" dirty="0" smtClean="0"/>
              <a:t>st</a:t>
            </a:r>
            <a:r>
              <a:rPr lang="en-US" dirty="0" smtClean="0"/>
              <a:t> Time for Child-Pugh C Alcoholic Cirrhosis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ZERO Survived 3 Years - Continued Excess Alc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70% of Abstinent Survived 3 Years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26 &amp; 34 Year Survival Post Decompensation</a:t>
            </a:r>
          </a:p>
        </p:txBody>
      </p:sp>
    </p:spTree>
    <p:extLst>
      <p:ext uri="{BB962C8B-B14F-4D97-AF65-F5344CB8AC3E}">
        <p14:creationId xmlns:p14="http://schemas.microsoft.com/office/powerpoint/2010/main" val="1175698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Do’s and Don'ts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15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Advice Regarding Alcohol</a:t>
            </a:r>
            <a:br>
              <a:rPr lang="en-US" dirty="0" smtClean="0"/>
            </a:br>
            <a:r>
              <a:rPr lang="en-US" dirty="0" smtClean="0"/>
              <a:t>For Patients with ALD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Zero, Zero, Zero Alcohol Is Best</a:t>
            </a:r>
          </a:p>
          <a:p>
            <a:r>
              <a:rPr lang="en-US" dirty="0" smtClean="0"/>
              <a:t>No Non-Alcoholic Beer (It Contains Some Alcohol)</a:t>
            </a:r>
          </a:p>
          <a:p>
            <a:r>
              <a:rPr lang="en-US" dirty="0" smtClean="0"/>
              <a:t>A Can of Beer=Glass of Wine=Shot of Whiskey Contain the Same Amount of Alcohol</a:t>
            </a:r>
          </a:p>
          <a:p>
            <a:r>
              <a:rPr lang="en-US" dirty="0" smtClean="0"/>
              <a:t>Not on Holidays, Weddings, Funerals, New Year’s, Christmas, etc, 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008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Safe Medications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Melatonin 1-3mg, Hydroxyzine 25 mg or </a:t>
            </a:r>
            <a:r>
              <a:rPr lang="en-US" dirty="0" err="1" smtClean="0"/>
              <a:t>Tranzodone</a:t>
            </a:r>
            <a:r>
              <a:rPr lang="en-US" dirty="0" smtClean="0"/>
              <a:t> 100 mg for Insomnia</a:t>
            </a:r>
          </a:p>
          <a:p>
            <a:r>
              <a:rPr lang="en-US" dirty="0" smtClean="0"/>
              <a:t>Avoid Benzos &amp;Narcs-They Cause Confusion/Coma</a:t>
            </a:r>
          </a:p>
          <a:p>
            <a:r>
              <a:rPr lang="en-US" dirty="0" smtClean="0"/>
              <a:t>Avoid Tylenol – It Is Safe (4g/d Max) in Cirrhosis, But Not Safe in Acute/Sub-acute Liver Injury</a:t>
            </a:r>
          </a:p>
          <a:p>
            <a:r>
              <a:rPr lang="en-US" dirty="0" smtClean="0"/>
              <a:t>Tramadol 50mg po TID for 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894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General Rx of ALD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Avoid ASA &amp; NSAIDs</a:t>
            </a:r>
          </a:p>
          <a:p>
            <a:r>
              <a:rPr lang="en-US" sz="3200" dirty="0" smtClean="0"/>
              <a:t>They Can Precipitate Gut Mucosal Bleeding &amp; Cause Na Retention &amp; Azotemia</a:t>
            </a:r>
          </a:p>
          <a:p>
            <a:r>
              <a:rPr lang="en-US" sz="3200" dirty="0" smtClean="0"/>
              <a:t>1/3 of Patients with Cirrhosis &amp; UGIB Has Taken An NSAID within 2 Weeks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1195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Nutrition for Severe </a:t>
            </a:r>
            <a:br>
              <a:rPr lang="en-US" dirty="0" smtClean="0"/>
            </a:br>
            <a:r>
              <a:rPr lang="en-US" dirty="0" smtClean="0"/>
              <a:t>Alcoholic Hepatitis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a VA Cooperative Study of Oxandrolone &amp; Nutritional Support in 273 </a:t>
            </a:r>
            <a:r>
              <a:rPr lang="en-US" sz="2800" dirty="0"/>
              <a:t>P</a:t>
            </a:r>
            <a:r>
              <a:rPr lang="en-US" sz="2800" dirty="0" smtClean="0"/>
              <a:t>ts c Alc Hep, 6-Month Mortality Was</a:t>
            </a:r>
          </a:p>
          <a:p>
            <a:pPr marL="365760" lvl="1" indent="0">
              <a:buNone/>
            </a:pPr>
            <a:r>
              <a:rPr lang="en-US" sz="2800" dirty="0" smtClean="0"/>
              <a:t>	90% If &lt;1000 Cals/Day</a:t>
            </a:r>
          </a:p>
          <a:p>
            <a:pPr marL="365760" lvl="1" indent="0">
              <a:buNone/>
            </a:pPr>
            <a:r>
              <a:rPr lang="en-US" sz="2800" dirty="0" smtClean="0"/>
              <a:t>	50% If 1001-1500 Cals/Day</a:t>
            </a:r>
          </a:p>
          <a:p>
            <a:pPr marL="365760" lvl="1" indent="0">
              <a:buNone/>
            </a:pPr>
            <a:r>
              <a:rPr lang="en-US" sz="2800" dirty="0" smtClean="0"/>
              <a:t>	30% If 1501-2000 Cals/Day</a:t>
            </a:r>
          </a:p>
          <a:p>
            <a:pPr marL="365760" lvl="1" indent="0">
              <a:buNone/>
            </a:pPr>
            <a:r>
              <a:rPr lang="en-US" sz="2800" dirty="0" smtClean="0"/>
              <a:t>	20% If 2001-2500 Cals/Day</a:t>
            </a:r>
          </a:p>
          <a:p>
            <a:pPr marL="365760" lvl="1" indent="0">
              <a:buNone/>
            </a:pPr>
            <a:r>
              <a:rPr lang="en-US" sz="2800" dirty="0" smtClean="0"/>
              <a:t>	0% If&gt;3000</a:t>
            </a:r>
          </a:p>
          <a:p>
            <a:r>
              <a:rPr lang="en-US" sz="2800" dirty="0" smtClean="0"/>
              <a:t>Consider Tube Feeds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968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Beware of the patient with </a:t>
            </a:r>
            <a:r>
              <a:rPr lang="en-US" dirty="0" smtClean="0"/>
              <a:t>O</a:t>
            </a:r>
            <a:r>
              <a:rPr lang="en-US" dirty="0" smtClean="0"/>
              <a:t>besity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/>
              <a:t>5 </a:t>
            </a:r>
            <a:r>
              <a:rPr lang="en-US" sz="3200" dirty="0" err="1"/>
              <a:t>yr</a:t>
            </a:r>
            <a:r>
              <a:rPr lang="en-US" sz="3200" dirty="0"/>
              <a:t> Survival in the Obese patient With Severe Alcoholic Hepatitis : 30% </a:t>
            </a:r>
            <a:r>
              <a:rPr lang="en-US" sz="3200" dirty="0" err="1"/>
              <a:t>vs</a:t>
            </a:r>
            <a:r>
              <a:rPr lang="en-US" sz="3200" dirty="0"/>
              <a:t> 57</a:t>
            </a:r>
            <a:r>
              <a:rPr lang="en-US" sz="3200" dirty="0" smtClean="0"/>
              <a:t>%</a:t>
            </a:r>
            <a:endParaRPr lang="en-US" sz="3200" dirty="0"/>
          </a:p>
          <a:p>
            <a:r>
              <a:rPr lang="en-US" sz="3200" dirty="0" smtClean="0"/>
              <a:t>Patients </a:t>
            </a:r>
            <a:r>
              <a:rPr lang="en-US" sz="3200" dirty="0" smtClean="0"/>
              <a:t>S/P Gastric Bypass May Be At Higher Risk for ALD: Warn Pts</a:t>
            </a:r>
          </a:p>
          <a:p>
            <a:pPr marL="365760" lvl="1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Gastric Mucosa Metabolizes Alcohol</a:t>
            </a:r>
          </a:p>
          <a:p>
            <a:pPr marL="365760" lvl="1" indent="0">
              <a:buNone/>
            </a:pPr>
            <a:r>
              <a:rPr lang="en-US" sz="3200" dirty="0" smtClean="0"/>
              <a:t>	Oral Dose=Intravenous </a:t>
            </a:r>
            <a:r>
              <a:rPr lang="en-US" sz="3200" dirty="0" smtClean="0"/>
              <a:t>Dose</a:t>
            </a:r>
            <a:endParaRPr lang="en-US" sz="3200" dirty="0" smtClean="0"/>
          </a:p>
          <a:p>
            <a:pPr marL="36576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044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General RX of </a:t>
            </a:r>
            <a:r>
              <a:rPr lang="en-US" dirty="0" err="1" smtClean="0"/>
              <a:t>ALD:Counseling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Counseling Is Crucial When Patient is Alert Enough to Participate</a:t>
            </a:r>
            <a:endParaRPr lang="en-US" dirty="0"/>
          </a:p>
          <a:p>
            <a:pPr marL="365760" lvl="1" indent="0">
              <a:buNone/>
            </a:pPr>
            <a:r>
              <a:rPr lang="en-US" dirty="0"/>
              <a:t>	</a:t>
            </a:r>
            <a:r>
              <a:rPr lang="en-US" sz="2800" dirty="0" smtClean="0"/>
              <a:t>More </a:t>
            </a:r>
            <a:r>
              <a:rPr lang="en-US" sz="2800" dirty="0"/>
              <a:t>Readily Available to Wealthy</a:t>
            </a:r>
          </a:p>
          <a:p>
            <a:pPr marL="685800" lvl="2" indent="0">
              <a:buNone/>
            </a:pPr>
            <a:r>
              <a:rPr lang="en-US" sz="2800" dirty="0" smtClean="0"/>
              <a:t>	Difficult </a:t>
            </a:r>
            <a:r>
              <a:rPr lang="en-US" sz="2800" dirty="0"/>
              <a:t>to Get for Poor </a:t>
            </a:r>
            <a:r>
              <a:rPr lang="en-US" sz="2800" dirty="0" smtClean="0"/>
              <a:t>Patients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/>
              <a:t>Alcohol/ALD Education Can Improve Knowledge Retention Even in the Poorest, Uneducated </a:t>
            </a:r>
            <a:r>
              <a:rPr lang="en-US" dirty="0" smtClean="0"/>
              <a:t>Patients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dirty="0" smtClean="0"/>
              <a:t>AA-----Just Do It</a:t>
            </a:r>
            <a:br>
              <a:rPr lang="en-US" dirty="0" smtClean="0"/>
            </a:br>
            <a:r>
              <a:rPr lang="en-US" dirty="0" smtClean="0"/>
              <a:t>You can’t get a liver transplant without </a:t>
            </a:r>
            <a:br>
              <a:rPr lang="en-US" dirty="0" smtClean="0"/>
            </a:br>
            <a:r>
              <a:rPr lang="en-US" dirty="0" smtClean="0"/>
              <a:t>6 months of weekly AA-Utah</a:t>
            </a:r>
            <a:br>
              <a:rPr lang="en-US" dirty="0" smtClean="0"/>
            </a:br>
            <a:r>
              <a:rPr lang="en-US" dirty="0" smtClean="0"/>
              <a:t>12 months 3x/week-California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533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45167"/>
            <a:ext cx="8436102" cy="44026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Prevalence of Alcohol Use/Abuse</a:t>
            </a:r>
          </a:p>
          <a:p>
            <a:r>
              <a:rPr lang="en-US" sz="2800" dirty="0" smtClean="0"/>
              <a:t>Speed of Development and Dramatic Reversibility in ALD</a:t>
            </a:r>
          </a:p>
          <a:p>
            <a:r>
              <a:rPr lang="en-US" sz="2800" dirty="0" smtClean="0"/>
              <a:t>Alcohol Liver Disease-Do’s and Don’t</a:t>
            </a:r>
          </a:p>
          <a:p>
            <a:r>
              <a:rPr lang="en-US" sz="2800" dirty="0" smtClean="0"/>
              <a:t>Alcoholic Hepatitis</a:t>
            </a:r>
          </a:p>
          <a:p>
            <a:pPr marL="365760" lvl="1" indent="0">
              <a:buNone/>
            </a:pPr>
            <a:r>
              <a:rPr lang="en-US" dirty="0"/>
              <a:t>	</a:t>
            </a:r>
            <a:r>
              <a:rPr lang="en-US" dirty="0" smtClean="0"/>
              <a:t>Severity</a:t>
            </a:r>
          </a:p>
          <a:p>
            <a:pPr marL="365760" lvl="1" indent="0">
              <a:buNone/>
            </a:pPr>
            <a:r>
              <a:rPr lang="en-US" dirty="0" smtClean="0"/>
              <a:t>	Nutrition</a:t>
            </a:r>
          </a:p>
          <a:p>
            <a:pPr marL="365760" lvl="1" indent="0">
              <a:buNone/>
            </a:pPr>
            <a:r>
              <a:rPr lang="en-US" dirty="0" smtClean="0"/>
              <a:t>	Specific Treatment Options</a:t>
            </a:r>
          </a:p>
          <a:p>
            <a:pPr marL="685800" lvl="2" indent="0">
              <a:buNone/>
            </a:pPr>
            <a:r>
              <a:rPr lang="en-US" sz="2800" dirty="0" smtClean="0"/>
              <a:t>		Baclofen to reduce alcohol cravings</a:t>
            </a:r>
          </a:p>
          <a:p>
            <a:pPr marL="365760" lvl="1" indent="0">
              <a:buNone/>
            </a:pPr>
            <a:r>
              <a:rPr lang="en-US" dirty="0" smtClean="0"/>
              <a:t>	Transplantation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0715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General Rx of Severe </a:t>
            </a:r>
            <a:br>
              <a:rPr lang="en-US" dirty="0" smtClean="0"/>
            </a:br>
            <a:r>
              <a:rPr lang="en-US" dirty="0" smtClean="0"/>
              <a:t>Alcoholic Hepatitis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Vitamin Repletion Inc Thiamine</a:t>
            </a:r>
          </a:p>
          <a:p>
            <a:r>
              <a:rPr lang="en-US" dirty="0" smtClean="0"/>
              <a:t>No Protein Restriction</a:t>
            </a:r>
          </a:p>
          <a:p>
            <a:r>
              <a:rPr lang="en-US" dirty="0" smtClean="0"/>
              <a:t>No “Liver Diet”</a:t>
            </a:r>
          </a:p>
          <a:p>
            <a:r>
              <a:rPr lang="en-US" dirty="0" smtClean="0"/>
              <a:t>Na Restriction Only if Fluid Overloaded</a:t>
            </a:r>
          </a:p>
          <a:p>
            <a:r>
              <a:rPr lang="en-US" dirty="0" smtClean="0"/>
              <a:t>The Fewer Drugs, The Better</a:t>
            </a:r>
          </a:p>
          <a:p>
            <a:r>
              <a:rPr lang="en-US" dirty="0" smtClean="0"/>
              <a:t>No </a:t>
            </a:r>
            <a:r>
              <a:rPr lang="en-US" dirty="0"/>
              <a:t>B</a:t>
            </a:r>
            <a:r>
              <a:rPr lang="en-US" dirty="0" smtClean="0"/>
              <a:t>enzos or Narcs, Unless Withdrawal, Then Minimum Short Acting </a:t>
            </a:r>
            <a:r>
              <a:rPr lang="en-US" dirty="0" err="1" smtClean="0"/>
              <a:t>Benzo</a:t>
            </a:r>
            <a:endParaRPr lang="en-US" dirty="0" smtClean="0"/>
          </a:p>
          <a:p>
            <a:r>
              <a:rPr lang="en-US" dirty="0" smtClean="0"/>
              <a:t>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36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Severe Alcoholic Hepatitis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57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Severe Alcoholic Hepatitis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History, Fever, Leukocytosis (Even 100k), Tender Hepatomegaly, Liver Bruit, AST&gt;ALT &amp; Both Usually &lt;300</a:t>
            </a:r>
          </a:p>
          <a:p>
            <a:r>
              <a:rPr lang="en-US" dirty="0" smtClean="0"/>
              <a:t>Liver Bruit is Only Seen in Alcoholic Hepatitis (59% at USC) &amp; HCC</a:t>
            </a:r>
          </a:p>
          <a:p>
            <a:r>
              <a:rPr lang="en-US" dirty="0" smtClean="0"/>
              <a:t>You have to Listen to Liver to Hear a Bruit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668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Severe Alcoholic Hepatitis </a:t>
            </a:r>
            <a:br>
              <a:rPr lang="en-US" dirty="0" smtClean="0"/>
            </a:br>
            <a:r>
              <a:rPr lang="en-US" dirty="0" smtClean="0"/>
              <a:t>Not Alcoholic Cirrhosis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dirty="0"/>
              <a:t>I</a:t>
            </a:r>
            <a:r>
              <a:rPr lang="en-US" dirty="0" smtClean="0"/>
              <a:t>s Difficult to Get Severe AH Drinking Beer Alone, Most Drink Fortified Wine (Thunderbird—More Buss/Penny) or Hard Liquor</a:t>
            </a:r>
          </a:p>
          <a:p>
            <a:r>
              <a:rPr lang="en-US" dirty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Decompensation May Have Pure AH without Cirrhosis: These Have Smaller/No Varices &amp; Less Risk of Bleeding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80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Diagnosis, Prognosis, Rx:</a:t>
            </a:r>
            <a:br>
              <a:rPr lang="en-US" dirty="0" smtClean="0"/>
            </a:br>
            <a:r>
              <a:rPr lang="en-US" dirty="0" smtClean="0"/>
              <a:t>Alcoholic Cirrhosis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/>
          <a:lstStyle/>
          <a:p>
            <a:r>
              <a:rPr lang="en-US" dirty="0" smtClean="0"/>
              <a:t>Usually “Clinically” Dx, i.e. No Bx</a:t>
            </a:r>
          </a:p>
          <a:p>
            <a:r>
              <a:rPr lang="en-US" dirty="0" smtClean="0"/>
              <a:t>R/O Hep B, Hep C, Fe, etc</a:t>
            </a:r>
          </a:p>
          <a:p>
            <a:r>
              <a:rPr lang="en-US" dirty="0" smtClean="0"/>
              <a:t>Many have C and Obesity</a:t>
            </a:r>
          </a:p>
          <a:p>
            <a:r>
              <a:rPr lang="en-US" dirty="0" smtClean="0"/>
              <a:t>0% of Active Drinkers Alive at 3 Years</a:t>
            </a:r>
          </a:p>
          <a:p>
            <a:r>
              <a:rPr lang="en-US" dirty="0" smtClean="0"/>
              <a:t>70% of Abstainers Alive at 3 Years</a:t>
            </a:r>
          </a:p>
          <a:p>
            <a:r>
              <a:rPr lang="en-US" dirty="0" smtClean="0"/>
              <a:t>Rx= Abstinence &amp; Rx of Complications</a:t>
            </a:r>
          </a:p>
          <a:p>
            <a:r>
              <a:rPr lang="en-US" dirty="0" smtClean="0"/>
              <a:t>Baclofen to Reduce Craving: 5 mg tid x 3 d then 10 mg tid Indefinitely </a:t>
            </a:r>
          </a:p>
          <a:p>
            <a:pPr lvl="1"/>
            <a:r>
              <a:rPr lang="en-US" dirty="0" smtClean="0"/>
              <a:t>“Pill in Pocket” Means Does 95 mg/d in 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532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Liver Transplantation Is Not An </a:t>
            </a:r>
            <a:br>
              <a:rPr lang="en-US" dirty="0" smtClean="0"/>
            </a:br>
            <a:r>
              <a:rPr lang="en-US" dirty="0" smtClean="0"/>
              <a:t>Option In Alcoholic Hepatitis In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 Report: Histo Alc Hep Had No Effect on Survival</a:t>
            </a:r>
          </a:p>
          <a:p>
            <a:r>
              <a:rPr lang="en-US" dirty="0" smtClean="0"/>
              <a:t>3 of the Biggest OLT Mistakes I Have Seen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 smtClean="0"/>
              <a:t>One Dead in One Year from Recurrent ALD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One 18-Month Hospitalization, Renal TP, etc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One Dead in 15 Month from SCCa</a:t>
            </a:r>
          </a:p>
          <a:p>
            <a:pPr marL="0" indent="0">
              <a:buNone/>
            </a:pPr>
            <a:r>
              <a:rPr lang="en-US" dirty="0" smtClean="0"/>
              <a:t>UNOS Will Not Permit Organ Allocation in AH</a:t>
            </a:r>
          </a:p>
          <a:p>
            <a:pPr marL="0" indent="0">
              <a:buNone/>
            </a:pPr>
            <a:r>
              <a:rPr lang="en-US" dirty="0" smtClean="0"/>
              <a:t>French Study of TPO for 26 Pts Who Failed Pred Rx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 smtClean="0"/>
              <a:t>2% of Alc Hep, 2.9%of Grafts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78% 6-Mo Survival vs 24%with No TP p&lt;0.001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3 Resumed Alcohol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5286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1219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Baclofen for </a:t>
            </a:r>
            <a:br>
              <a:rPr lang="en-US" dirty="0" smtClean="0"/>
            </a:br>
            <a:r>
              <a:rPr lang="en-US" dirty="0" smtClean="0"/>
              <a:t>Alcohol Craving in ALD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Studies of Drugs to Reduce Alcohol Consumption Excluded Pts with ALD </a:t>
            </a:r>
          </a:p>
          <a:p>
            <a:r>
              <a:rPr lang="en-US" dirty="0" smtClean="0"/>
              <a:t>Italian RCT of 84 Pts with ALD &amp; Active Alcohol Intake: 90 Days</a:t>
            </a:r>
          </a:p>
          <a:p>
            <a:r>
              <a:rPr lang="en-US" dirty="0" smtClean="0"/>
              <a:t>Baclofen (5mg po tid x3 Days then 10mg tid) Dramatically Reduced Alcohol Intake</a:t>
            </a:r>
          </a:p>
          <a:p>
            <a:r>
              <a:rPr lang="en-US" dirty="0" smtClean="0"/>
              <a:t>Baclofen is OFF-LABEL</a:t>
            </a:r>
          </a:p>
        </p:txBody>
      </p:sp>
    </p:spTree>
    <p:extLst>
      <p:ext uri="{BB962C8B-B14F-4D97-AF65-F5344CB8AC3E}">
        <p14:creationId xmlns:p14="http://schemas.microsoft.com/office/powerpoint/2010/main" val="597484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General Rx of ALD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Abstinence, Abstinence, Abstinence For All Forms of ALD &amp; Even Multifactorial Cirrhosis that </a:t>
            </a:r>
            <a:r>
              <a:rPr lang="en-US" dirty="0"/>
              <a:t>I</a:t>
            </a:r>
            <a:r>
              <a:rPr lang="en-US" dirty="0" smtClean="0"/>
              <a:t>ncludes Alcohol</a:t>
            </a:r>
          </a:p>
          <a:p>
            <a:r>
              <a:rPr lang="en-US" dirty="0" smtClean="0"/>
              <a:t>Improve Nutrition</a:t>
            </a:r>
          </a:p>
          <a:p>
            <a:r>
              <a:rPr lang="en-US" dirty="0" smtClean="0"/>
              <a:t>Baclofen </a:t>
            </a:r>
            <a:r>
              <a:rPr lang="en-US" dirty="0" smtClean="0"/>
              <a:t>to Decrease Craving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486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10% Prevalence of Alcohol Abuse</a:t>
            </a:r>
          </a:p>
          <a:p>
            <a:r>
              <a:rPr lang="en-US" sz="2000" dirty="0" smtClean="0"/>
              <a:t>Speed of Development of ALD: 48Hrs-Yrs</a:t>
            </a:r>
          </a:p>
          <a:p>
            <a:r>
              <a:rPr lang="en-US" sz="2000" dirty="0" smtClean="0"/>
              <a:t>Dramatic Reversibility With Abstinence</a:t>
            </a:r>
          </a:p>
          <a:p>
            <a:r>
              <a:rPr lang="en-US" sz="2000" dirty="0" smtClean="0"/>
              <a:t>Alcoholic </a:t>
            </a:r>
            <a:r>
              <a:rPr lang="en-US" sz="2000" dirty="0" smtClean="0"/>
              <a:t>Hepatitis</a:t>
            </a:r>
          </a:p>
          <a:p>
            <a:pPr lvl="1"/>
            <a:r>
              <a:rPr lang="en-US" sz="2000" dirty="0" smtClean="0"/>
              <a:t>Severity</a:t>
            </a:r>
            <a:r>
              <a:rPr lang="en-US" sz="2000" dirty="0"/>
              <a:t>: DF &amp; MELD</a:t>
            </a:r>
          </a:p>
          <a:p>
            <a:pPr lvl="1"/>
            <a:r>
              <a:rPr lang="en-US" sz="2000" dirty="0"/>
              <a:t>Nutrition</a:t>
            </a:r>
          </a:p>
          <a:p>
            <a:pPr lvl="1"/>
            <a:r>
              <a:rPr lang="en-US" sz="2000" dirty="0"/>
              <a:t>Specific Treatment Options</a:t>
            </a:r>
          </a:p>
          <a:p>
            <a:pPr lvl="2"/>
            <a:r>
              <a:rPr lang="en-US" sz="2000" dirty="0"/>
              <a:t>Baclofen to Reduce Alcohol Craving</a:t>
            </a:r>
          </a:p>
          <a:p>
            <a:pPr lvl="1"/>
            <a:r>
              <a:rPr lang="en-US" sz="2000" dirty="0"/>
              <a:t>No Transplantation Unless Liver Failure Persists – Despite 6 </a:t>
            </a:r>
            <a:r>
              <a:rPr lang="en-US" sz="2000" dirty="0" err="1"/>
              <a:t>mo</a:t>
            </a:r>
            <a:r>
              <a:rPr lang="en-US" sz="2000" dirty="0"/>
              <a:t> of Abstinence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It Takes A  Village</a:t>
            </a:r>
            <a:endParaRPr lang="en-US" sz="2000" dirty="0" smtClean="0"/>
          </a:p>
          <a:p>
            <a:pPr marL="365721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65380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Is This Your Patient?</a:t>
            </a:r>
            <a:endParaRPr lang="en-US" dirty="0"/>
          </a:p>
        </p:txBody>
      </p:sp>
      <p:pic>
        <p:nvPicPr>
          <p:cNvPr id="3" name="Picture 2" descr="alcohol resear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54174"/>
            <a:ext cx="4391281" cy="5303826"/>
          </a:xfrm>
          <a:prstGeom prst="rect">
            <a:avLst/>
          </a:prstGeom>
        </p:spPr>
      </p:pic>
      <p:pic>
        <p:nvPicPr>
          <p:cNvPr id="4" name="Picture 3" descr="Screen Shot 2015-10-19 at 12.12.3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82" y="1554175"/>
            <a:ext cx="2621257" cy="3458025"/>
          </a:xfrm>
          <a:prstGeom prst="rect">
            <a:avLst/>
          </a:prstGeom>
        </p:spPr>
      </p:pic>
      <p:pic>
        <p:nvPicPr>
          <p:cNvPr id="5" name="Picture 4" descr="Screen Shot 2015-10-19 at 12.07.0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82" y="5012200"/>
            <a:ext cx="2432094" cy="1845800"/>
          </a:xfrm>
          <a:prstGeom prst="rect">
            <a:avLst/>
          </a:prstGeom>
        </p:spPr>
      </p:pic>
      <p:pic>
        <p:nvPicPr>
          <p:cNvPr id="6" name="Picture 5" descr="Screen Shot 2015-10-19 at 12.12.58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376" y="1554173"/>
            <a:ext cx="2320623" cy="530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80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So Who Has Alcoholic Liver Disease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87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 Scottish Proverb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836083" y="2032000"/>
            <a:ext cx="81555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“They speak of my drinking </a:t>
            </a:r>
          </a:p>
          <a:p>
            <a:r>
              <a:rPr lang="en-US" sz="4400" dirty="0" smtClean="0"/>
              <a:t>but never think of my thirst”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0732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Prevalence of Alcohol Use/Abuse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2/3 of American Adults Drink Alcohol</a:t>
            </a:r>
          </a:p>
          <a:p>
            <a:r>
              <a:rPr lang="en-US" sz="3200" dirty="0" smtClean="0"/>
              <a:t>5% Abuse Alcohol (Social or Health Consequences)</a:t>
            </a:r>
          </a:p>
          <a:p>
            <a:r>
              <a:rPr lang="en-US" sz="3200" dirty="0" smtClean="0"/>
              <a:t>4% Are Dependent</a:t>
            </a:r>
          </a:p>
          <a:p>
            <a:r>
              <a:rPr lang="en-US" sz="3200" dirty="0" smtClean="0"/>
              <a:t>~10% of Americans Have Problems Due to Alcohol</a:t>
            </a:r>
          </a:p>
          <a:p>
            <a:r>
              <a:rPr lang="en-US" sz="3200" dirty="0" smtClean="0"/>
              <a:t>Almost Everyone is Impacted By Alcohol Abuse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23584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Is This Your Patient?</a:t>
            </a:r>
            <a:endParaRPr lang="en-US" dirty="0"/>
          </a:p>
        </p:txBody>
      </p:sp>
      <p:pic>
        <p:nvPicPr>
          <p:cNvPr id="3" name="Picture 2" descr="alcohol resear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54174"/>
            <a:ext cx="4391281" cy="5303826"/>
          </a:xfrm>
          <a:prstGeom prst="rect">
            <a:avLst/>
          </a:prstGeom>
        </p:spPr>
      </p:pic>
      <p:pic>
        <p:nvPicPr>
          <p:cNvPr id="4" name="Picture 3" descr="Screen Shot 2015-10-19 at 12.12.3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82" y="1554175"/>
            <a:ext cx="2621257" cy="3458025"/>
          </a:xfrm>
          <a:prstGeom prst="rect">
            <a:avLst/>
          </a:prstGeom>
        </p:spPr>
      </p:pic>
      <p:pic>
        <p:nvPicPr>
          <p:cNvPr id="5" name="Picture 4" descr="Screen Shot 2015-10-19 at 12.07.0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82" y="5012200"/>
            <a:ext cx="2432093" cy="1845800"/>
          </a:xfrm>
          <a:prstGeom prst="rect">
            <a:avLst/>
          </a:prstGeom>
        </p:spPr>
      </p:pic>
      <p:pic>
        <p:nvPicPr>
          <p:cNvPr id="6" name="Picture 5" descr="Screen Shot 2015-10-19 at 12.12.58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376" y="1554173"/>
            <a:ext cx="2320623" cy="530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17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Clues to Alcoholism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345334" cy="4982634"/>
          </a:xfrm>
        </p:spPr>
        <p:txBody>
          <a:bodyPr>
            <a:noAutofit/>
          </a:bodyPr>
          <a:lstStyle/>
          <a:p>
            <a:r>
              <a:rPr lang="en-US" sz="2800" dirty="0" smtClean="0"/>
              <a:t>History-DUI, Failed relationships and employment, appointment to assess and treat HCV, </a:t>
            </a:r>
            <a:br>
              <a:rPr lang="en-US" sz="2800" dirty="0" smtClean="0"/>
            </a:br>
            <a:r>
              <a:rPr lang="en-US" sz="2800" dirty="0" smtClean="0"/>
              <a:t>weight loss</a:t>
            </a:r>
          </a:p>
          <a:p>
            <a:r>
              <a:rPr lang="en-US" sz="2800" dirty="0" smtClean="0"/>
              <a:t>Physical-Palmar erythema, Parotid Gland enlargement, Skin rash-Porphyria </a:t>
            </a:r>
            <a:r>
              <a:rPr lang="en-US" sz="2800" dirty="0" err="1" smtClean="0"/>
              <a:t>Cutanea</a:t>
            </a:r>
            <a:r>
              <a:rPr lang="en-US" sz="2800" dirty="0"/>
              <a:t> </a:t>
            </a:r>
            <a:r>
              <a:rPr lang="en-US" sz="2800" dirty="0" err="1" smtClean="0"/>
              <a:t>Tarda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gynecomastia</a:t>
            </a:r>
            <a:r>
              <a:rPr lang="en-US" sz="2800" dirty="0" smtClean="0"/>
              <a:t>, </a:t>
            </a:r>
            <a:r>
              <a:rPr lang="en-US" sz="2800" dirty="0" err="1" smtClean="0"/>
              <a:t>hepatosplenomegaly</a:t>
            </a:r>
            <a:r>
              <a:rPr lang="en-US" sz="2800" dirty="0" smtClean="0"/>
              <a:t>, neuropathy, ataxia</a:t>
            </a:r>
          </a:p>
          <a:p>
            <a:r>
              <a:rPr lang="en-US" sz="2800" dirty="0" smtClean="0"/>
              <a:t>Labs: </a:t>
            </a:r>
            <a:br>
              <a:rPr lang="en-US" sz="2800" dirty="0" smtClean="0"/>
            </a:br>
            <a:r>
              <a:rPr lang="en-US" sz="2800" dirty="0" err="1" smtClean="0"/>
              <a:t>cbc-anemia,elevated</a:t>
            </a:r>
            <a:r>
              <a:rPr lang="en-US" sz="2800" dirty="0" smtClean="0"/>
              <a:t> </a:t>
            </a:r>
            <a:r>
              <a:rPr lang="en-US" sz="2800" b="1" dirty="0" smtClean="0"/>
              <a:t>MCV</a:t>
            </a:r>
            <a:r>
              <a:rPr lang="en-US" sz="2800" dirty="0" smtClean="0"/>
              <a:t>, thrombocytopenia,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800" b="1" dirty="0" smtClean="0"/>
              <a:t>AST&gt;ALT</a:t>
            </a:r>
            <a:r>
              <a:rPr lang="en-US" sz="2800" dirty="0" smtClean="0"/>
              <a:t>, elevated </a:t>
            </a:r>
            <a:r>
              <a:rPr lang="en-US" sz="2800" b="1" dirty="0" smtClean="0"/>
              <a:t>GGT</a:t>
            </a:r>
            <a:br>
              <a:rPr lang="en-US" sz="2800" b="1" dirty="0" smtClean="0"/>
            </a:b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83721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 tell me Doc- how much can I drink?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66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         Safe Limits of Alcohol</a:t>
            </a:r>
            <a:endParaRPr lang="en-US" sz="4800" dirty="0"/>
          </a:p>
        </p:txBody>
      </p:sp>
      <p:pic>
        <p:nvPicPr>
          <p:cNvPr id="4" name="Picture 3" descr="alcohol limi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28" y="1531555"/>
            <a:ext cx="5547388" cy="528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55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97700"/>
            <a:ext cx="8153400" cy="1020423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“Safe” Alcohol Volume </a:t>
            </a:r>
            <a:br>
              <a:rPr lang="en-US" dirty="0" smtClean="0"/>
            </a:br>
            <a:r>
              <a:rPr lang="en-US" dirty="0" smtClean="0"/>
              <a:t>Relative to the Liver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914400"/>
            <a:ext cx="8153400" cy="5334000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endParaRPr lang="en-US" sz="3600" dirty="0" smtClean="0"/>
          </a:p>
          <a:p>
            <a:r>
              <a:rPr lang="en-US" sz="4300" dirty="0" smtClean="0"/>
              <a:t>Women			2 Drinks/d Max</a:t>
            </a:r>
          </a:p>
          <a:p>
            <a:r>
              <a:rPr lang="en-US" sz="4300" dirty="0" smtClean="0"/>
              <a:t>Men				4 Drinks/d Max</a:t>
            </a:r>
          </a:p>
          <a:p>
            <a:endParaRPr lang="en-US" sz="4300" dirty="0"/>
          </a:p>
          <a:p>
            <a:endParaRPr lang="en-US" sz="4300" dirty="0" smtClean="0"/>
          </a:p>
          <a:p>
            <a:pPr lvl="1"/>
            <a:r>
              <a:rPr lang="en-US" sz="4300" dirty="0" smtClean="0"/>
              <a:t>1 Drink= 1 Beer= 1 Glass of Wine= 1 Shot Hard Liquor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286952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154</TotalTime>
  <Words>850</Words>
  <Application>Microsoft Macintosh PowerPoint</Application>
  <PresentationFormat>On-screen Show (4:3)</PresentationFormat>
  <Paragraphs>159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Theme</vt:lpstr>
      <vt:lpstr>ALCOHOL AND  LIVER DISEASE in Your clinic</vt:lpstr>
      <vt:lpstr>Outline</vt:lpstr>
      <vt:lpstr>ALD</vt:lpstr>
      <vt:lpstr>Prevalence of Alcohol Use/Abuse</vt:lpstr>
      <vt:lpstr>        Is This Your Patient?</vt:lpstr>
      <vt:lpstr>Clues to Alcoholism</vt:lpstr>
      <vt:lpstr>ALD</vt:lpstr>
      <vt:lpstr>         Safe Limits of Alcohol</vt:lpstr>
      <vt:lpstr>“Safe” Alcohol Volume  Relative to the Liver</vt:lpstr>
      <vt:lpstr>Speed of Development  Alcoholic Hepatitis</vt:lpstr>
      <vt:lpstr>Speed of Development:  Alcoholic Fatty Liver</vt:lpstr>
      <vt:lpstr>Dramatic Reversibility With Abstinence</vt:lpstr>
      <vt:lpstr>ALD</vt:lpstr>
      <vt:lpstr>Advice Regarding Alcohol For Patients with ALD</vt:lpstr>
      <vt:lpstr>Safe Medications</vt:lpstr>
      <vt:lpstr>General Rx of ALD</vt:lpstr>
      <vt:lpstr>Nutrition for Severe  Alcoholic Hepatitis</vt:lpstr>
      <vt:lpstr>Beware of the patient with Obesity</vt:lpstr>
      <vt:lpstr>General RX of ALD:Counseling</vt:lpstr>
      <vt:lpstr>General Rx of Severe  Alcoholic Hepatitis</vt:lpstr>
      <vt:lpstr>ALD</vt:lpstr>
      <vt:lpstr>Severe Alcoholic Hepatitis</vt:lpstr>
      <vt:lpstr>Severe Alcoholic Hepatitis  Not Alcoholic Cirrhosis</vt:lpstr>
      <vt:lpstr>Diagnosis, Prognosis, Rx: Alcoholic Cirrhosis</vt:lpstr>
      <vt:lpstr>Liver Transplantation Is Not An  Option In Alcoholic Hepatitis In US</vt:lpstr>
      <vt:lpstr>Baclofen for  Alcohol Craving in ALD</vt:lpstr>
      <vt:lpstr>General Rx of ALD</vt:lpstr>
      <vt:lpstr>Summary</vt:lpstr>
      <vt:lpstr>        Is This Your Patient?</vt:lpstr>
      <vt:lpstr>A Scottish Proverb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Rx of Severe  Alcoholic Hepatitis</dc:title>
  <dc:creator>Ray Thomason</dc:creator>
  <cp:lastModifiedBy>Ray Thomason</cp:lastModifiedBy>
  <cp:revision>16</cp:revision>
  <dcterms:created xsi:type="dcterms:W3CDTF">2015-10-19T04:25:28Z</dcterms:created>
  <dcterms:modified xsi:type="dcterms:W3CDTF">2015-10-19T07:01:34Z</dcterms:modified>
</cp:coreProperties>
</file>