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55" r:id="rId2"/>
    <p:sldId id="259" r:id="rId3"/>
    <p:sldId id="303" r:id="rId4"/>
    <p:sldId id="389" r:id="rId5"/>
    <p:sldId id="309" r:id="rId6"/>
    <p:sldId id="304" r:id="rId7"/>
    <p:sldId id="274" r:id="rId8"/>
    <p:sldId id="420" r:id="rId9"/>
    <p:sldId id="404" r:id="rId10"/>
    <p:sldId id="317" r:id="rId11"/>
    <p:sldId id="263" r:id="rId12"/>
    <p:sldId id="264" r:id="rId13"/>
    <p:sldId id="265" r:id="rId14"/>
    <p:sldId id="433" r:id="rId15"/>
    <p:sldId id="434" r:id="rId16"/>
    <p:sldId id="435" r:id="rId17"/>
    <p:sldId id="436" r:id="rId18"/>
    <p:sldId id="438" r:id="rId19"/>
    <p:sldId id="439" r:id="rId20"/>
    <p:sldId id="440" r:id="rId21"/>
    <p:sldId id="441" r:id="rId22"/>
    <p:sldId id="292" r:id="rId23"/>
    <p:sldId id="281" r:id="rId24"/>
    <p:sldId id="365" r:id="rId25"/>
    <p:sldId id="366" r:id="rId26"/>
    <p:sldId id="298" r:id="rId27"/>
    <p:sldId id="340" r:id="rId28"/>
    <p:sldId id="416" r:id="rId29"/>
    <p:sldId id="371" r:id="rId30"/>
    <p:sldId id="418" r:id="rId31"/>
    <p:sldId id="359" r:id="rId32"/>
    <p:sldId id="373" r:id="rId33"/>
    <p:sldId id="417" r:id="rId34"/>
    <p:sldId id="443" r:id="rId35"/>
    <p:sldId id="346" r:id="rId36"/>
    <p:sldId id="444" r:id="rId37"/>
    <p:sldId id="379" r:id="rId38"/>
    <p:sldId id="445" r:id="rId39"/>
    <p:sldId id="451" r:id="rId40"/>
    <p:sldId id="288" r:id="rId41"/>
    <p:sldId id="295" r:id="rId42"/>
    <p:sldId id="347" r:id="rId43"/>
    <p:sldId id="272" r:id="rId44"/>
    <p:sldId id="269" r:id="rId45"/>
    <p:sldId id="415" r:id="rId46"/>
    <p:sldId id="279" r:id="rId47"/>
    <p:sldId id="377" r:id="rId48"/>
    <p:sldId id="446" r:id="rId49"/>
    <p:sldId id="447" r:id="rId50"/>
    <p:sldId id="448" r:id="rId51"/>
    <p:sldId id="302" r:id="rId52"/>
    <p:sldId id="305" r:id="rId53"/>
    <p:sldId id="456" r:id="rId54"/>
    <p:sldId id="296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 autoAdjust="0"/>
    <p:restoredTop sz="94984"/>
  </p:normalViewPr>
  <p:slideViewPr>
    <p:cSldViewPr>
      <p:cViewPr varScale="1">
        <p:scale>
          <a:sx n="104" d="100"/>
          <a:sy n="104" d="100"/>
        </p:scale>
        <p:origin x="213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9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3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A0931-1354-0F45-B18D-D392F8501EB0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36F62-A77C-3B4C-B94A-BE96018B9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1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13BD-7EB5-0646-AE48-39F7AABF99AF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AF18-A973-4544-AD0A-B88803A80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8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Morning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I'd like to thank</a:t>
            </a:r>
            <a:r>
              <a:rPr lang="en-US" baseline="0" dirty="0"/>
              <a:t> the organizers for the opportunity to speak to you today on this very </a:t>
            </a:r>
            <a:r>
              <a:rPr lang="en-US" baseline="0" dirty="0" err="1"/>
              <a:t>impt</a:t>
            </a:r>
            <a:r>
              <a:rPr lang="en-US" baseline="0" dirty="0"/>
              <a:t> topic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approach to iron overload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1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#HH 1 Mendelian inherited gene mutation of</a:t>
            </a:r>
            <a:r>
              <a:rPr lang="en-US" baseline="0" dirty="0"/>
              <a:t> the liver</a:t>
            </a:r>
            <a:endParaRPr lang="en-US" dirty="0"/>
          </a:p>
          <a:p>
            <a:r>
              <a:rPr lang="en-US" dirty="0"/>
              <a:t>can see the frequency compared to WD and A1AD</a:t>
            </a:r>
          </a:p>
          <a:p>
            <a:r>
              <a:rPr lang="en-US" dirty="0"/>
              <a:t>so here today of 100 attendees-10 carry mutation</a:t>
            </a:r>
          </a:p>
          <a:p>
            <a:r>
              <a:rPr lang="en-US" dirty="0"/>
              <a:t>so if you will think</a:t>
            </a:r>
            <a:r>
              <a:rPr lang="en-US" baseline="0" dirty="0"/>
              <a:t> back on proteins involved in the expression of </a:t>
            </a:r>
            <a:r>
              <a:rPr lang="en-US" baseline="0" dirty="0" err="1"/>
              <a:t>hepcidin</a:t>
            </a:r>
            <a:r>
              <a:rPr lang="en-US" baseline="0" dirty="0"/>
              <a:t> then the classification of Genetic HH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6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following absolutely perfect run down the pristine powder on the back side of Alta -I turned to gaze up and watch the beautiful form of </a:t>
            </a:r>
            <a:r>
              <a:rPr lang="en-US" baseline="0" dirty="0" err="1"/>
              <a:t>DrSus</a:t>
            </a:r>
            <a:r>
              <a:rPr lang="en-US" baseline="0" dirty="0"/>
              <a:t>-only to see the horror of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DrSus</a:t>
            </a:r>
            <a:r>
              <a:rPr lang="en-US" baseline="0" dirty="0"/>
              <a:t> trying to out run an actual avalanche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a rare moment I was able to capture this moment on film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as I watched  my mind </a:t>
            </a:r>
            <a:r>
              <a:rPr lang="en-US" baseline="0" dirty="0" err="1"/>
              <a:t>immed</a:t>
            </a:r>
            <a:r>
              <a:rPr lang="en-US" baseline="0" dirty="0"/>
              <a:t>  drift to </a:t>
            </a:r>
            <a:r>
              <a:rPr lang="en-US" baseline="0" dirty="0" err="1"/>
              <a:t>livclin</a:t>
            </a:r>
            <a:r>
              <a:rPr lang="en-US" baseline="0" dirty="0"/>
              <a:t> and thoughts of the avalanche of abnormal iron panels and gene testing crashing down on us all generated by the </a:t>
            </a:r>
            <a:r>
              <a:rPr lang="en-US" baseline="0" dirty="0" err="1"/>
              <a:t>metabolicSyn,conceieg</a:t>
            </a:r>
            <a:r>
              <a:rPr lang="en-US" baseline="0" dirty="0"/>
              <a:t> </a:t>
            </a:r>
            <a:r>
              <a:rPr lang="en-US" baseline="0" dirty="0" err="1"/>
              <a:t>practprecision</a:t>
            </a:r>
            <a:r>
              <a:rPr lang="en-US" baseline="0" dirty="0"/>
              <a:t> genomic </a:t>
            </a:r>
            <a:r>
              <a:rPr lang="en-US" baseline="0" dirty="0" err="1"/>
              <a:t>seq</a:t>
            </a:r>
            <a:r>
              <a:rPr lang="en-US" baseline="0" dirty="0"/>
              <a:t> 23 n 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a </a:t>
            </a:r>
            <a:r>
              <a:rPr lang="en-US" baseline="0" dirty="0" err="1"/>
              <a:t>manificient</a:t>
            </a:r>
            <a:r>
              <a:rPr lang="en-US" baseline="0" dirty="0"/>
              <a:t> </a:t>
            </a:r>
            <a:r>
              <a:rPr lang="en-US" baseline="0" dirty="0" err="1"/>
              <a:t>metaphore</a:t>
            </a:r>
            <a:r>
              <a:rPr lang="en-US" baseline="0" dirty="0"/>
              <a:t> this avalanche of </a:t>
            </a:r>
            <a:r>
              <a:rPr lang="en-US" baseline="0" dirty="0" err="1"/>
              <a:t>abn</a:t>
            </a:r>
            <a:r>
              <a:rPr lang="en-US" baseline="0" dirty="0"/>
              <a:t> iron panels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Fe necessary basic cellular function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Excess Fe leads to free-ROS resulting in significant cellular damage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Total body Fe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</a:rPr>
              <a:t>Men	35-45 mg/kg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</a:rPr>
              <a:t>Women 	</a:t>
            </a: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~35 mg/kg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  <a:cs typeface="Arial" charset="0"/>
              </a:rPr>
              <a:t>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err="1">
                <a:solidFill>
                  <a:schemeClr val="tx1"/>
                </a:solidFill>
                <a:cs typeface="Arial" charset="0"/>
              </a:rPr>
              <a:t>Hb</a:t>
            </a: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 60%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Muscle myoglobin 15%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Enzymes &amp; cytochromes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Circulating plasma bound to transferrin 1%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1-</a:t>
            </a:r>
            <a:r>
              <a:rPr lang="en-US" sz="2800" baseline="0" dirty="0"/>
              <a:t>NL -body exquisite tuned to maintain iron stores-thru out time we have existed in Fe Def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aseline="0" dirty="0"/>
              <a:t>so we do not have a mechanism to remove </a:t>
            </a:r>
            <a:r>
              <a:rPr lang="en-US" sz="2800" baseline="0" dirty="0" err="1"/>
              <a:t>xs</a:t>
            </a:r>
            <a:r>
              <a:rPr lang="en-US" sz="2800" baseline="0" dirty="0"/>
              <a:t> iron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-Fe necessary basic to cellular function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</a:rPr>
              <a:t>Excess Fe leads to free-ROS resulting in significant DNA and cellular damage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2-</a:t>
            </a:r>
            <a:r>
              <a:rPr lang="en-US" baseline="0" dirty="0"/>
              <a:t>In order to understand iron overload the genetics and the w/u -</a:t>
            </a:r>
          </a:p>
          <a:p>
            <a:pPr eaLnBrk="1" hangingPunct="1">
              <a:lnSpc>
                <a:spcPct val="90000"/>
              </a:lnSpc>
            </a:pPr>
            <a:r>
              <a:rPr lang="en-US" baseline="0" dirty="0"/>
              <a:t>we need to start with </a:t>
            </a:r>
            <a:r>
              <a:rPr lang="en-US" baseline="0" dirty="0" err="1"/>
              <a:t>nl</a:t>
            </a:r>
            <a:r>
              <a:rPr lang="en-US" baseline="0" dirty="0"/>
              <a:t> iron metabolism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</a:rPr>
              <a:t>Men	35-45 mg/kg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</a:rPr>
              <a:t>Women 	</a:t>
            </a: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~35 mg/kg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solidFill>
                  <a:schemeClr val="tx1"/>
                </a:solidFill>
                <a:cs typeface="Arial" charset="0"/>
              </a:rPr>
              <a:t>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err="1">
                <a:solidFill>
                  <a:schemeClr val="tx1"/>
                </a:solidFill>
                <a:cs typeface="Arial" charset="0"/>
              </a:rPr>
              <a:t>Hb</a:t>
            </a: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 60%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Muscle myoglobin 15%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Enzymes &amp; cytochromes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chemeClr val="tx1"/>
                </a:solidFill>
                <a:cs typeface="Arial" charset="0"/>
              </a:rPr>
              <a:t>Circulating plasma bound to transferrin 1%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iron stasis dietary iron is 1-2 mg/day</a:t>
            </a:r>
          </a:p>
          <a:p>
            <a:r>
              <a:rPr lang="en-US" dirty="0"/>
              <a:t>300mg-enters the muscle n the BM</a:t>
            </a:r>
          </a:p>
          <a:p>
            <a:r>
              <a:rPr lang="en-US" dirty="0"/>
              <a:t>3mg is in the </a:t>
            </a:r>
            <a:r>
              <a:rPr lang="en-US" dirty="0" err="1"/>
              <a:t>circ</a:t>
            </a:r>
            <a:r>
              <a:rPr lang="en-US" dirty="0"/>
              <a:t> bound to transferrin-THE DISTRIBUTOR</a:t>
            </a:r>
          </a:p>
          <a:p>
            <a:r>
              <a:rPr lang="en-US" dirty="0"/>
              <a:t>most is used for metabolic processes</a:t>
            </a:r>
          </a:p>
          <a:p>
            <a:r>
              <a:rPr lang="en-US" dirty="0"/>
              <a:t>Storage is 1 gm or less 2/3</a:t>
            </a:r>
            <a:r>
              <a:rPr lang="en-US" baseline="0" dirty="0"/>
              <a:t> in the RE -macrophages</a:t>
            </a:r>
          </a:p>
          <a:p>
            <a:r>
              <a:rPr lang="en-US" baseline="0" dirty="0"/>
              <a:t>1-2 mg lost desquamation </a:t>
            </a:r>
            <a:r>
              <a:rPr lang="en-US" baseline="0" dirty="0" err="1"/>
              <a:t>menstral</a:t>
            </a:r>
            <a:r>
              <a:rPr lang="en-US" baseline="0" dirty="0"/>
              <a:t>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1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Iron Overload Exists in a LOW </a:t>
            </a:r>
            <a:r>
              <a:rPr lang="en-US" dirty="0" err="1"/>
              <a:t>Hepcidin</a:t>
            </a:r>
            <a:r>
              <a:rPr lang="en-US" dirty="0"/>
              <a:t>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6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talk about the genetics of </a:t>
            </a:r>
            <a:r>
              <a:rPr lang="en-US" dirty="0" err="1"/>
              <a:t>Hemochromo</a:t>
            </a:r>
            <a:endParaRPr lang="en-US" dirty="0"/>
          </a:p>
          <a:p>
            <a:r>
              <a:rPr lang="en-US" dirty="0"/>
              <a:t>So we will understand how</a:t>
            </a:r>
            <a:r>
              <a:rPr lang="en-US" baseline="0" dirty="0"/>
              <a:t> to </a:t>
            </a:r>
          </a:p>
          <a:p>
            <a:r>
              <a:rPr lang="en-US" baseline="0" dirty="0"/>
              <a:t>Appropriately USE GENETIC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AF18-A973-4544-AD0A-B88803A802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8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AC81C-536B-439E-9BA9-7DA667E6A9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15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EF9CE-AEE0-4A30-96FF-81C27CD00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11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FD1FB-6824-4EB5-975D-995F9610A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31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3DF05-E525-49FE-967E-E781873BD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47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8A922-30B8-4C90-87F0-ED8624AF4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15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962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62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48D1F-7BC6-40AA-B325-E324C2231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6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36164-E7EB-44DF-81BD-5A6B794F1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09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2A70A-4020-4E5C-A8AE-B9198A813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03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2624F-DB81-4044-ACEB-60F49ECD1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76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7ACE00-CEEB-4F17-8755-33264F575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6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3A492-1605-4464-8904-DC48801A3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1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077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74E83C-2926-47A7-BBC7-5730E70493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8" y="796088"/>
            <a:ext cx="7966117" cy="48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Hepcidin</a:t>
            </a:r>
            <a:r>
              <a:rPr lang="en-US" b="1" dirty="0">
                <a:solidFill>
                  <a:srgbClr val="C00000"/>
                </a:solidFill>
              </a:rPr>
              <a:t>: The Master Regulator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5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Liver synthesized 25 aa peptide hormone</a:t>
            </a:r>
          </a:p>
          <a:p>
            <a:r>
              <a:rPr lang="en-US" b="1" dirty="0">
                <a:solidFill>
                  <a:schemeClr val="tx1"/>
                </a:solidFill>
              </a:rPr>
              <a:t>Downregulated : anemia and hypoxia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Upregulated : Fe overload/inflammation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Hepcidin</a:t>
            </a:r>
            <a:r>
              <a:rPr lang="en-US" b="1" dirty="0">
                <a:solidFill>
                  <a:schemeClr val="tx1"/>
                </a:solidFill>
              </a:rPr>
              <a:t> Acts on </a:t>
            </a:r>
            <a:r>
              <a:rPr lang="en-US" b="1" dirty="0" err="1">
                <a:solidFill>
                  <a:schemeClr val="tx1"/>
                </a:solidFill>
              </a:rPr>
              <a:t>Ferroportin</a:t>
            </a:r>
            <a:r>
              <a:rPr lang="en-US" b="1" dirty="0">
                <a:solidFill>
                  <a:schemeClr val="tx1"/>
                </a:solidFill>
              </a:rPr>
              <a:t> to stop iron transport</a:t>
            </a:r>
          </a:p>
          <a:p>
            <a:r>
              <a:rPr lang="en-US" b="1" dirty="0">
                <a:solidFill>
                  <a:schemeClr val="tx1"/>
                </a:solidFill>
              </a:rPr>
              <a:t>Low </a:t>
            </a:r>
            <a:r>
              <a:rPr lang="en-US" b="1" dirty="0" err="1">
                <a:solidFill>
                  <a:schemeClr val="tx1"/>
                </a:solidFill>
              </a:rPr>
              <a:t>Hepcidin</a:t>
            </a:r>
            <a:r>
              <a:rPr lang="en-US" b="1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No Inhibition of Fe absorption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b="1" dirty="0">
                <a:solidFill>
                  <a:schemeClr val="tx1"/>
                </a:solidFill>
              </a:rPr>
              <a:t>increase total body Fe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(potential Iron Overload State)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7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Normal Iron Intestinal Absorption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3" y="1600200"/>
            <a:ext cx="5698434" cy="4191000"/>
          </a:xfrm>
        </p:spPr>
      </p:pic>
    </p:spTree>
    <p:extLst>
      <p:ext uri="{BB962C8B-B14F-4D97-AF65-F5344CB8AC3E}">
        <p14:creationId xmlns:p14="http://schemas.microsoft.com/office/powerpoint/2010/main" val="84382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61"/>
            <a:ext cx="8229600" cy="953655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Normal Iron Regulation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Controlled by </a:t>
            </a:r>
            <a:r>
              <a:rPr lang="en-US" sz="4000" dirty="0" err="1">
                <a:solidFill>
                  <a:srgbClr val="C00000"/>
                </a:solidFill>
              </a:rPr>
              <a:t>Hepcidin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14" y="1600200"/>
            <a:ext cx="6838771" cy="4191000"/>
          </a:xfrm>
        </p:spPr>
      </p:pic>
    </p:spTree>
    <p:extLst>
      <p:ext uri="{BB962C8B-B14F-4D97-AF65-F5344CB8AC3E}">
        <p14:creationId xmlns:p14="http://schemas.microsoft.com/office/powerpoint/2010/main" val="105289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31300" cy="14478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HFE Is Mutated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Reduced </a:t>
            </a:r>
            <a:r>
              <a:rPr lang="en-US" sz="4000" dirty="0" err="1">
                <a:solidFill>
                  <a:srgbClr val="C00000"/>
                </a:solidFill>
              </a:rPr>
              <a:t>Hepcidin</a:t>
            </a:r>
            <a:r>
              <a:rPr lang="en-US" sz="4000" dirty="0">
                <a:solidFill>
                  <a:srgbClr val="C00000"/>
                </a:solidFill>
              </a:rPr>
              <a:t> Level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143000"/>
            <a:ext cx="9144000" cy="5181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312117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5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7772400" cy="3352800"/>
          </a:xfrm>
        </p:spPr>
        <p:txBody>
          <a:bodyPr/>
          <a:lstStyle/>
          <a:p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THE PROTOTYPIC DISEASE: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sz="3200" dirty="0" err="1">
                <a:solidFill>
                  <a:srgbClr val="C00000"/>
                </a:solidFill>
              </a:rPr>
              <a:t>Demostrates</a:t>
            </a:r>
            <a:r>
              <a:rPr lang="en-US" sz="3200" dirty="0">
                <a:solidFill>
                  <a:srgbClr val="C00000"/>
                </a:solidFill>
              </a:rPr>
              <a:t> how screening effects outcomes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"/>
            <a:ext cx="7772400" cy="2209800"/>
          </a:xfrm>
        </p:spPr>
        <p:txBody>
          <a:bodyPr/>
          <a:lstStyle/>
          <a:p>
            <a:r>
              <a:rPr lang="en-US" sz="4400" b="1" dirty="0">
                <a:solidFill>
                  <a:srgbClr val="C00000"/>
                </a:solidFill>
              </a:rPr>
              <a:t>HEREDITARY HEMOCHROMATOSIS:</a:t>
            </a:r>
          </a:p>
        </p:txBody>
      </p:sp>
    </p:spTree>
    <p:extLst>
      <p:ext uri="{BB962C8B-B14F-4D97-AF65-F5344CB8AC3E}">
        <p14:creationId xmlns:p14="http://schemas.microsoft.com/office/powerpoint/2010/main" val="1443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HEREDITARY HEMOCHROMATOSIS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err="1">
                <a:solidFill>
                  <a:schemeClr val="tx1"/>
                </a:solidFill>
              </a:rPr>
              <a:t>Abnormaly</a:t>
            </a:r>
            <a:r>
              <a:rPr lang="en-US" sz="3600" b="1" dirty="0">
                <a:solidFill>
                  <a:schemeClr val="tx1"/>
                </a:solidFill>
              </a:rPr>
              <a:t> excessive deposition of iron in multiple organs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Increased Iron absorption by enterocytes-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due to a loss of the inhibitory loop </a:t>
            </a:r>
          </a:p>
          <a:p>
            <a:r>
              <a:rPr lang="en-US" sz="2800" dirty="0">
                <a:solidFill>
                  <a:schemeClr val="tx1"/>
                </a:solidFill>
              </a:rPr>
              <a:t>Mutant HFE or other transporter fails to respond to normal iron stores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Hepcidin</a:t>
            </a:r>
            <a:r>
              <a:rPr lang="en-US" sz="2800" dirty="0">
                <a:solidFill>
                  <a:schemeClr val="tx1"/>
                </a:solidFill>
              </a:rPr>
              <a:t> Not Upregulated: so No Inhibition of iron absorption 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24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Phenotypic Expression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114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Men&gt;Women</a:t>
            </a:r>
          </a:p>
          <a:p>
            <a:r>
              <a:rPr lang="en-US" sz="3600" dirty="0">
                <a:solidFill>
                  <a:schemeClr val="tx1"/>
                </a:solidFill>
              </a:rPr>
              <a:t>Increases with age-50’s</a:t>
            </a:r>
          </a:p>
          <a:p>
            <a:r>
              <a:rPr lang="en-US" sz="3600" dirty="0">
                <a:solidFill>
                  <a:schemeClr val="tx1"/>
                </a:solidFill>
              </a:rPr>
              <a:t>Less than 10% demonstrate organ damage</a:t>
            </a:r>
          </a:p>
          <a:p>
            <a:r>
              <a:rPr lang="en-US" sz="3600" dirty="0">
                <a:solidFill>
                  <a:schemeClr val="tx1"/>
                </a:solidFill>
              </a:rPr>
              <a:t>Correlates with Iron in Diet plus Modifiers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400800"/>
            <a:ext cx="491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Bacon,BR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Britton,RS</a:t>
            </a:r>
            <a:r>
              <a:rPr lang="en-US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58376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Presenting Symptoms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Hemochromatosis:Manifestations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1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118" y="6444734"/>
            <a:ext cx="293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Yellow :Not Reversible</a:t>
            </a:r>
          </a:p>
        </p:txBody>
      </p:sp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Hepatocellular Carcinoma in HH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53340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20 % Life time risk to develop HHC</a:t>
            </a:r>
          </a:p>
          <a:p>
            <a:r>
              <a:rPr lang="en-US" sz="4000" dirty="0">
                <a:solidFill>
                  <a:schemeClr val="tx1"/>
                </a:solidFill>
              </a:rPr>
              <a:t>Annual rate 3-4% per year</a:t>
            </a:r>
          </a:p>
          <a:p>
            <a:r>
              <a:rPr lang="en-US" sz="4000" dirty="0">
                <a:solidFill>
                  <a:schemeClr val="tx1"/>
                </a:solidFill>
              </a:rPr>
              <a:t>200x increase risk over Normal</a:t>
            </a:r>
          </a:p>
          <a:p>
            <a:r>
              <a:rPr lang="en-US" sz="4000" dirty="0">
                <a:solidFill>
                  <a:schemeClr val="tx1"/>
                </a:solidFill>
              </a:rPr>
              <a:t>Phlebotomy does not eliminate the risk</a:t>
            </a:r>
          </a:p>
        </p:txBody>
      </p:sp>
    </p:spTree>
    <p:extLst>
      <p:ext uri="{BB962C8B-B14F-4D97-AF65-F5344CB8AC3E}">
        <p14:creationId xmlns:p14="http://schemas.microsoft.com/office/powerpoint/2010/main" val="111391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95400"/>
            <a:ext cx="8382000" cy="1757084"/>
          </a:xfrm>
        </p:spPr>
        <p:txBody>
          <a:bodyPr/>
          <a:lstStyle/>
          <a:p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3941926"/>
            <a:ext cx="6400800" cy="2100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tx1"/>
                </a:solidFill>
              </a:rPr>
              <a:t>Ray Thomason, MD</a:t>
            </a:r>
            <a:endParaRPr lang="en-US" sz="36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Assistant Professor of Medicine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Division of Gastroenterology and Hepatology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University of Utah School of Medicine</a:t>
            </a:r>
          </a:p>
          <a:p>
            <a:pPr>
              <a:lnSpc>
                <a:spcPct val="80000"/>
              </a:lnSpc>
            </a:pP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endParaRPr lang="en-US" sz="3600" dirty="0"/>
          </a:p>
          <a:p>
            <a:pPr>
              <a:lnSpc>
                <a:spcPct val="80000"/>
              </a:lnSpc>
            </a:pPr>
            <a:r>
              <a:rPr lang="en-US" sz="3600" dirty="0" err="1"/>
              <a:t>ray.thomason@hsc.utah.edu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72" y="6390290"/>
            <a:ext cx="204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11,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662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21116"/>
            <a:ext cx="7696200" cy="2820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474785"/>
            <a:ext cx="7892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An Approach to Iron Overload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832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954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Survival in Cirrhotic HH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600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Survival in Non-Cirrhotic HH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133600"/>
            <a:ext cx="5562599" cy="36353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The Genetics of HH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Appropriate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Genetic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0" y="228600"/>
            <a:ext cx="1636712" cy="5334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114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093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Adult Inherited Liver Disease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932"/>
            <a:ext cx="9144000" cy="61870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477000"/>
            <a:ext cx="220980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9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OMIM Classification of HH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449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Type 1-Classical HH-(HFE mutation)</a:t>
            </a:r>
          </a:p>
          <a:p>
            <a:r>
              <a:rPr lang="en-US" sz="3600" dirty="0">
                <a:solidFill>
                  <a:schemeClr val="tx1"/>
                </a:solidFill>
              </a:rPr>
              <a:t>Type 2A: Juvenile HH(HJV mutation)</a:t>
            </a:r>
          </a:p>
          <a:p>
            <a:r>
              <a:rPr lang="en-US" sz="3600" dirty="0">
                <a:solidFill>
                  <a:schemeClr val="tx1"/>
                </a:solidFill>
              </a:rPr>
              <a:t>Type 2b: Juvenile HH(</a:t>
            </a:r>
            <a:r>
              <a:rPr lang="en-US" sz="3600" dirty="0" err="1">
                <a:solidFill>
                  <a:schemeClr val="tx1"/>
                </a:solidFill>
              </a:rPr>
              <a:t>Hepcidin</a:t>
            </a:r>
            <a:r>
              <a:rPr lang="en-US" sz="3600" dirty="0">
                <a:solidFill>
                  <a:schemeClr val="tx1"/>
                </a:solidFill>
              </a:rPr>
              <a:t> mutation)</a:t>
            </a:r>
          </a:p>
          <a:p>
            <a:r>
              <a:rPr lang="en-US" sz="3600" dirty="0">
                <a:solidFill>
                  <a:schemeClr val="tx1"/>
                </a:solidFill>
              </a:rPr>
              <a:t>Type 3: TfR2 mutation-associated HH</a:t>
            </a:r>
          </a:p>
          <a:p>
            <a:r>
              <a:rPr lang="en-US" sz="3600" dirty="0">
                <a:solidFill>
                  <a:schemeClr val="tx1"/>
                </a:solidFill>
              </a:rPr>
              <a:t>Type 4: </a:t>
            </a:r>
            <a:r>
              <a:rPr lang="en-US" sz="3600" dirty="0" err="1">
                <a:solidFill>
                  <a:schemeClr val="tx1"/>
                </a:solidFill>
              </a:rPr>
              <a:t>Ferroportin</a:t>
            </a:r>
            <a:r>
              <a:rPr lang="en-US" sz="3600" dirty="0">
                <a:solidFill>
                  <a:schemeClr val="tx1"/>
                </a:solidFill>
              </a:rPr>
              <a:t>-associated HH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5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524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Genetics of Type 1 HFE-HH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572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HFE gene mutations discovered in 1996 Chromosome  6-Gene between HLA A and B 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HFE gene encodes a Class I protein that senses iron along with TtfR1 and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then initiates expression of </a:t>
            </a:r>
            <a:r>
              <a:rPr lang="en-US" sz="2800" dirty="0" err="1">
                <a:solidFill>
                  <a:schemeClr val="tx1"/>
                </a:solidFill>
              </a:rPr>
              <a:t>Hepcidin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Initially 2 mutations </a:t>
            </a:r>
            <a:r>
              <a:rPr lang="en-US" sz="2800" dirty="0" err="1">
                <a:solidFill>
                  <a:schemeClr val="tx1"/>
                </a:solidFill>
              </a:rPr>
              <a:t>identifed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Cys</a:t>
            </a:r>
            <a:r>
              <a:rPr lang="en-US" sz="2800" dirty="0">
                <a:solidFill>
                  <a:schemeClr val="tx1"/>
                </a:solidFill>
              </a:rPr>
              <a:t>-&gt;Tyr   at    aa 282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His -&gt;Asp  at    aa 63   </a:t>
            </a:r>
          </a:p>
        </p:txBody>
      </p:sp>
    </p:spTree>
    <p:extLst>
      <p:ext uri="{BB962C8B-B14F-4D97-AF65-F5344CB8AC3E}">
        <p14:creationId xmlns:p14="http://schemas.microsoft.com/office/powerpoint/2010/main" val="1009493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How Do you Approach Iron Overload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0"/>
            <a:ext cx="7772400" cy="4254500"/>
          </a:xfrm>
        </p:spPr>
        <p:txBody>
          <a:bodyPr/>
          <a:lstStyle/>
          <a:p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" y="0"/>
            <a:ext cx="9123821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0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Screening for Iron Overload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" y="1295400"/>
            <a:ext cx="9144000" cy="449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009"/>
            <a:ext cx="1981200" cy="9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Transferrin Saturation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Elevated TS more sensitive than SF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screening because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 lesser degree of iron overload is required to raise the TS than to increase the plasma ferritin</a:t>
            </a:r>
          </a:p>
          <a:p>
            <a:r>
              <a:rPr lang="en-US" dirty="0">
                <a:solidFill>
                  <a:schemeClr val="tx1"/>
                </a:solidFill>
              </a:rPr>
              <a:t>TS &gt; 60% m    &gt;50% 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accurate &gt; 90%  detect homozygote HH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488668"/>
            <a:ext cx="510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Edwards CQ Kushner JP  NEJM 1993:328:1616</a:t>
            </a:r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04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Serum Ferritin monitoring: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advantages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Advantages: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-serum Ferritin levels generally reflect the level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  body  iron stores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- trends in serum ferritin assisted over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  time can correlate with LIC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- Inexpensive and noninvasive method of monitoring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Limitations: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</a:rPr>
              <a:t>  -levels may fluctuate in response to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      inflammation, infection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      liver – function abnormalities,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7316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Disclosures: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Clinical Trials: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Conatus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Mallinckrodt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Gilead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Genfit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Speaker bureau: Salix </a:t>
            </a:r>
          </a:p>
          <a:p>
            <a:r>
              <a:rPr lang="en-US" dirty="0">
                <a:solidFill>
                  <a:schemeClr val="tx1"/>
                </a:solidFill>
              </a:rPr>
              <a:t>Advisory Board: </a:t>
            </a:r>
            <a:r>
              <a:rPr lang="en-US" dirty="0" err="1">
                <a:solidFill>
                  <a:schemeClr val="tx1"/>
                </a:solidFill>
              </a:rPr>
              <a:t>Alexicon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 Disclosures for this lecture</a:t>
            </a:r>
          </a:p>
        </p:txBody>
      </p:sp>
    </p:spTree>
    <p:extLst>
      <p:ext uri="{BB962C8B-B14F-4D97-AF65-F5344CB8AC3E}">
        <p14:creationId xmlns:p14="http://schemas.microsoft.com/office/powerpoint/2010/main" val="12778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Interpretation of Ferritin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with Serum Iron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6205"/>
            <a:ext cx="8229600" cy="4832195"/>
          </a:xfrm>
        </p:spPr>
      </p:pic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2853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Ferritin Levels at Time of Diagnosis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7457"/>
            <a:ext cx="4040188" cy="8381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Serum Ferritin Baseline : Elevated: 84%m  65%f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SF-normal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SF 300-1000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males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females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Elevated SF&gt;1000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37%male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3% females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3983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Serum Ferritin 12 year follow-up: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&lt;15% + elevation of SF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Progress SF&gt;1000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males 25%(16-35%)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females 18%(15-22%)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63246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Gastro 2008:135:1945-52</a:t>
            </a:r>
          </a:p>
        </p:txBody>
      </p:sp>
    </p:spTree>
    <p:extLst>
      <p:ext uri="{BB962C8B-B14F-4D97-AF65-F5344CB8AC3E}">
        <p14:creationId xmlns:p14="http://schemas.microsoft.com/office/powerpoint/2010/main" val="6093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Ferritin Predicts Cirrhosis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419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182 pts with HHC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based on HIC being&gt;4000mcg/g</a:t>
            </a:r>
          </a:p>
          <a:p>
            <a:r>
              <a:rPr lang="en-US" dirty="0">
                <a:solidFill>
                  <a:schemeClr val="tx1"/>
                </a:solidFill>
              </a:rPr>
              <a:t>Liver biopsies with bridging fibrosis or cirrhosis</a:t>
            </a:r>
          </a:p>
          <a:p>
            <a:r>
              <a:rPr lang="en-US" dirty="0">
                <a:solidFill>
                  <a:schemeClr val="tx1"/>
                </a:solidFill>
              </a:rPr>
              <a:t>Alcohol&lt;20gm/day</a:t>
            </a:r>
          </a:p>
          <a:p>
            <a:r>
              <a:rPr lang="en-US" dirty="0">
                <a:solidFill>
                  <a:schemeClr val="tx1"/>
                </a:solidFill>
              </a:rPr>
              <a:t>No risk factors for NASH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71600"/>
            <a:ext cx="4571999" cy="4572000"/>
          </a:xfrm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Morrison et al. Ann Intern Med 2003.138;627-33</a:t>
            </a:r>
          </a:p>
        </p:txBody>
      </p:sp>
    </p:spTree>
    <p:extLst>
      <p:ext uri="{BB962C8B-B14F-4D97-AF65-F5344CB8AC3E}">
        <p14:creationId xmlns:p14="http://schemas.microsoft.com/office/powerpoint/2010/main" val="1230804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21920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Gene Mutation Patterns in HFE-HH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42" y="914400"/>
            <a:ext cx="8224058" cy="5791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 282Y homozygotes most important mutation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Highest level of HIC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Uniform hepatic iron deposition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Majority of Caucasian patients  (80-90%)</a:t>
            </a:r>
          </a:p>
          <a:p>
            <a:r>
              <a:rPr lang="en-US" b="1" dirty="0">
                <a:solidFill>
                  <a:schemeClr val="tx1"/>
                </a:solidFill>
              </a:rPr>
              <a:t>C282Y/H63D comprise 1.5-7%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lower HIC compared C282Yhomozygotes</a:t>
            </a:r>
          </a:p>
          <a:p>
            <a:r>
              <a:rPr lang="en-US" b="1" dirty="0">
                <a:solidFill>
                  <a:schemeClr val="tx1"/>
                </a:solidFill>
              </a:rPr>
              <a:t>S65C, H63D mutations unimportant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may lead to iron overload ONLY with another risk factor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7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Normogram</a:t>
            </a:r>
            <a:r>
              <a:rPr lang="en-US" dirty="0">
                <a:solidFill>
                  <a:srgbClr val="C00000"/>
                </a:solidFill>
              </a:rPr>
              <a:t> predict C282Y +/+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2600487" cy="41910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Relationship TS and SF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TS much more sensitive than SF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High Ferritin low 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Low likelihood of HH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6400800"/>
            <a:ext cx="639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McGarth</a:t>
            </a:r>
            <a:r>
              <a:rPr lang="en-US" dirty="0">
                <a:solidFill>
                  <a:schemeClr val="bg1"/>
                </a:solidFill>
              </a:rPr>
              <a:t> J et al, J </a:t>
            </a:r>
            <a:r>
              <a:rPr lang="en-US" dirty="0" err="1">
                <a:solidFill>
                  <a:schemeClr val="bg1"/>
                </a:solidFill>
              </a:rPr>
              <a:t>Clin</a:t>
            </a:r>
            <a:r>
              <a:rPr lang="en-US" dirty="0">
                <a:solidFill>
                  <a:schemeClr val="bg1"/>
                </a:solidFill>
              </a:rPr>
              <a:t> Med 2002</a:t>
            </a:r>
          </a:p>
        </p:txBody>
      </p:sp>
    </p:spTree>
    <p:extLst>
      <p:ext uri="{BB962C8B-B14F-4D97-AF65-F5344CB8AC3E}">
        <p14:creationId xmlns:p14="http://schemas.microsoft.com/office/powerpoint/2010/main" val="439072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72000"/>
            <a:ext cx="7772400" cy="1447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Liver Biopsy: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Who and When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599" y="0"/>
            <a:ext cx="3694113" cy="51815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6654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7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253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Role of  Liver Biopsy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8404"/>
            <a:ext cx="4040188" cy="10318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HFE + HH Iron Overload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1055"/>
            <a:ext cx="4040188" cy="395128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Recommended to Stage the Liver Disease in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C282Y homozygote 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Compound C282Y/H63D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If LIT elevated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Ferritin&gt;1000</a:t>
            </a:r>
          </a:p>
          <a:p>
            <a:r>
              <a:rPr lang="en-US" dirty="0">
                <a:solidFill>
                  <a:schemeClr val="tx1"/>
                </a:solidFill>
              </a:rPr>
              <a:t>Age &gt;40</a:t>
            </a:r>
          </a:p>
          <a:p>
            <a:r>
              <a:rPr lang="en-US" dirty="0">
                <a:solidFill>
                  <a:schemeClr val="tx1"/>
                </a:solidFill>
              </a:rPr>
              <a:t>Not for family screen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10517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Non-HFE+ Iron Overload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41055"/>
            <a:ext cx="4041775" cy="395128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Recommended for Staging and Prognosis in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phenotypic Iron Overload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err="1">
                <a:solidFill>
                  <a:schemeClr val="tx1"/>
                </a:solidFill>
              </a:rPr>
              <a:t>Neg</a:t>
            </a:r>
            <a:r>
              <a:rPr lang="en-US" dirty="0">
                <a:solidFill>
                  <a:schemeClr val="tx1"/>
                </a:solidFill>
              </a:rPr>
              <a:t> HFE</a:t>
            </a:r>
          </a:p>
          <a:p>
            <a:r>
              <a:rPr lang="en-US" dirty="0">
                <a:solidFill>
                  <a:schemeClr val="tx1"/>
                </a:solidFill>
              </a:rPr>
              <a:t>In Non-HFE  HH for: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HIC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Histopath</a:t>
            </a:r>
            <a:r>
              <a:rPr lang="en-US" dirty="0">
                <a:solidFill>
                  <a:schemeClr val="tx1"/>
                </a:solidFill>
              </a:rPr>
              <a:t> Fe Staining,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determine the degree and cellular distribution of iron overload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6396593"/>
            <a:ext cx="309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AASLD PG 2010</a:t>
            </a:r>
          </a:p>
        </p:txBody>
      </p:sp>
    </p:spTree>
    <p:extLst>
      <p:ext uri="{BB962C8B-B14F-4D97-AF65-F5344CB8AC3E}">
        <p14:creationId xmlns:p14="http://schemas.microsoft.com/office/powerpoint/2010/main" val="1467965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5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Classic Iron Staining: HH</a:t>
            </a:r>
          </a:p>
        </p:txBody>
      </p:sp>
      <p:pic>
        <p:nvPicPr>
          <p:cNvPr id="4" name="Picture Placeholder 4" descr="Screen Shot 2014-03-25 at 12.08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6440"/>
          <a:stretch>
            <a:fillRect/>
          </a:stretch>
        </p:blipFill>
        <p:spPr>
          <a:xfrm>
            <a:off x="609600" y="1276553"/>
            <a:ext cx="8077200" cy="4623534"/>
          </a:xfrm>
        </p:spPr>
      </p:pic>
    </p:spTree>
    <p:extLst>
      <p:ext uri="{BB962C8B-B14F-4D97-AF65-F5344CB8AC3E}">
        <p14:creationId xmlns:p14="http://schemas.microsoft.com/office/powerpoint/2010/main" val="815038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Hepatic </a:t>
            </a:r>
            <a:r>
              <a:rPr lang="en-US" sz="3600">
                <a:solidFill>
                  <a:srgbClr val="C00000"/>
                </a:solidFill>
              </a:rPr>
              <a:t>Iron Staining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Non-HFE HH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19200"/>
            <a:ext cx="5867400" cy="4736481"/>
          </a:xfrm>
        </p:spPr>
      </p:pic>
      <p:sp>
        <p:nvSpPr>
          <p:cNvPr id="5" name="TextBox 4"/>
          <p:cNvSpPr txBox="1"/>
          <p:nvPr/>
        </p:nvSpPr>
        <p:spPr>
          <a:xfrm>
            <a:off x="457200" y="6400800"/>
            <a:ext cx="457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Pietrangelo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Sem</a:t>
            </a:r>
            <a:r>
              <a:rPr lang="en-US" dirty="0">
                <a:solidFill>
                  <a:schemeClr val="bg1"/>
                </a:solidFill>
              </a:rPr>
              <a:t> Liv Dis 2006</a:t>
            </a:r>
          </a:p>
        </p:txBody>
      </p:sp>
    </p:spTree>
    <p:extLst>
      <p:ext uri="{BB962C8B-B14F-4D97-AF65-F5344CB8AC3E}">
        <p14:creationId xmlns:p14="http://schemas.microsoft.com/office/powerpoint/2010/main" val="1770302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Alternative Tests to Assess Fibrosis and Iron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191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MRI T2*-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MR </a:t>
            </a:r>
            <a:r>
              <a:rPr lang="en-US" dirty="0" err="1">
                <a:solidFill>
                  <a:schemeClr val="tx1"/>
                </a:solidFill>
              </a:rPr>
              <a:t>Elastogaphy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Fibroscan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97100"/>
            <a:ext cx="62484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88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371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498613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Review Normal Iron Metabolism to master of the genetics of HH</a:t>
            </a:r>
          </a:p>
          <a:p>
            <a:r>
              <a:rPr lang="en-US" dirty="0">
                <a:solidFill>
                  <a:schemeClr val="tx1"/>
                </a:solidFill>
              </a:rPr>
              <a:t>Explore Hemochromatosis as a prototypic model with an opportunity to change clinical outcomes through screening</a:t>
            </a:r>
          </a:p>
          <a:p>
            <a:r>
              <a:rPr lang="en-US" dirty="0">
                <a:solidFill>
                  <a:schemeClr val="tx1"/>
                </a:solidFill>
              </a:rPr>
              <a:t>Develop a Work-up of Iron Overload </a:t>
            </a:r>
          </a:p>
          <a:p>
            <a:r>
              <a:rPr lang="en-US" dirty="0">
                <a:solidFill>
                  <a:schemeClr val="tx1"/>
                </a:solidFill>
              </a:rPr>
              <a:t>Understand the types of iron overload- genetic and non-genetic </a:t>
            </a:r>
          </a:p>
          <a:p>
            <a:r>
              <a:rPr lang="en-US" dirty="0">
                <a:solidFill>
                  <a:schemeClr val="tx1"/>
                </a:solidFill>
              </a:rPr>
              <a:t>Call attention to areas of danger</a:t>
            </a:r>
          </a:p>
        </p:txBody>
      </p:sp>
    </p:spTree>
    <p:extLst>
      <p:ext uri="{BB962C8B-B14F-4D97-AF65-F5344CB8AC3E}">
        <p14:creationId xmlns:p14="http://schemas.microsoft.com/office/powerpoint/2010/main" val="115955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Modifiers of Expression in HH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44958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Alcohol consumption</a:t>
            </a:r>
          </a:p>
          <a:p>
            <a:r>
              <a:rPr lang="en-US" sz="4000" dirty="0">
                <a:solidFill>
                  <a:schemeClr val="tx1"/>
                </a:solidFill>
              </a:rPr>
              <a:t>Insulin resistance syndrome</a:t>
            </a:r>
          </a:p>
          <a:p>
            <a:r>
              <a:rPr lang="en-US" sz="4000" dirty="0">
                <a:solidFill>
                  <a:schemeClr val="tx1"/>
                </a:solidFill>
              </a:rPr>
              <a:t>Iron, vitamin C intake</a:t>
            </a:r>
          </a:p>
          <a:p>
            <a:r>
              <a:rPr lang="en-US" sz="4000" dirty="0">
                <a:solidFill>
                  <a:schemeClr val="tx1"/>
                </a:solidFill>
              </a:rPr>
              <a:t>Chronic blood loss</a:t>
            </a:r>
          </a:p>
          <a:p>
            <a:r>
              <a:rPr lang="en-US" sz="4000" dirty="0">
                <a:solidFill>
                  <a:schemeClr val="tx1"/>
                </a:solidFill>
              </a:rPr>
              <a:t>Celiac disease</a:t>
            </a:r>
          </a:p>
          <a:p>
            <a:r>
              <a:rPr lang="en-US" sz="4000" dirty="0">
                <a:solidFill>
                  <a:schemeClr val="tx1"/>
                </a:solidFill>
              </a:rPr>
              <a:t>Dietary factors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914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“Drive the Phenotype”</a:t>
            </a:r>
          </a:p>
        </p:txBody>
      </p:sp>
    </p:spTree>
    <p:extLst>
      <p:ext uri="{BB962C8B-B14F-4D97-AF65-F5344CB8AC3E}">
        <p14:creationId xmlns:p14="http://schemas.microsoft.com/office/powerpoint/2010/main" val="11987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Alcohol Consumption and HH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" y="1295400"/>
            <a:ext cx="9144000" cy="4571127"/>
          </a:xfrm>
        </p:spPr>
      </p:pic>
    </p:spTree>
    <p:extLst>
      <p:ext uri="{BB962C8B-B14F-4D97-AF65-F5344CB8AC3E}">
        <p14:creationId xmlns:p14="http://schemas.microsoft.com/office/powerpoint/2010/main" val="1733681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Misdiagnosis of Hemochromatosis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867400" cy="39624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Advanced liver disease</a:t>
            </a:r>
          </a:p>
          <a:p>
            <a:r>
              <a:rPr lang="en-US" sz="4000" dirty="0">
                <a:solidFill>
                  <a:schemeClr val="tx1"/>
                </a:solidFill>
              </a:rPr>
              <a:t>Hepatitis C</a:t>
            </a:r>
          </a:p>
          <a:p>
            <a:r>
              <a:rPr lang="en-US" sz="4000" dirty="0">
                <a:solidFill>
                  <a:schemeClr val="tx1"/>
                </a:solidFill>
              </a:rPr>
              <a:t>NAFLD</a:t>
            </a:r>
          </a:p>
          <a:p>
            <a:r>
              <a:rPr lang="en-US" sz="4000" dirty="0">
                <a:solidFill>
                  <a:schemeClr val="tx1"/>
                </a:solidFill>
              </a:rPr>
              <a:t>Alcohol use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38400"/>
            <a:ext cx="479473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25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Prevalence of Elevated Transferrin Saturation in ESLD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00200"/>
            <a:ext cx="8001001" cy="4191000"/>
          </a:xfrm>
        </p:spPr>
      </p:pic>
      <p:sp>
        <p:nvSpPr>
          <p:cNvPr id="6" name="TextBox 5"/>
          <p:cNvSpPr txBox="1"/>
          <p:nvPr/>
        </p:nvSpPr>
        <p:spPr>
          <a:xfrm>
            <a:off x="914400" y="3399620"/>
            <a:ext cx="92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41%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339962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59%</a:t>
            </a:r>
          </a:p>
        </p:txBody>
      </p:sp>
    </p:spTree>
    <p:extLst>
      <p:ext uri="{BB962C8B-B14F-4D97-AF65-F5344CB8AC3E}">
        <p14:creationId xmlns:p14="http://schemas.microsoft.com/office/powerpoint/2010/main" val="563448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0" y="0"/>
            <a:ext cx="9152690" cy="5816435"/>
          </a:xfrm>
        </p:spPr>
      </p:pic>
    </p:spTree>
    <p:extLst>
      <p:ext uri="{BB962C8B-B14F-4D97-AF65-F5344CB8AC3E}">
        <p14:creationId xmlns:p14="http://schemas.microsoft.com/office/powerpoint/2010/main" val="2030034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TS and Ferritin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NAFLD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" y="1752600"/>
            <a:ext cx="8077200" cy="4103204"/>
          </a:xfrm>
        </p:spPr>
      </p:pic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Alcoholic Consumption and Iron Stores: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NHANES III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7" y="1600200"/>
            <a:ext cx="7536225" cy="4191000"/>
          </a:xfrm>
        </p:spPr>
      </p:pic>
    </p:spTree>
    <p:extLst>
      <p:ext uri="{BB962C8B-B14F-4D97-AF65-F5344CB8AC3E}">
        <p14:creationId xmlns:p14="http://schemas.microsoft.com/office/powerpoint/2010/main" val="686684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898" y="6400800"/>
            <a:ext cx="278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AASLD PG 2010</a:t>
            </a:r>
          </a:p>
        </p:txBody>
      </p:sp>
    </p:spTree>
    <p:extLst>
      <p:ext uri="{BB962C8B-B14F-4D97-AF65-F5344CB8AC3E}">
        <p14:creationId xmlns:p14="http://schemas.microsoft.com/office/powerpoint/2010/main" val="1417812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Causes of Iron Overload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30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60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Causes of Iron Overload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Genetic-HFE(C282Y)                    85%                           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Genetic-Non HFE       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Secondary Causes</a:t>
            </a:r>
          </a:p>
        </p:txBody>
      </p:sp>
      <p:sp>
        <p:nvSpPr>
          <p:cNvPr id="4" name="Right Bracket 3"/>
          <p:cNvSpPr/>
          <p:nvPr/>
        </p:nvSpPr>
        <p:spPr>
          <a:xfrm>
            <a:off x="4844364" y="2819400"/>
            <a:ext cx="835152" cy="137160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5679516" y="3276600"/>
            <a:ext cx="140708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96252" y="3200400"/>
            <a:ext cx="12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15%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181600" y="1698458"/>
            <a:ext cx="181465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Abnormal Genetics  Consultation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472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50 year old female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referred from Concierge/Precision M.D.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requesting confirmation of the “</a:t>
            </a:r>
            <a:r>
              <a:rPr lang="en-US" dirty="0" err="1">
                <a:solidFill>
                  <a:schemeClr val="tx1"/>
                </a:solidFill>
              </a:rPr>
              <a:t>Genetic”diagnosis</a:t>
            </a:r>
            <a:r>
              <a:rPr lang="en-US" dirty="0">
                <a:solidFill>
                  <a:schemeClr val="tx1"/>
                </a:solidFill>
              </a:rPr>
              <a:t> of HH with iron    overload</a:t>
            </a:r>
          </a:p>
          <a:p>
            <a:r>
              <a:rPr lang="en-US" dirty="0">
                <a:solidFill>
                  <a:schemeClr val="tx1"/>
                </a:solidFill>
              </a:rPr>
              <a:t>HFE+    H63D heterozygote</a:t>
            </a:r>
          </a:p>
          <a:p>
            <a:r>
              <a:rPr lang="en-US" dirty="0">
                <a:solidFill>
                  <a:schemeClr val="tx1"/>
                </a:solidFill>
              </a:rPr>
              <a:t>Ferritin:175    Iron/TIBC:  /        TS</a:t>
            </a:r>
          </a:p>
          <a:p>
            <a:r>
              <a:rPr lang="en-US" dirty="0">
                <a:solidFill>
                  <a:schemeClr val="tx1"/>
                </a:solidFill>
              </a:rPr>
              <a:t>US-diffuse steatosis</a:t>
            </a:r>
          </a:p>
        </p:txBody>
      </p:sp>
    </p:spTree>
    <p:extLst>
      <p:ext uri="{BB962C8B-B14F-4D97-AF65-F5344CB8AC3E}">
        <p14:creationId xmlns:p14="http://schemas.microsoft.com/office/powerpoint/2010/main" val="12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21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Secondary Iron Overload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750300" cy="5410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Dietary iron overload</a:t>
            </a:r>
          </a:p>
          <a:p>
            <a:r>
              <a:rPr lang="en-US" dirty="0">
                <a:solidFill>
                  <a:schemeClr val="tx1"/>
                </a:solidFill>
              </a:rPr>
              <a:t>Parenteral iron overload</a:t>
            </a:r>
          </a:p>
          <a:p>
            <a:r>
              <a:rPr lang="en-US" dirty="0">
                <a:solidFill>
                  <a:schemeClr val="tx1"/>
                </a:solidFill>
              </a:rPr>
              <a:t>Ineffective Erythropoiesis</a:t>
            </a:r>
          </a:p>
          <a:p>
            <a:r>
              <a:rPr lang="en-US" dirty="0">
                <a:solidFill>
                  <a:schemeClr val="tx1"/>
                </a:solidFill>
              </a:rPr>
              <a:t>Long-term hemodialysis</a:t>
            </a:r>
          </a:p>
          <a:p>
            <a:r>
              <a:rPr lang="en-US" dirty="0">
                <a:solidFill>
                  <a:schemeClr val="tx1"/>
                </a:solidFill>
              </a:rPr>
              <a:t>Liver disease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End-Stage liver disease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Alcoholic Cirrhosis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Porto-</a:t>
            </a:r>
            <a:r>
              <a:rPr lang="en-US" sz="2000" dirty="0" err="1">
                <a:solidFill>
                  <a:schemeClr val="tx1"/>
                </a:solidFill>
              </a:rPr>
              <a:t>Caval</a:t>
            </a:r>
            <a:r>
              <a:rPr lang="en-US" sz="2000" dirty="0">
                <a:solidFill>
                  <a:schemeClr val="tx1"/>
                </a:solidFill>
              </a:rPr>
              <a:t> shunt</a:t>
            </a:r>
          </a:p>
          <a:p>
            <a:r>
              <a:rPr lang="en-US" dirty="0">
                <a:solidFill>
                  <a:schemeClr val="tx1"/>
                </a:solidFill>
              </a:rPr>
              <a:t>Porphyria </a:t>
            </a:r>
            <a:r>
              <a:rPr lang="en-US" dirty="0" err="1">
                <a:solidFill>
                  <a:schemeClr val="tx1"/>
                </a:solidFill>
              </a:rPr>
              <a:t>Cutanea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Tarda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Dysmetabolic</a:t>
            </a:r>
            <a:r>
              <a:rPr lang="en-US" dirty="0">
                <a:solidFill>
                  <a:schemeClr val="tx1"/>
                </a:solidFill>
              </a:rPr>
              <a:t> Iron Overload Syndrome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15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Take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092"/>
            <a:ext cx="8077200" cy="445030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Many forms of Iron Overload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Always consider a secondary 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Alcohol and NAFLD are COMMON causes of elevated Ferritin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Always measure TS and Ferritin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Consider Liver Biopsy with Ferritin&gt;1000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MRI T2*/</a:t>
            </a:r>
            <a:r>
              <a:rPr lang="en-US" dirty="0" err="1">
                <a:solidFill>
                  <a:schemeClr val="tx1"/>
                </a:solidFill>
              </a:rPr>
              <a:t>Ferriscan</a:t>
            </a:r>
            <a:r>
              <a:rPr lang="en-US" dirty="0">
                <a:solidFill>
                  <a:schemeClr val="tx1"/>
                </a:solidFill>
              </a:rPr>
              <a:t> is alternative for hepatic iron content</a:t>
            </a:r>
          </a:p>
        </p:txBody>
      </p:sp>
    </p:spTree>
    <p:extLst>
      <p:ext uri="{BB962C8B-B14F-4D97-AF65-F5344CB8AC3E}">
        <p14:creationId xmlns:p14="http://schemas.microsoft.com/office/powerpoint/2010/main" val="1657690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Take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Early Treatment: Opportunity to change prognosis and prevent cirrhosis</a:t>
            </a:r>
          </a:p>
          <a:p>
            <a:r>
              <a:rPr lang="en-US" dirty="0">
                <a:solidFill>
                  <a:schemeClr val="tx1"/>
                </a:solidFill>
              </a:rPr>
              <a:t>Be aware of modifiers-Alcohol, </a:t>
            </a:r>
            <a:r>
              <a:rPr lang="en-US" dirty="0" err="1">
                <a:solidFill>
                  <a:schemeClr val="tx1"/>
                </a:solidFill>
              </a:rPr>
              <a:t>Vit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  <a:p>
            <a:r>
              <a:rPr lang="en-US" dirty="0">
                <a:solidFill>
                  <a:schemeClr val="tx1"/>
                </a:solidFill>
              </a:rPr>
              <a:t>Remember High Risk of HCC in HH</a:t>
            </a:r>
          </a:p>
          <a:p>
            <a:r>
              <a:rPr lang="en-US" dirty="0" err="1">
                <a:solidFill>
                  <a:schemeClr val="tx1"/>
                </a:solidFill>
              </a:rPr>
              <a:t>Screen:HFE</a:t>
            </a:r>
            <a:r>
              <a:rPr lang="en-US" dirty="0">
                <a:solidFill>
                  <a:schemeClr val="tx1"/>
                </a:solidFill>
              </a:rPr>
              <a:t> and iron studies</a:t>
            </a:r>
          </a:p>
        </p:txBody>
      </p:sp>
    </p:spTree>
    <p:extLst>
      <p:ext uri="{BB962C8B-B14F-4D97-AF65-F5344CB8AC3E}">
        <p14:creationId xmlns:p14="http://schemas.microsoft.com/office/powerpoint/2010/main" val="904862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End with 2 famous quotes/thoughts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Utah Supreme Court Justice: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Ronald E. </a:t>
            </a:r>
            <a:r>
              <a:rPr lang="en-US" sz="3600" dirty="0" err="1">
                <a:solidFill>
                  <a:schemeClr val="tx1"/>
                </a:solidFill>
              </a:rPr>
              <a:t>Nehring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Thoughts on Friendship-and todays lecture</a:t>
            </a:r>
          </a:p>
        </p:txBody>
      </p:sp>
    </p:spTree>
    <p:extLst>
      <p:ext uri="{BB962C8B-B14F-4D97-AF65-F5344CB8AC3E}">
        <p14:creationId xmlns:p14="http://schemas.microsoft.com/office/powerpoint/2010/main" val="863815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Slides Courtesy of: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Kris </a:t>
            </a:r>
            <a:r>
              <a:rPr lang="en-US" dirty="0" err="1">
                <a:solidFill>
                  <a:schemeClr val="tx1"/>
                </a:solidFill>
              </a:rPr>
              <a:t>Kowdrey</a:t>
            </a:r>
            <a:r>
              <a:rPr lang="en-US" dirty="0">
                <a:solidFill>
                  <a:schemeClr val="tx1"/>
                </a:solidFill>
              </a:rPr>
              <a:t>, MD</a:t>
            </a:r>
          </a:p>
          <a:p>
            <a:r>
              <a:rPr lang="en-US" dirty="0">
                <a:solidFill>
                  <a:schemeClr val="tx1"/>
                </a:solidFill>
              </a:rPr>
              <a:t>William Sanchez,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5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24400"/>
            <a:ext cx="7772400" cy="14605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 Normal Iron Physiology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71" y="914401"/>
            <a:ext cx="5713083" cy="35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0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Intestinal Iron Transport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4" y="1600200"/>
            <a:ext cx="7374751" cy="4191000"/>
          </a:xfrm>
        </p:spPr>
      </p:pic>
    </p:spTree>
    <p:extLst>
      <p:ext uri="{BB962C8B-B14F-4D97-AF65-F5344CB8AC3E}">
        <p14:creationId xmlns:p14="http://schemas.microsoft.com/office/powerpoint/2010/main" val="43449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95400"/>
          </a:xfrm>
        </p:spPr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172200"/>
          </a:xfrm>
        </p:spPr>
      </p:pic>
    </p:spTree>
    <p:extLst>
      <p:ext uri="{BB962C8B-B14F-4D97-AF65-F5344CB8AC3E}">
        <p14:creationId xmlns:p14="http://schemas.microsoft.com/office/powerpoint/2010/main" val="906920730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care Light Bottom">
  <a:themeElements>
    <a:clrScheme name="Healthcare Light Bot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althcare Light Bot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althcare Light Bott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care Light Bott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care Light Bott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care Light Bott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care Light Bott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lthcare Light Bott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lthcare Light Bott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UHC PPT Blank Slide" id="{4AD58D03-B6B0-DB4F-99EF-8396C42418D6}" vid="{D064B0D0-E18F-5E4C-AF0D-A58D0F8B0B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8872</TotalTime>
  <Words>1077</Words>
  <Application>Microsoft Macintosh PowerPoint</Application>
  <PresentationFormat>On-screen Show (4:3)</PresentationFormat>
  <Paragraphs>253</Paragraphs>
  <Slides>54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Healthcare Light Bottom</vt:lpstr>
      <vt:lpstr>PowerPoint Presentation</vt:lpstr>
      <vt:lpstr>PowerPoint Presentation</vt:lpstr>
      <vt:lpstr>Disclosures:</vt:lpstr>
      <vt:lpstr>Learning Objectives</vt:lpstr>
      <vt:lpstr>Abnormal Genetics  Consultation</vt:lpstr>
      <vt:lpstr>  Normal Iron Physiology</vt:lpstr>
      <vt:lpstr>PowerPoint Presentation</vt:lpstr>
      <vt:lpstr>Intestinal Iron Transport</vt:lpstr>
      <vt:lpstr>PowerPoint Presentation</vt:lpstr>
      <vt:lpstr>Hepcidin: The Master Regulator</vt:lpstr>
      <vt:lpstr>Normal Iron Intestinal Absorption</vt:lpstr>
      <vt:lpstr>Normal Iron Regulation  Controlled by Hepcidin </vt:lpstr>
      <vt:lpstr>HFE Is Mutated Reduced Hepcidin Level</vt:lpstr>
      <vt:lpstr> THE PROTOTYPIC DISEASE:  Demostrates how screening effects outcomes </vt:lpstr>
      <vt:lpstr>HEREDITARY HEMOCHROMATOSIS</vt:lpstr>
      <vt:lpstr>Phenotypic Expression</vt:lpstr>
      <vt:lpstr>Presenting Symptoms</vt:lpstr>
      <vt:lpstr>Hemochromatosis:Manifestations</vt:lpstr>
      <vt:lpstr>Hepatocellular Carcinoma in HH</vt:lpstr>
      <vt:lpstr>Survival in Cirrhotic HH</vt:lpstr>
      <vt:lpstr>Survival in Non-Cirrhotic HH</vt:lpstr>
      <vt:lpstr>The Genetics of HH  Appropriate  Genetic testing</vt:lpstr>
      <vt:lpstr>Adult Inherited Liver Disease</vt:lpstr>
      <vt:lpstr>OMIM Classification of HH</vt:lpstr>
      <vt:lpstr>Genetics of Type 1 HFE-HH</vt:lpstr>
      <vt:lpstr>How Do you Approach Iron Overload</vt:lpstr>
      <vt:lpstr>Screening for Iron Overload</vt:lpstr>
      <vt:lpstr>Transferrin Saturation</vt:lpstr>
      <vt:lpstr>Serum Ferritin monitoring: advantages and limitations</vt:lpstr>
      <vt:lpstr>Interpretation of Ferritin with Serum Iron</vt:lpstr>
      <vt:lpstr>Ferritin Levels at Time of Diagnosis</vt:lpstr>
      <vt:lpstr>Ferritin Predicts Cirrhosis </vt:lpstr>
      <vt:lpstr>Gene Mutation Patterns in HFE-HH</vt:lpstr>
      <vt:lpstr>Normogram predict C282Y +/+</vt:lpstr>
      <vt:lpstr>Liver Biopsy: Who and When </vt:lpstr>
      <vt:lpstr>Role of  Liver Biopsy</vt:lpstr>
      <vt:lpstr>Classic Iron Staining: HH</vt:lpstr>
      <vt:lpstr>Hepatic Iron Staining  Non-HFE HH</vt:lpstr>
      <vt:lpstr>Alternative Tests to Assess Fibrosis and Iron</vt:lpstr>
      <vt:lpstr>Modifiers of Expression in HH</vt:lpstr>
      <vt:lpstr>Alcohol Consumption and HH</vt:lpstr>
      <vt:lpstr>Misdiagnosis of Hemochromatosis</vt:lpstr>
      <vt:lpstr>Prevalence of Elevated Transferrin Saturation in ESLD</vt:lpstr>
      <vt:lpstr>PowerPoint Presentation</vt:lpstr>
      <vt:lpstr>TS and Ferritin  NAFLD</vt:lpstr>
      <vt:lpstr>Alcoholic Consumption and Iron Stores: NHANES III</vt:lpstr>
      <vt:lpstr>PowerPoint Presentation</vt:lpstr>
      <vt:lpstr>Causes of Iron Overload</vt:lpstr>
      <vt:lpstr>Causes of Iron Overload</vt:lpstr>
      <vt:lpstr>Secondary Iron Overload</vt:lpstr>
      <vt:lpstr>Take Home</vt:lpstr>
      <vt:lpstr>Take Home</vt:lpstr>
      <vt:lpstr>End with 2 famous quotes/thoughts</vt:lpstr>
      <vt:lpstr>Slides Courtesy of: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218</cp:revision>
  <dcterms:created xsi:type="dcterms:W3CDTF">2017-01-23T23:41:03Z</dcterms:created>
  <dcterms:modified xsi:type="dcterms:W3CDTF">2018-11-05T21:41:47Z</dcterms:modified>
</cp:coreProperties>
</file>