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65"/>
    <p:restoredTop sz="94621"/>
  </p:normalViewPr>
  <p:slideViewPr>
    <p:cSldViewPr snapToGrid="0" snapToObjects="1">
      <p:cViewPr varScale="1">
        <p:scale>
          <a:sx n="110" d="100"/>
          <a:sy n="110" d="100"/>
        </p:scale>
        <p:origin x="4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A0767A-34D7-DF45-8257-B87DEF1251F3}" type="datetimeFigureOut">
              <a:rPr lang="en-US" smtClean="0"/>
              <a:t>8/15/16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883CC-72C3-124F-9F0A-72CB210471DD}" type="slidenum">
              <a:rPr lang="en-US" smtClean="0"/>
              <a:t>‹#›</a:t>
            </a:fld>
            <a:endParaRPr lang="en-US"/>
          </a:p>
        </p:txBody>
      </p:sp>
    </p:spTree>
    <p:extLst>
      <p:ext uri="{BB962C8B-B14F-4D97-AF65-F5344CB8AC3E}">
        <p14:creationId xmlns:p14="http://schemas.microsoft.com/office/powerpoint/2010/main" val="23925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Hi</a:t>
            </a:r>
            <a:r>
              <a:rPr lang="en-US" baseline="0" dirty="0" smtClean="0"/>
              <a:t> </a:t>
            </a:r>
            <a:r>
              <a:rPr lang="en-US" baseline="0" dirty="0" err="1" smtClean="0"/>
              <a:t>Im</a:t>
            </a:r>
            <a:r>
              <a:rPr lang="en-US" baseline="0" dirty="0" smtClean="0"/>
              <a:t> RT</a:t>
            </a:r>
          </a:p>
          <a:p>
            <a:r>
              <a:rPr lang="en-US" baseline="0" dirty="0" smtClean="0"/>
              <a:t>Your hepatology guide into a new world of Fatty liver DZ</a:t>
            </a:r>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1</a:t>
            </a:fld>
            <a:endParaRPr lang="en-US"/>
          </a:p>
        </p:txBody>
      </p:sp>
    </p:spTree>
    <p:extLst>
      <p:ext uri="{BB962C8B-B14F-4D97-AF65-F5344CB8AC3E}">
        <p14:creationId xmlns:p14="http://schemas.microsoft.com/office/powerpoint/2010/main" val="442565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types Type 1 is Steatosis </a:t>
            </a:r>
            <a:r>
              <a:rPr lang="en-US" baseline="0" dirty="0" smtClean="0"/>
              <a:t>   </a:t>
            </a:r>
            <a:r>
              <a:rPr lang="en-US" dirty="0" smtClean="0"/>
              <a:t>characterized by the accumulation of </a:t>
            </a:r>
            <a:r>
              <a:rPr lang="en-US" baseline="0" dirty="0" smtClean="0"/>
              <a:t> triglycerides +/- minimal inflammation</a:t>
            </a:r>
          </a:p>
          <a:p>
            <a:r>
              <a:rPr lang="en-US" baseline="0" dirty="0" smtClean="0"/>
              <a:t>type 2 is steatohepatitis The big difference is </a:t>
            </a:r>
            <a:r>
              <a:rPr lang="en-US" baseline="0" dirty="0" err="1" smtClean="0"/>
              <a:t>Conspicious</a:t>
            </a:r>
            <a:r>
              <a:rPr lang="en-US" baseline="0" dirty="0" smtClean="0"/>
              <a:t> cell death</a:t>
            </a:r>
          </a:p>
          <a:p>
            <a:r>
              <a:rPr lang="en-US" baseline="0" dirty="0" smtClean="0"/>
              <a:t>It is those with cell death that risk to progress to cirrhosis or HCC</a:t>
            </a:r>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18</a:t>
            </a:fld>
            <a:endParaRPr lang="en-US"/>
          </a:p>
        </p:txBody>
      </p:sp>
    </p:spTree>
    <p:extLst>
      <p:ext uri="{BB962C8B-B14F-4D97-AF65-F5344CB8AC3E}">
        <p14:creationId xmlns:p14="http://schemas.microsoft.com/office/powerpoint/2010/main" val="39661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Metabolic alterations resulting in hepatic triglyceride accumulation in insulin-resistant states. Insulin resistance is manifested by hyperinsulinemia, increased hepatic glucose production, and decreased glucose disposal. In adipocytes, insulin resistance increases hormone-sensitive lipase (HSL) activity, resulting in elevated rates of triglyceride lipolysis and enhanced FFA flux to the liver. FFAs can either be oxidized in the mitochondria to form ATP or esterified to produce triglycerides for storage or incorporation into VLDL particles. In liver, hyperinsulinemia induces SREBP-1c expression, leading to the transcriptional activation of all lipogenic genes. Simultaneously, hyperglycemia activates ChREBP, which transcriptionally activates L-PK and all lipogenic genes. The synergistic actions of SREBP-1c and ChREBP coordinately activate the enzymatic machinery necessary for the conversion of excess glucose to fatty acids. A consequence of increased fatty acid synthesis is increased production of malonyl-CoA, which inhibits CPT-1, the protein responsible for fatty acid transport into the mitochondria. Thus, in the setting of insulin resistance, FFAs entering the liver from the periphery, as well as those derived from de novo lipogenesis, will be preferentially esterified to triglycerides. ACL, ATP citrate lyase; CPT-1, carnitine palmitoyl transferase-1; FAS, fatty acid synthase; LCE, long-chain fatty acyl elongase.</a:t>
            </a:r>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2C39D6-DA6E-4CA9-A565-80259352BA2B}" type="slidenum">
              <a:rPr lang="en-US">
                <a:solidFill>
                  <a:prstClr val="black"/>
                </a:solidFill>
                <a:latin typeface="Calibri"/>
                <a:ea typeface="ＭＳ Ｐゴシック"/>
                <a:cs typeface="ＭＳ Ｐゴシック"/>
              </a:rPr>
              <a:pPr fontAlgn="base">
                <a:spcBef>
                  <a:spcPct val="0"/>
                </a:spcBef>
                <a:spcAft>
                  <a:spcPct val="0"/>
                </a:spcAft>
                <a:defRPr/>
              </a:pPr>
              <a:t>19</a:t>
            </a:fld>
            <a:endParaRPr lang="en-US">
              <a:solidFill>
                <a:prstClr val="black"/>
              </a:solidFill>
              <a:latin typeface="Calibri"/>
              <a:ea typeface="ＭＳ Ｐゴシック"/>
              <a:cs typeface="ＭＳ Ｐゴシック"/>
            </a:endParaRPr>
          </a:p>
        </p:txBody>
      </p:sp>
    </p:spTree>
    <p:extLst>
      <p:ext uri="{BB962C8B-B14F-4D97-AF65-F5344CB8AC3E}">
        <p14:creationId xmlns:p14="http://schemas.microsoft.com/office/powerpoint/2010/main" val="583815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put-get fat hepatocyte when </a:t>
            </a:r>
            <a:r>
              <a:rPr lang="en-US" dirty="0" err="1" smtClean="0"/>
              <a:t>ther</a:t>
            </a:r>
            <a:r>
              <a:rPr lang="en-US" dirty="0" smtClean="0"/>
              <a:t> is more fat going in</a:t>
            </a:r>
            <a:r>
              <a:rPr lang="en-US" baseline="0" dirty="0" smtClean="0"/>
              <a:t> than going out</a:t>
            </a:r>
          </a:p>
          <a:p>
            <a:r>
              <a:rPr lang="en-US" baseline="0" dirty="0" smtClean="0"/>
              <a:t>Fat goes in -2 mechanism-it can be taken up from the outside or can be </a:t>
            </a:r>
            <a:r>
              <a:rPr lang="en-US" baseline="0" dirty="0" err="1" smtClean="0"/>
              <a:t>sythesized</a:t>
            </a:r>
            <a:r>
              <a:rPr lang="en-US" baseline="0" dirty="0" smtClean="0"/>
              <a:t>  </a:t>
            </a:r>
            <a:r>
              <a:rPr lang="en-US" baseline="0" dirty="0" err="1" smtClean="0"/>
              <a:t>denovo</a:t>
            </a:r>
            <a:r>
              <a:rPr lang="en-US" baseline="0" dirty="0" smtClean="0"/>
              <a:t> vs exported from the liver cell or degraded.. </a:t>
            </a:r>
          </a:p>
          <a:p>
            <a:r>
              <a:rPr lang="en-US" baseline="0" dirty="0" smtClean="0"/>
              <a:t>It is important to realize in real </a:t>
            </a:r>
            <a:r>
              <a:rPr lang="en-US" baseline="0" dirty="0" err="1" smtClean="0"/>
              <a:t>ilfe</a:t>
            </a:r>
            <a:r>
              <a:rPr lang="en-US" baseline="0" dirty="0" smtClean="0"/>
              <a:t> </a:t>
            </a:r>
            <a:r>
              <a:rPr lang="en-US" baseline="0" dirty="0" err="1" smtClean="0"/>
              <a:t>ther</a:t>
            </a:r>
            <a:r>
              <a:rPr lang="en-US" baseline="0" dirty="0" smtClean="0"/>
              <a:t> are usually multiple mechanisms in play-but in &gt; out=fatty hepatocyte </a:t>
            </a:r>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20</a:t>
            </a:fld>
            <a:endParaRPr lang="en-US"/>
          </a:p>
        </p:txBody>
      </p:sp>
    </p:spTree>
    <p:extLst>
      <p:ext uri="{BB962C8B-B14F-4D97-AF65-F5344CB8AC3E}">
        <p14:creationId xmlns:p14="http://schemas.microsoft.com/office/powerpoint/2010/main" val="957700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1632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2 – in bold font </a:t>
            </a:r>
            <a:r>
              <a:rPr lang="en-US" dirty="0" err="1" smtClean="0"/>
              <a:t>etoh</a:t>
            </a:r>
            <a:r>
              <a:rPr lang="en-US" dirty="0" smtClean="0"/>
              <a:t> and Non-</a:t>
            </a:r>
            <a:r>
              <a:rPr lang="en-US" dirty="0" err="1" smtClean="0"/>
              <a:t>alcoh</a:t>
            </a:r>
            <a:r>
              <a:rPr lang="en-US" dirty="0" smtClean="0"/>
              <a:t> are by far above the most</a:t>
            </a:r>
            <a:r>
              <a:rPr lang="en-US" baseline="0" dirty="0" smtClean="0"/>
              <a:t> common </a:t>
            </a:r>
            <a:r>
              <a:rPr lang="en-US" dirty="0" smtClean="0"/>
              <a:t>causes</a:t>
            </a:r>
          </a:p>
          <a:p>
            <a:r>
              <a:rPr lang="en-US" dirty="0" smtClean="0"/>
              <a:t>But there list</a:t>
            </a:r>
            <a:r>
              <a:rPr lang="en-US" baseline="0" dirty="0" smtClean="0"/>
              <a:t> of many different </a:t>
            </a:r>
            <a:r>
              <a:rPr lang="en-US" baseline="0" dirty="0" err="1" smtClean="0"/>
              <a:t>things</a:t>
            </a:r>
            <a:r>
              <a:rPr lang="en-US" dirty="0" err="1" smtClean="0"/>
              <a:t>The</a:t>
            </a:r>
            <a:r>
              <a:rPr lang="en-US" dirty="0" smtClean="0"/>
              <a:t> </a:t>
            </a:r>
            <a:r>
              <a:rPr lang="en-US" dirty="0" err="1" smtClean="0"/>
              <a:t>xx’s</a:t>
            </a:r>
            <a:r>
              <a:rPr lang="en-US" dirty="0" smtClean="0"/>
              <a:t> and arrow</a:t>
            </a:r>
          </a:p>
          <a:p>
            <a:r>
              <a:rPr lang="en-US" dirty="0" smtClean="0"/>
              <a:t>Different mechanisms </a:t>
            </a:r>
            <a:r>
              <a:rPr lang="en-US" dirty="0" err="1" smtClean="0"/>
              <a:t>dominiant</a:t>
            </a:r>
            <a:endParaRPr lang="en-US" dirty="0" smtClean="0"/>
          </a:p>
          <a:p>
            <a:r>
              <a:rPr lang="en-US" dirty="0" err="1" smtClean="0"/>
              <a:t>Nafld</a:t>
            </a:r>
            <a:r>
              <a:rPr lang="en-US" baseline="0" dirty="0" smtClean="0"/>
              <a:t> </a:t>
            </a:r>
            <a:r>
              <a:rPr lang="en-US" baseline="0" dirty="0" err="1" smtClean="0"/>
              <a:t>mainl</a:t>
            </a:r>
            <a:r>
              <a:rPr lang="en-US" baseline="0" dirty="0" smtClean="0"/>
              <a:t> uptake and synthesis </a:t>
            </a:r>
          </a:p>
          <a:p>
            <a:r>
              <a:rPr lang="en-US" baseline="0" dirty="0" smtClean="0"/>
              <a:t>While </a:t>
            </a:r>
            <a:r>
              <a:rPr lang="en-US" baseline="0" dirty="0" err="1" smtClean="0"/>
              <a:t>etoh</a:t>
            </a:r>
            <a:r>
              <a:rPr lang="en-US" baseline="0" dirty="0" smtClean="0"/>
              <a:t> is more </a:t>
            </a:r>
            <a:r>
              <a:rPr lang="en-US" baseline="0" dirty="0" err="1" smtClean="0"/>
              <a:t>degradtion</a:t>
            </a:r>
            <a:endParaRPr lang="en-US" dirty="0" smtClean="0"/>
          </a:p>
          <a:p>
            <a:r>
              <a:rPr lang="en-US" dirty="0" smtClean="0"/>
              <a:t>The </a:t>
            </a:r>
            <a:r>
              <a:rPr lang="en-US" dirty="0" err="1" smtClean="0"/>
              <a:t>etio</a:t>
            </a:r>
            <a:r>
              <a:rPr lang="en-US" dirty="0" smtClean="0"/>
              <a:t> </a:t>
            </a:r>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22</a:t>
            </a:fld>
            <a:endParaRPr lang="en-US"/>
          </a:p>
        </p:txBody>
      </p:sp>
    </p:spTree>
    <p:extLst>
      <p:ext uri="{BB962C8B-B14F-4D97-AF65-F5344CB8AC3E}">
        <p14:creationId xmlns:p14="http://schemas.microsoft.com/office/powerpoint/2010/main" val="2111574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it gets more complicated bez fat is heterogeneous</a:t>
            </a:r>
          </a:p>
          <a:p>
            <a:r>
              <a:rPr lang="en-US" sz="2800" dirty="0" smtClean="0"/>
              <a:t>When you talk about fat u talk about TG but that</a:t>
            </a:r>
            <a:r>
              <a:rPr lang="uk-UA" sz="2800" dirty="0" smtClean="0"/>
              <a:t>’</a:t>
            </a:r>
            <a:r>
              <a:rPr lang="en-US" sz="2800" dirty="0" smtClean="0"/>
              <a:t>s a bit of a misnomer bez fat is heterogeneous-what u see primarily TG</a:t>
            </a:r>
          </a:p>
          <a:p>
            <a:r>
              <a:rPr lang="en-US" sz="2800" dirty="0" smtClean="0"/>
              <a:t>What you don</a:t>
            </a:r>
            <a:r>
              <a:rPr lang="uk-UA" sz="2800" dirty="0" smtClean="0"/>
              <a:t>’</a:t>
            </a:r>
            <a:r>
              <a:rPr lang="en-US" sz="2800" dirty="0" smtClean="0"/>
              <a:t>t see is the the </a:t>
            </a:r>
            <a:r>
              <a:rPr lang="en-US" sz="2800" dirty="0" err="1" smtClean="0"/>
              <a:t>dif</a:t>
            </a:r>
            <a:r>
              <a:rPr lang="en-US" sz="2800" dirty="0" smtClean="0"/>
              <a:t> kinds of </a:t>
            </a:r>
            <a:r>
              <a:rPr lang="en-US" sz="2800" dirty="0" err="1" smtClean="0"/>
              <a:t>FA,dif</a:t>
            </a:r>
            <a:r>
              <a:rPr lang="en-US" sz="2800" dirty="0" smtClean="0"/>
              <a:t> levels of cholesterol</a:t>
            </a:r>
            <a:endParaRPr lang="en-US" sz="2800" dirty="0"/>
          </a:p>
        </p:txBody>
      </p:sp>
      <p:sp>
        <p:nvSpPr>
          <p:cNvPr id="4" name="Slide Number Placeholder 3"/>
          <p:cNvSpPr>
            <a:spLocks noGrp="1"/>
          </p:cNvSpPr>
          <p:nvPr>
            <p:ph type="sldNum" sz="quarter" idx="10"/>
          </p:nvPr>
        </p:nvSpPr>
        <p:spPr/>
        <p:txBody>
          <a:bodyPr/>
          <a:lstStyle/>
          <a:p>
            <a:fld id="{FD01F5D3-8AB6-B041-AFE1-40AB72B30A2A}" type="slidenum">
              <a:rPr lang="en-US" smtClean="0"/>
              <a:t>23</a:t>
            </a:fld>
            <a:endParaRPr lang="en-US"/>
          </a:p>
        </p:txBody>
      </p:sp>
    </p:spTree>
    <p:extLst>
      <p:ext uri="{BB962C8B-B14F-4D97-AF65-F5344CB8AC3E}">
        <p14:creationId xmlns:p14="http://schemas.microsoft.com/office/powerpoint/2010/main" val="180972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Care – </a:t>
            </a:r>
            <a:r>
              <a:rPr lang="en-US" dirty="0" err="1" smtClean="0"/>
              <a:t>dif</a:t>
            </a:r>
            <a:r>
              <a:rPr lang="en-US" dirty="0" smtClean="0"/>
              <a:t> kinds of fat have </a:t>
            </a:r>
            <a:r>
              <a:rPr lang="en-US" dirty="0" err="1" smtClean="0"/>
              <a:t>dif</a:t>
            </a:r>
            <a:r>
              <a:rPr lang="en-US" dirty="0" smtClean="0"/>
              <a:t> consequences</a:t>
            </a:r>
          </a:p>
          <a:p>
            <a:r>
              <a:rPr lang="en-US" dirty="0" smtClean="0"/>
              <a:t>If you have more fat than you can degrade –this is ominous bez accumulation of toxic things like FA –active enzymes like</a:t>
            </a:r>
            <a:r>
              <a:rPr lang="en-US" baseline="0" dirty="0" smtClean="0"/>
              <a:t> caspase that causes cell death</a:t>
            </a:r>
          </a:p>
          <a:p>
            <a:r>
              <a:rPr lang="en-US" baseline="0" dirty="0" err="1" smtClean="0"/>
              <a:t>Interfer</a:t>
            </a:r>
            <a:r>
              <a:rPr lang="en-US" baseline="0" dirty="0" smtClean="0"/>
              <a:t> with signaling if not able to degrade all of the fat  </a:t>
            </a:r>
          </a:p>
          <a:p>
            <a:r>
              <a:rPr lang="en-US" baseline="0" dirty="0" smtClean="0"/>
              <a:t>So you are running your fat </a:t>
            </a:r>
            <a:r>
              <a:rPr lang="en-US" baseline="0" dirty="0" err="1" smtClean="0"/>
              <a:t>deg</a:t>
            </a:r>
            <a:r>
              <a:rPr lang="en-US" baseline="0" dirty="0" smtClean="0"/>
              <a:t> systems very hard –like mitochondria –so generating reactive oxygen species ultimately the </a:t>
            </a:r>
            <a:r>
              <a:rPr lang="en-US" baseline="0" dirty="0" err="1" smtClean="0"/>
              <a:t>organells</a:t>
            </a:r>
            <a:r>
              <a:rPr lang="en-US" baseline="0" dirty="0" smtClean="0"/>
              <a:t> get damaged</a:t>
            </a:r>
          </a:p>
          <a:p>
            <a:r>
              <a:rPr lang="en-US" baseline="0" dirty="0" smtClean="0"/>
              <a:t>Its just not neutral fat TG that accumulates its but other kinds of fat like cholesterol that effects signaling differently</a:t>
            </a:r>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24</a:t>
            </a:fld>
            <a:endParaRPr lang="en-US"/>
          </a:p>
        </p:txBody>
      </p:sp>
    </p:spTree>
    <p:extLst>
      <p:ext uri="{BB962C8B-B14F-4D97-AF65-F5344CB8AC3E}">
        <p14:creationId xmlns:p14="http://schemas.microsoft.com/office/powerpoint/2010/main" val="1013002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WHY C</a:t>
            </a:r>
            <a:r>
              <a:rPr lang="en-US" b="1" baseline="0" dirty="0" smtClean="0"/>
              <a:t>are </a:t>
            </a:r>
            <a:r>
              <a:rPr lang="en-US" baseline="0" dirty="0" smtClean="0"/>
              <a:t>there are </a:t>
            </a:r>
            <a:r>
              <a:rPr lang="en-US" b="1" baseline="0" dirty="0" smtClean="0"/>
              <a:t>2 </a:t>
            </a:r>
            <a:r>
              <a:rPr lang="en-US" b="1" baseline="0" dirty="0" err="1" smtClean="0"/>
              <a:t>dif</a:t>
            </a:r>
            <a:r>
              <a:rPr lang="en-US" b="1" baseline="0" dirty="0" smtClean="0"/>
              <a:t> kinds </a:t>
            </a:r>
            <a:r>
              <a:rPr lang="en-US" baseline="0" dirty="0" smtClean="0"/>
              <a:t>of Fatty liver and they have </a:t>
            </a:r>
            <a:r>
              <a:rPr lang="en-US" b="1" baseline="0" dirty="0" err="1" smtClean="0"/>
              <a:t>Dif</a:t>
            </a:r>
            <a:r>
              <a:rPr lang="en-US" b="1" baseline="0" dirty="0" smtClean="0"/>
              <a:t> Prognoses</a:t>
            </a:r>
          </a:p>
          <a:p>
            <a:r>
              <a:rPr lang="en-US" b="1" baseline="0" dirty="0" smtClean="0"/>
              <a:t>If fat and no cell death</a:t>
            </a:r>
          </a:p>
          <a:p>
            <a:r>
              <a:rPr lang="en-US" b="1" baseline="0" dirty="0" smtClean="0"/>
              <a:t>If cant degrade  accumulate toxic fatty </a:t>
            </a:r>
            <a:endParaRPr lang="en-US" b="1" dirty="0"/>
          </a:p>
        </p:txBody>
      </p:sp>
      <p:sp>
        <p:nvSpPr>
          <p:cNvPr id="4" name="Slide Number Placeholder 3"/>
          <p:cNvSpPr>
            <a:spLocks noGrp="1"/>
          </p:cNvSpPr>
          <p:nvPr>
            <p:ph type="sldNum" sz="quarter" idx="10"/>
          </p:nvPr>
        </p:nvSpPr>
        <p:spPr/>
        <p:txBody>
          <a:bodyPr/>
          <a:lstStyle/>
          <a:p>
            <a:fld id="{FD01F5D3-8AB6-B041-AFE1-40AB72B30A2A}" type="slidenum">
              <a:rPr lang="en-US" smtClean="0"/>
              <a:t>25</a:t>
            </a:fld>
            <a:endParaRPr lang="en-US"/>
          </a:p>
        </p:txBody>
      </p:sp>
    </p:spTree>
    <p:extLst>
      <p:ext uri="{BB962C8B-B14F-4D97-AF65-F5344CB8AC3E}">
        <p14:creationId xmlns:p14="http://schemas.microsoft.com/office/powerpoint/2010/main" val="283513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benign –it is a biomarker of metabolic stress  </a:t>
            </a:r>
          </a:p>
          <a:p>
            <a:r>
              <a:rPr lang="en-US" dirty="0" smtClean="0"/>
              <a:t>tell somewhere in the body there is inflammation IR </a:t>
            </a:r>
            <a:r>
              <a:rPr lang="en-US" dirty="0" err="1" smtClean="0"/>
              <a:t>mitoch</a:t>
            </a:r>
            <a:r>
              <a:rPr lang="en-US" dirty="0" smtClean="0"/>
              <a:t> </a:t>
            </a:r>
            <a:r>
              <a:rPr lang="en-US" dirty="0" err="1" smtClean="0"/>
              <a:t>dysfxfat</a:t>
            </a:r>
            <a:r>
              <a:rPr lang="en-US" dirty="0" smtClean="0"/>
              <a:t> somewhere in the body</a:t>
            </a:r>
          </a:p>
          <a:p>
            <a:r>
              <a:rPr lang="en-US" dirty="0" smtClean="0"/>
              <a:t>Normally it is not normal to accumulate fat in the hepatocyte</a:t>
            </a:r>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26</a:t>
            </a:fld>
            <a:endParaRPr lang="en-US"/>
          </a:p>
        </p:txBody>
      </p:sp>
    </p:spTree>
    <p:extLst>
      <p:ext uri="{BB962C8B-B14F-4D97-AF65-F5344CB8AC3E}">
        <p14:creationId xmlns:p14="http://schemas.microsoft.com/office/powerpoint/2010/main" val="14596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that fat accumulation is not normal-</a:t>
            </a:r>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27</a:t>
            </a:fld>
            <a:endParaRPr lang="en-US"/>
          </a:p>
        </p:txBody>
      </p:sp>
    </p:spTree>
    <p:extLst>
      <p:ext uri="{BB962C8B-B14F-4D97-AF65-F5344CB8AC3E}">
        <p14:creationId xmlns:p14="http://schemas.microsoft.com/office/powerpoint/2010/main" val="875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smtClean="0"/>
              <a:t>Pool data from 37 studies involving more than 170,000 patients shown that the metabolic syndrome doubles the risk of coronary artery disease.</a:t>
            </a:r>
            <a:endParaRPr lang="en-US" sz="2800" b="1" dirty="0"/>
          </a:p>
        </p:txBody>
      </p:sp>
      <p:sp>
        <p:nvSpPr>
          <p:cNvPr id="4" name="Slide Number Placeholder 3"/>
          <p:cNvSpPr>
            <a:spLocks noGrp="1"/>
          </p:cNvSpPr>
          <p:nvPr>
            <p:ph type="sldNum" sz="quarter" idx="10"/>
          </p:nvPr>
        </p:nvSpPr>
        <p:spPr/>
        <p:txBody>
          <a:bodyPr/>
          <a:lstStyle/>
          <a:p>
            <a:fld id="{FD01F5D3-8AB6-B041-AFE1-40AB72B30A2A}" type="slidenum">
              <a:rPr lang="en-US" smtClean="0"/>
              <a:t>5</a:t>
            </a:fld>
            <a:endParaRPr lang="en-US"/>
          </a:p>
        </p:txBody>
      </p:sp>
    </p:spTree>
    <p:extLst>
      <p:ext uri="{BB962C8B-B14F-4D97-AF65-F5344CB8AC3E}">
        <p14:creationId xmlns:p14="http://schemas.microsoft.com/office/powerpoint/2010/main" val="1349088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28</a:t>
            </a:fld>
            <a:endParaRPr lang="en-US"/>
          </a:p>
        </p:txBody>
      </p:sp>
    </p:spTree>
    <p:extLst>
      <p:ext uri="{BB962C8B-B14F-4D97-AF65-F5344CB8AC3E}">
        <p14:creationId xmlns:p14="http://schemas.microsoft.com/office/powerpoint/2010/main" val="1919518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Mechanisms of lipid-induced cellular injury in NAFLD. ROS are formed through oxidative processes within the cell. In the mitochondria, impaired MRC activity leads to the formation of superoxide anions and hydrogen peroxide. The accumulation of fatty acids in the cytosol increases fatty acid oxidation in peroxisomes and the ER. The initial reaction in </a:t>
            </a:r>
            <a:r>
              <a:rPr lang="en-US" dirty="0" err="1" smtClean="0"/>
              <a:t>peroxisomal</a:t>
            </a:r>
            <a:r>
              <a:rPr lang="en-US" dirty="0" smtClean="0"/>
              <a:t> β oxidation is catalyzed by acyl-CoA oxidase (AOX) that forms hydrogen peroxide through the donation of electrons to molecular oxygen. Microsomal w oxidation is catalyzed by cytochrome P450 (CYP) enzymes 2E1, 4A10, and 4A14, which form ROS through </a:t>
            </a:r>
            <a:r>
              <a:rPr lang="en-US" dirty="0" err="1" smtClean="0"/>
              <a:t>flavoprotein</a:t>
            </a:r>
            <a:r>
              <a:rPr lang="en-US" dirty="0" smtClean="0"/>
              <a:t>-mediated donation of electrons to molecular oxygen. PUFAs are extremely susceptible to lipid peroxidation by ROS. By-products of PUFA peroxidation are aldehydes, such as HNE and MDA. These aldehydes are themselves cytotoxic and can freely diffuse into the extracellular space to affect distant cells. ROS and aldehydes induce oxidative stress and cell death via ATP and NAD depletion, DNA and protein damage, and glutathione depletion. Additionally, they induce inflammation through the production of </a:t>
            </a:r>
            <a:r>
              <a:rPr lang="en-US" dirty="0" err="1" smtClean="0"/>
              <a:t>proinflammatory</a:t>
            </a:r>
            <a:r>
              <a:rPr lang="en-US" dirty="0" smtClean="0"/>
              <a:t> cytokines, leading to neutrophil </a:t>
            </a:r>
            <a:r>
              <a:rPr lang="en-US" dirty="0" err="1" smtClean="0"/>
              <a:t>chemotaxis</a:t>
            </a:r>
            <a:r>
              <a:rPr lang="en-US" dirty="0" smtClean="0"/>
              <a:t>. Within the extracellular space, HNE and MDA are themselves potent </a:t>
            </a:r>
            <a:r>
              <a:rPr lang="en-US" dirty="0" err="1" smtClean="0"/>
              <a:t>chemoattractants</a:t>
            </a:r>
            <a:r>
              <a:rPr lang="en-US" dirty="0" smtClean="0"/>
              <a:t> for neutrophils. Finally, ROS and products of lipid peroxidation can lead to fibrosis by activating hepatic stellate cells, which synthesize collagen and perpetuate the inflammatory response.</a:t>
            </a:r>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3F92C3-597C-4AAB-81A0-5183C1AC8EC3}" type="slidenum">
              <a:rPr lang="en-US">
                <a:solidFill>
                  <a:prstClr val="black"/>
                </a:solidFill>
                <a:latin typeface="Calibri"/>
                <a:ea typeface="ＭＳ Ｐゴシック"/>
                <a:cs typeface="ＭＳ Ｐゴシック"/>
              </a:rPr>
              <a:pPr fontAlgn="base">
                <a:spcBef>
                  <a:spcPct val="0"/>
                </a:spcBef>
                <a:spcAft>
                  <a:spcPct val="0"/>
                </a:spcAft>
                <a:defRPr/>
              </a:pPr>
              <a:t>31</a:t>
            </a:fld>
            <a:endParaRPr lang="en-US">
              <a:solidFill>
                <a:prstClr val="black"/>
              </a:solidFill>
              <a:latin typeface="Calibri"/>
              <a:ea typeface="ＭＳ Ｐゴシック"/>
              <a:cs typeface="ＭＳ Ｐゴシック"/>
            </a:endParaRPr>
          </a:p>
        </p:txBody>
      </p:sp>
    </p:spTree>
    <p:extLst>
      <p:ext uri="{BB962C8B-B14F-4D97-AF65-F5344CB8AC3E}">
        <p14:creationId xmlns:p14="http://schemas.microsoft.com/office/powerpoint/2010/main" val="1416183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BF6200-716E-4CB5-B3C2-E514A3508317}" type="slidenum">
              <a:rPr lang="en-US">
                <a:solidFill>
                  <a:prstClr val="black"/>
                </a:solidFill>
                <a:latin typeface="Calibri"/>
                <a:ea typeface="ＭＳ Ｐゴシック"/>
                <a:cs typeface="ＭＳ Ｐゴシック"/>
              </a:rPr>
              <a:pPr fontAlgn="base">
                <a:spcBef>
                  <a:spcPct val="0"/>
                </a:spcBef>
                <a:spcAft>
                  <a:spcPct val="0"/>
                </a:spcAft>
                <a:defRPr/>
              </a:pPr>
              <a:t>35</a:t>
            </a:fld>
            <a:endParaRPr lang="en-US">
              <a:solidFill>
                <a:prstClr val="black"/>
              </a:solidFill>
              <a:latin typeface="Calibri"/>
              <a:ea typeface="ＭＳ Ｐゴシック"/>
              <a:cs typeface="ＭＳ Ｐゴシック"/>
            </a:endParaRPr>
          </a:p>
        </p:txBody>
      </p:sp>
      <p:sp>
        <p:nvSpPr>
          <p:cNvPr id="87042"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87043" name="Rectangle 3"/>
          <p:cNvSpPr>
            <a:spLocks noGrp="1" noChangeArrowheads="1"/>
          </p:cNvSpPr>
          <p:nvPr>
            <p:ph type="body" idx="1"/>
          </p:nvPr>
        </p:nvSpPr>
        <p:spPr bwMode="auto">
          <a:xfrm>
            <a:off x="685800" y="4343400"/>
            <a:ext cx="5486400" cy="4559300"/>
          </a:xfrm>
          <a:noFill/>
        </p:spPr>
        <p:txBody>
          <a:bodyPr wrap="square" numCol="1" anchor="t" anchorCtr="0" compatLnSpc="1">
            <a:prstTxWarp prst="textNoShape">
              <a:avLst/>
            </a:prstTxWarp>
          </a:bodyPr>
          <a:lstStyle/>
          <a:p>
            <a:pPr marL="114300" indent="-114300" eaLnBrk="1" hangingPunct="1">
              <a:spcBef>
                <a:spcPct val="0"/>
              </a:spcBef>
            </a:pPr>
            <a:r>
              <a:rPr lang="en-US" smtClean="0"/>
              <a:t>Linked with the increased incidence of obesity and diabetes, rising rates of NAFLD is emerging as the most common cause of liver disease. It is estimated that approximately 30% of adults in western populations have steatosis and 3% of the general population have NASH. NASH is more prevalent in the setting of obesity (20-40% of patients with BMI &gt;35 kg/m</a:t>
            </a:r>
            <a:r>
              <a:rPr lang="en-US" baseline="30000" smtClean="0"/>
              <a:t>2 </a:t>
            </a:r>
            <a:r>
              <a:rPr lang="en-US" smtClean="0"/>
              <a:t>). Progression from NAFLD to cirrhosis is slow, and studies have shown a generally low risk of progression. More rapid progression is associated with diabetes and obesity. The risk of progression from NAFLD to cirrhosis is 1-2% over 15-20 years, whereas the risk of  progression from NASH to cirrhosis is 12-20% over 8 years.</a:t>
            </a:r>
          </a:p>
          <a:p>
            <a:pPr marL="114300" indent="-114300" eaLnBrk="1" hangingPunct="1">
              <a:spcBef>
                <a:spcPct val="0"/>
              </a:spcBef>
            </a:pPr>
            <a:endParaRPr lang="en-US" smtClean="0"/>
          </a:p>
          <a:p>
            <a:pPr marL="114300" indent="-114300" eaLnBrk="1" hangingPunct="1">
              <a:spcBef>
                <a:spcPct val="0"/>
              </a:spcBef>
            </a:pPr>
            <a:endParaRPr lang="en-US" smtClean="0"/>
          </a:p>
          <a:p>
            <a:pPr marL="114300" indent="-114300" eaLnBrk="1" hangingPunct="1">
              <a:spcBef>
                <a:spcPct val="0"/>
              </a:spcBef>
            </a:pPr>
            <a:endParaRPr lang="en-US" smtClean="0"/>
          </a:p>
        </p:txBody>
      </p:sp>
      <p:sp>
        <p:nvSpPr>
          <p:cNvPr id="87044" name="Rectangle 4"/>
          <p:cNvSpPr>
            <a:spLocks noChangeArrowheads="1"/>
          </p:cNvSpPr>
          <p:nvPr/>
        </p:nvSpPr>
        <p:spPr bwMode="auto">
          <a:xfrm>
            <a:off x="698500" y="7191375"/>
            <a:ext cx="5486400" cy="1800225"/>
          </a:xfrm>
          <a:prstGeom prst="rect">
            <a:avLst/>
          </a:prstGeom>
          <a:noFill/>
          <a:ln w="9525">
            <a:noFill/>
            <a:miter lim="800000"/>
            <a:headEnd/>
            <a:tailEnd/>
          </a:ln>
        </p:spPr>
        <p:txBody>
          <a:bodyPr lIns="91437" tIns="45718" rIns="91437" bIns="45718">
            <a:spAutoFit/>
          </a:bodyPr>
          <a:lstStyle/>
          <a:p>
            <a:pPr fontAlgn="base">
              <a:spcBef>
                <a:spcPct val="30000"/>
              </a:spcBef>
              <a:spcAft>
                <a:spcPct val="0"/>
              </a:spcAft>
            </a:pPr>
            <a:r>
              <a:rPr lang="en-US" sz="1000" b="1">
                <a:solidFill>
                  <a:prstClr val="black"/>
                </a:solidFill>
                <a:latin typeface="Calibri" pitchFamily="34" charset="0"/>
                <a:ea typeface="ＭＳ Ｐゴシック"/>
                <a:cs typeface="ＭＳ Ｐゴシック"/>
              </a:rPr>
              <a:t>References</a:t>
            </a:r>
          </a:p>
          <a:p>
            <a:pPr fontAlgn="base">
              <a:spcBef>
                <a:spcPct val="30000"/>
              </a:spcBef>
              <a:spcAft>
                <a:spcPct val="0"/>
              </a:spcAft>
            </a:pPr>
            <a:r>
              <a:rPr lang="en-US" sz="1000">
                <a:solidFill>
                  <a:prstClr val="black"/>
                </a:solidFill>
                <a:latin typeface="Calibri" pitchFamily="34" charset="0"/>
                <a:ea typeface="ＭＳ Ｐゴシック"/>
                <a:cs typeface="ＭＳ Ｐゴシック"/>
              </a:rPr>
              <a:t>Sanyal AJ Banas C, Sargeant C et al. Similarities and differences in outcomes of cirrhosis due to nonalcoholic steatohepatitis and hepatitis C. </a:t>
            </a:r>
            <a:r>
              <a:rPr lang="en-US" sz="1000" i="1">
                <a:solidFill>
                  <a:prstClr val="black"/>
                </a:solidFill>
                <a:latin typeface="Calibri" pitchFamily="34" charset="0"/>
                <a:ea typeface="ＭＳ Ｐゴシック"/>
                <a:cs typeface="ＭＳ Ｐゴシック"/>
              </a:rPr>
              <a:t>Hepatology.</a:t>
            </a:r>
            <a:r>
              <a:rPr lang="en-US" sz="1000">
                <a:solidFill>
                  <a:prstClr val="black"/>
                </a:solidFill>
                <a:latin typeface="Calibri" pitchFamily="34" charset="0"/>
                <a:ea typeface="ＭＳ Ｐゴシック"/>
                <a:cs typeface="ＭＳ Ｐゴシック"/>
              </a:rPr>
              <a:t> 2006;43:682-689.</a:t>
            </a:r>
          </a:p>
          <a:p>
            <a:pPr fontAlgn="base">
              <a:spcBef>
                <a:spcPct val="30000"/>
              </a:spcBef>
              <a:spcAft>
                <a:spcPct val="0"/>
              </a:spcAft>
            </a:pPr>
            <a:r>
              <a:rPr lang="en-US" sz="1000">
                <a:solidFill>
                  <a:prstClr val="black"/>
                </a:solidFill>
                <a:latin typeface="Calibri" pitchFamily="34" charset="0"/>
                <a:ea typeface="ＭＳ Ｐゴシック"/>
                <a:cs typeface="ＭＳ Ｐゴシック"/>
              </a:rPr>
              <a:t>Dam-Larsen S, Franzmann M, Andersen IB, et al. Long term prognosis of fatty liver: risk of chronic liver disease and death. </a:t>
            </a:r>
            <a:r>
              <a:rPr lang="en-US" sz="1000" i="1">
                <a:solidFill>
                  <a:prstClr val="black"/>
                </a:solidFill>
                <a:latin typeface="Calibri" pitchFamily="34" charset="0"/>
                <a:ea typeface="ＭＳ Ｐゴシック"/>
                <a:cs typeface="ＭＳ Ｐゴシック"/>
              </a:rPr>
              <a:t>Gut.</a:t>
            </a:r>
            <a:r>
              <a:rPr lang="en-US" sz="1000">
                <a:solidFill>
                  <a:prstClr val="black"/>
                </a:solidFill>
                <a:latin typeface="Calibri" pitchFamily="34" charset="0"/>
                <a:ea typeface="ＭＳ Ｐゴシック"/>
                <a:cs typeface="ＭＳ Ｐゴシック"/>
              </a:rPr>
              <a:t> 2004;53:750-755.</a:t>
            </a:r>
          </a:p>
          <a:p>
            <a:pPr fontAlgn="base">
              <a:spcBef>
                <a:spcPct val="30000"/>
              </a:spcBef>
              <a:spcAft>
                <a:spcPct val="0"/>
              </a:spcAft>
            </a:pPr>
            <a:r>
              <a:rPr lang="en-US" sz="1000">
                <a:solidFill>
                  <a:prstClr val="black"/>
                </a:solidFill>
                <a:latin typeface="Calibri" pitchFamily="34" charset="0"/>
                <a:ea typeface="ＭＳ Ｐゴシック"/>
                <a:cs typeface="ＭＳ Ｐゴシック"/>
              </a:rPr>
              <a:t>Adams LA, Sanderson S, Lindor K, et al. The histological course of nonalcoholic fatty liver disease: a longitudinal study of 103 patients with sequential liver biopsies. </a:t>
            </a:r>
            <a:r>
              <a:rPr lang="en-US" sz="1000" i="1">
                <a:solidFill>
                  <a:prstClr val="black"/>
                </a:solidFill>
                <a:latin typeface="Calibri" pitchFamily="34" charset="0"/>
                <a:ea typeface="ＭＳ Ｐゴシック"/>
                <a:cs typeface="ＭＳ Ｐゴシック"/>
              </a:rPr>
              <a:t>J Hepatol.</a:t>
            </a:r>
            <a:r>
              <a:rPr lang="en-US" sz="1000">
                <a:solidFill>
                  <a:prstClr val="black"/>
                </a:solidFill>
                <a:latin typeface="Calibri" pitchFamily="34" charset="0"/>
                <a:ea typeface="ＭＳ Ｐゴシック"/>
                <a:cs typeface="ＭＳ Ｐゴシック"/>
              </a:rPr>
              <a:t> 2005;42:132-138.</a:t>
            </a:r>
          </a:p>
          <a:p>
            <a:pPr fontAlgn="base">
              <a:spcBef>
                <a:spcPct val="30000"/>
              </a:spcBef>
              <a:spcAft>
                <a:spcPct val="0"/>
              </a:spcAft>
            </a:pPr>
            <a:r>
              <a:rPr lang="en-US" sz="1000">
                <a:solidFill>
                  <a:prstClr val="black"/>
                </a:solidFill>
                <a:latin typeface="Calibri" pitchFamily="34" charset="0"/>
                <a:ea typeface="ＭＳ Ｐゴシック"/>
                <a:cs typeface="ＭＳ Ｐゴシック"/>
              </a:rPr>
              <a:t>Adams LA, Lymp JF, St. Sauver J, et al. The natural history of nonalcoholic fatty liver disease: </a:t>
            </a:r>
            <a:br>
              <a:rPr lang="en-US" sz="1000">
                <a:solidFill>
                  <a:prstClr val="black"/>
                </a:solidFill>
                <a:latin typeface="Calibri" pitchFamily="34" charset="0"/>
                <a:ea typeface="ＭＳ Ｐゴシック"/>
                <a:cs typeface="ＭＳ Ｐゴシック"/>
              </a:rPr>
            </a:br>
            <a:r>
              <a:rPr lang="en-US" sz="1000">
                <a:solidFill>
                  <a:prstClr val="black"/>
                </a:solidFill>
                <a:latin typeface="Calibri" pitchFamily="34" charset="0"/>
                <a:ea typeface="ＭＳ Ｐゴシック"/>
                <a:cs typeface="ＭＳ Ｐゴシック"/>
              </a:rPr>
              <a:t>a population-based cohort study. </a:t>
            </a:r>
            <a:r>
              <a:rPr lang="en-US" sz="1000" i="1">
                <a:solidFill>
                  <a:prstClr val="black"/>
                </a:solidFill>
                <a:latin typeface="Calibri" pitchFamily="34" charset="0"/>
                <a:ea typeface="ＭＳ Ｐゴシック"/>
                <a:cs typeface="ＭＳ Ｐゴシック"/>
              </a:rPr>
              <a:t>Gastroenterology.</a:t>
            </a:r>
            <a:r>
              <a:rPr lang="en-US" sz="1000">
                <a:solidFill>
                  <a:prstClr val="black"/>
                </a:solidFill>
                <a:latin typeface="Calibri" pitchFamily="34" charset="0"/>
                <a:ea typeface="ＭＳ Ｐゴシック"/>
                <a:cs typeface="ＭＳ Ｐゴシック"/>
              </a:rPr>
              <a:t> 2005;129;113-121.</a:t>
            </a:r>
          </a:p>
        </p:txBody>
      </p:sp>
    </p:spTree>
    <p:extLst>
      <p:ext uri="{BB962C8B-B14F-4D97-AF65-F5344CB8AC3E}">
        <p14:creationId xmlns:p14="http://schemas.microsoft.com/office/powerpoint/2010/main" val="425122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F56551-6301-4844-B5D4-B150BBE4519A}" type="slidenum">
              <a:rPr lang="en-US">
                <a:solidFill>
                  <a:prstClr val="black"/>
                </a:solidFill>
                <a:latin typeface="Calibri"/>
                <a:ea typeface="ＭＳ Ｐゴシック"/>
                <a:cs typeface="ＭＳ Ｐゴシック"/>
              </a:rPr>
              <a:pPr fontAlgn="base">
                <a:spcBef>
                  <a:spcPct val="0"/>
                </a:spcBef>
                <a:spcAft>
                  <a:spcPct val="0"/>
                </a:spcAft>
                <a:defRPr/>
              </a:pPr>
              <a:t>36</a:t>
            </a:fld>
            <a:endParaRPr lang="en-US">
              <a:solidFill>
                <a:prstClr val="black"/>
              </a:solidFill>
              <a:latin typeface="Calibri"/>
              <a:ea typeface="ＭＳ Ｐゴシック"/>
              <a:cs typeface="ＭＳ Ｐゴシック"/>
            </a:endParaRPr>
          </a:p>
        </p:txBody>
      </p:sp>
      <p:sp>
        <p:nvSpPr>
          <p:cNvPr id="89090"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890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14300" indent="-114300" eaLnBrk="1" hangingPunct="1">
              <a:spcBef>
                <a:spcPct val="0"/>
              </a:spcBef>
            </a:pPr>
            <a:r>
              <a:rPr lang="en-US" dirty="0" smtClean="0"/>
              <a:t>The progression of cirrhosis to end-stage liver disease is 39-62% in patients with NASH. Of these patients, 22-33% will experience liver disease-related mortality. The survival time of these patients is 5-7 years. The development of ascites is the most common liver-related morbidity. The mortality rate is higher than in the general population (standard mortality ratio,1.34; 95% CI: 1.003-1.76; </a:t>
            </a:r>
            <a:r>
              <a:rPr lang="en-US" i="1" dirty="0" smtClean="0"/>
              <a:t>P</a:t>
            </a:r>
            <a:r>
              <a:rPr lang="en-US" dirty="0" smtClean="0"/>
              <a:t> = 0.03) </a:t>
            </a:r>
            <a:r>
              <a:rPr lang="en-US" b="1" dirty="0" smtClean="0"/>
              <a:t>Adams LA et al. </a:t>
            </a:r>
            <a:r>
              <a:rPr lang="en-US" b="1" i="1" dirty="0" err="1" smtClean="0"/>
              <a:t>Gastroenterol</a:t>
            </a:r>
            <a:r>
              <a:rPr lang="en-US" b="1" i="1" dirty="0" smtClean="0"/>
              <a:t>.</a:t>
            </a:r>
            <a:r>
              <a:rPr lang="en-US" b="1" dirty="0" smtClean="0"/>
              <a:t> 2005;129:113-121 </a:t>
            </a:r>
            <a:r>
              <a:rPr lang="en-US" b="1" dirty="0" err="1" smtClean="0"/>
              <a:t>abst</a:t>
            </a:r>
            <a:r>
              <a:rPr lang="en-US" b="1" dirty="0" smtClean="0"/>
              <a:t>.</a:t>
            </a:r>
            <a:r>
              <a:rPr lang="en-US" dirty="0" smtClean="0"/>
              <a:t>  The study by </a:t>
            </a:r>
            <a:r>
              <a:rPr lang="en-US" dirty="0" err="1" smtClean="0"/>
              <a:t>Sanyal</a:t>
            </a:r>
            <a:r>
              <a:rPr lang="en-US" dirty="0" smtClean="0"/>
              <a:t> et al compared outcomes in patients with cirrhosis in NASH vs cirrhosis in HCV, using the Child-</a:t>
            </a:r>
            <a:r>
              <a:rPr lang="en-US" dirty="0" err="1" smtClean="0"/>
              <a:t>Turcotte</a:t>
            </a:r>
            <a:r>
              <a:rPr lang="en-US" dirty="0" smtClean="0"/>
              <a:t>-Pugh (CTP) score. The CTP score assesses the severity of liver disease by scoring bilirubin, ascites, prothrombin time (INR), encephalopathy grade, and serum albumin. NASH patients with CTP class A had a lower mortality rate than HCV patients. Mortality rates were similar in NASH and HCV at CTP class B and higher. These results corroborate the Hui et al study which found that NASH-associated cirrhosis had a similar prognosis to HCV cirrhosis.</a:t>
            </a:r>
          </a:p>
          <a:p>
            <a:pPr marL="114300" indent="-114300" eaLnBrk="1" hangingPunct="1">
              <a:spcBef>
                <a:spcPct val="0"/>
              </a:spcBef>
            </a:pPr>
            <a:endParaRPr lang="en-US" dirty="0" smtClean="0"/>
          </a:p>
          <a:p>
            <a:pPr marL="114300" indent="-114300" eaLnBrk="1" hangingPunct="1">
              <a:spcBef>
                <a:spcPct val="0"/>
              </a:spcBef>
            </a:pPr>
            <a:endParaRPr lang="en-US" dirty="0" smtClean="0"/>
          </a:p>
          <a:p>
            <a:pPr marL="114300" indent="-114300" eaLnBrk="1" hangingPunct="1">
              <a:spcBef>
                <a:spcPct val="0"/>
              </a:spcBef>
            </a:pPr>
            <a:endParaRPr lang="en-US" dirty="0" smtClean="0"/>
          </a:p>
          <a:p>
            <a:pPr marL="114300" indent="-114300" eaLnBrk="1" hangingPunct="1">
              <a:spcBef>
                <a:spcPct val="0"/>
              </a:spcBef>
            </a:pPr>
            <a:endParaRPr lang="en-US" dirty="0" smtClean="0"/>
          </a:p>
        </p:txBody>
      </p:sp>
      <p:sp>
        <p:nvSpPr>
          <p:cNvPr id="89092" name="Rectangle 4"/>
          <p:cNvSpPr>
            <a:spLocks noChangeArrowheads="1"/>
          </p:cNvSpPr>
          <p:nvPr/>
        </p:nvSpPr>
        <p:spPr bwMode="auto">
          <a:xfrm>
            <a:off x="685800" y="7694613"/>
            <a:ext cx="5486400" cy="1296987"/>
          </a:xfrm>
          <a:prstGeom prst="rect">
            <a:avLst/>
          </a:prstGeom>
          <a:noFill/>
          <a:ln w="9525">
            <a:noFill/>
            <a:miter lim="800000"/>
            <a:headEnd/>
            <a:tailEnd/>
          </a:ln>
        </p:spPr>
        <p:txBody>
          <a:bodyPr lIns="91437" tIns="45718" rIns="91437" bIns="45718">
            <a:spAutoFit/>
          </a:bodyPr>
          <a:lstStyle/>
          <a:p>
            <a:pPr fontAlgn="base">
              <a:spcBef>
                <a:spcPct val="30000"/>
              </a:spcBef>
              <a:spcAft>
                <a:spcPct val="0"/>
              </a:spcAft>
            </a:pPr>
            <a:r>
              <a:rPr lang="en-US" sz="1000" b="1">
                <a:solidFill>
                  <a:prstClr val="black"/>
                </a:solidFill>
                <a:latin typeface="Calibri" pitchFamily="34" charset="0"/>
                <a:ea typeface="ＭＳ Ｐゴシック"/>
                <a:cs typeface="ＭＳ Ｐゴシック"/>
              </a:rPr>
              <a:t>References</a:t>
            </a:r>
          </a:p>
          <a:p>
            <a:pPr fontAlgn="base">
              <a:spcBef>
                <a:spcPct val="30000"/>
              </a:spcBef>
              <a:spcAft>
                <a:spcPct val="0"/>
              </a:spcAft>
            </a:pPr>
            <a:r>
              <a:rPr lang="en-US" sz="1000">
                <a:solidFill>
                  <a:prstClr val="black"/>
                </a:solidFill>
                <a:latin typeface="Calibri" pitchFamily="34" charset="0"/>
                <a:ea typeface="ＭＳ Ｐゴシック"/>
                <a:cs typeface="ＭＳ Ｐゴシック"/>
              </a:rPr>
              <a:t>Sanyal AJ, Banas C, Sargeant C, et al. Similarities and differences in outcomes of cirrhosis due to nonalcoholic steatohepatitis and hepatitis C. </a:t>
            </a:r>
            <a:r>
              <a:rPr lang="en-US" sz="1000" i="1">
                <a:solidFill>
                  <a:prstClr val="black"/>
                </a:solidFill>
                <a:latin typeface="Calibri" pitchFamily="34" charset="0"/>
                <a:ea typeface="ＭＳ Ｐゴシック"/>
                <a:cs typeface="ＭＳ Ｐゴシック"/>
              </a:rPr>
              <a:t>Hepatology.</a:t>
            </a:r>
            <a:r>
              <a:rPr lang="en-US" sz="1000">
                <a:solidFill>
                  <a:prstClr val="black"/>
                </a:solidFill>
                <a:latin typeface="Calibri" pitchFamily="34" charset="0"/>
                <a:ea typeface="ＭＳ Ｐゴシック"/>
                <a:cs typeface="ＭＳ Ｐゴシック"/>
              </a:rPr>
              <a:t> 2006;43:682-689.</a:t>
            </a:r>
          </a:p>
          <a:p>
            <a:pPr fontAlgn="base">
              <a:spcBef>
                <a:spcPct val="30000"/>
              </a:spcBef>
              <a:spcAft>
                <a:spcPct val="0"/>
              </a:spcAft>
            </a:pPr>
            <a:r>
              <a:rPr lang="en-US" sz="1000">
                <a:solidFill>
                  <a:prstClr val="black"/>
                </a:solidFill>
                <a:latin typeface="Calibri" pitchFamily="34" charset="0"/>
                <a:ea typeface="ＭＳ Ｐゴシック"/>
                <a:cs typeface="ＭＳ Ｐゴシック"/>
              </a:rPr>
              <a:t>Adams LA, Lymp JF, St. Sauver J, et al. The natural history of nonalcoholic fatty liver disease: </a:t>
            </a:r>
            <a:br>
              <a:rPr lang="en-US" sz="1000">
                <a:solidFill>
                  <a:prstClr val="black"/>
                </a:solidFill>
                <a:latin typeface="Calibri" pitchFamily="34" charset="0"/>
                <a:ea typeface="ＭＳ Ｐゴシック"/>
                <a:cs typeface="ＭＳ Ｐゴシック"/>
              </a:rPr>
            </a:br>
            <a:r>
              <a:rPr lang="en-US" sz="1000">
                <a:solidFill>
                  <a:prstClr val="black"/>
                </a:solidFill>
                <a:latin typeface="Calibri" pitchFamily="34" charset="0"/>
                <a:ea typeface="ＭＳ Ｐゴシック"/>
                <a:cs typeface="ＭＳ Ｐゴシック"/>
              </a:rPr>
              <a:t>A population-based cohort study. </a:t>
            </a:r>
            <a:r>
              <a:rPr lang="en-US" sz="1000" i="1">
                <a:solidFill>
                  <a:prstClr val="black"/>
                </a:solidFill>
                <a:latin typeface="Calibri" pitchFamily="34" charset="0"/>
                <a:ea typeface="ＭＳ Ｐゴシック"/>
                <a:cs typeface="ＭＳ Ｐゴシック"/>
              </a:rPr>
              <a:t>Gastroenterology.</a:t>
            </a:r>
            <a:r>
              <a:rPr lang="en-US" sz="1000">
                <a:solidFill>
                  <a:prstClr val="black"/>
                </a:solidFill>
                <a:latin typeface="Calibri" pitchFamily="34" charset="0"/>
                <a:ea typeface="ＭＳ Ｐゴシック"/>
                <a:cs typeface="ＭＳ Ｐゴシック"/>
              </a:rPr>
              <a:t> 2005;129;113-121.</a:t>
            </a:r>
          </a:p>
          <a:p>
            <a:pPr fontAlgn="base">
              <a:spcBef>
                <a:spcPct val="30000"/>
              </a:spcBef>
              <a:spcAft>
                <a:spcPct val="0"/>
              </a:spcAft>
            </a:pPr>
            <a:r>
              <a:rPr lang="en-US" sz="1000">
                <a:solidFill>
                  <a:prstClr val="black"/>
                </a:solidFill>
                <a:latin typeface="Calibri" pitchFamily="34" charset="0"/>
                <a:ea typeface="ＭＳ Ｐゴシック"/>
                <a:cs typeface="ＭＳ Ｐゴシック"/>
              </a:rPr>
              <a:t>Hui JM, Kench JG, Chitturi S, et al. Long-term outcomes of cirrhosis in nonalcoholic steatohepatitis compared with hepatitis C. </a:t>
            </a:r>
            <a:r>
              <a:rPr lang="en-US" sz="1000" i="1">
                <a:solidFill>
                  <a:prstClr val="black"/>
                </a:solidFill>
                <a:latin typeface="Calibri" pitchFamily="34" charset="0"/>
                <a:ea typeface="ＭＳ Ｐゴシック"/>
                <a:cs typeface="ＭＳ Ｐゴシック"/>
              </a:rPr>
              <a:t>Hepatology.</a:t>
            </a:r>
            <a:r>
              <a:rPr lang="en-US" sz="1000">
                <a:solidFill>
                  <a:prstClr val="black"/>
                </a:solidFill>
                <a:latin typeface="Calibri" pitchFamily="34" charset="0"/>
                <a:ea typeface="ＭＳ Ｐゴシック"/>
                <a:cs typeface="ＭＳ Ｐゴシック"/>
              </a:rPr>
              <a:t> 2003;38:420-427.</a:t>
            </a:r>
          </a:p>
        </p:txBody>
      </p:sp>
    </p:spTree>
    <p:extLst>
      <p:ext uri="{BB962C8B-B14F-4D97-AF65-F5344CB8AC3E}">
        <p14:creationId xmlns:p14="http://schemas.microsoft.com/office/powerpoint/2010/main" val="102992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 Heart Association – national heart, long, and blood Institute: Scientific statement– 2005</a:t>
            </a:r>
            <a:endParaRPr lang="en-US" dirty="0"/>
          </a:p>
        </p:txBody>
      </p:sp>
      <p:sp>
        <p:nvSpPr>
          <p:cNvPr id="4" name="Slide Number Placeholder 3"/>
          <p:cNvSpPr>
            <a:spLocks noGrp="1"/>
          </p:cNvSpPr>
          <p:nvPr>
            <p:ph type="sldNum" sz="quarter" idx="10"/>
          </p:nvPr>
        </p:nvSpPr>
        <p:spPr/>
        <p:txBody>
          <a:bodyPr/>
          <a:lstStyle/>
          <a:p>
            <a:fld id="{FD01F5D3-8AB6-B041-AFE1-40AB72B30A2A}" type="slidenum">
              <a:rPr lang="en-US" smtClean="0"/>
              <a:t>7</a:t>
            </a:fld>
            <a:endParaRPr lang="en-US"/>
          </a:p>
        </p:txBody>
      </p:sp>
    </p:spTree>
    <p:extLst>
      <p:ext uri="{BB962C8B-B14F-4D97-AF65-F5344CB8AC3E}">
        <p14:creationId xmlns:p14="http://schemas.microsoft.com/office/powerpoint/2010/main" val="111039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B9B995-28A7-4AC5-816B-9A2A78A243D7}" type="slidenum">
              <a:rPr lang="en-US">
                <a:solidFill>
                  <a:prstClr val="black"/>
                </a:solidFill>
                <a:latin typeface="Calibri"/>
                <a:ea typeface="ＭＳ Ｐゴシック"/>
                <a:cs typeface="ＭＳ Ｐゴシック"/>
              </a:rPr>
              <a:pPr fontAlgn="base">
                <a:spcBef>
                  <a:spcPct val="0"/>
                </a:spcBef>
                <a:spcAft>
                  <a:spcPct val="0"/>
                </a:spcAft>
                <a:defRPr/>
              </a:pPr>
              <a:t>10</a:t>
            </a:fld>
            <a:endParaRPr lang="en-US">
              <a:solidFill>
                <a:prstClr val="black"/>
              </a:solidFill>
              <a:latin typeface="Calibri"/>
              <a:ea typeface="ＭＳ Ｐゴシック"/>
              <a:cs typeface="ＭＳ Ｐゴシック"/>
            </a:endParaRPr>
          </a:p>
        </p:txBody>
      </p:sp>
      <p:sp>
        <p:nvSpPr>
          <p:cNvPr id="71682"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71683" name="Rectangle 3"/>
          <p:cNvSpPr>
            <a:spLocks noGrp="1" noChangeArrowheads="1"/>
          </p:cNvSpPr>
          <p:nvPr>
            <p:ph type="body" idx="1"/>
          </p:nvPr>
        </p:nvSpPr>
        <p:spPr bwMode="auto">
          <a:xfrm>
            <a:off x="685800" y="4343400"/>
            <a:ext cx="5486400" cy="4462463"/>
          </a:xfrm>
          <a:noFill/>
        </p:spPr>
        <p:txBody>
          <a:bodyPr wrap="square" numCol="1" anchor="t" anchorCtr="0" compatLnSpc="1">
            <a:prstTxWarp prst="textNoShape">
              <a:avLst/>
            </a:prstTxWarp>
          </a:bodyPr>
          <a:lstStyle/>
          <a:p>
            <a:pPr marL="114300" indent="-114300" eaLnBrk="1" hangingPunct="1">
              <a:spcBef>
                <a:spcPct val="0"/>
              </a:spcBef>
            </a:pPr>
            <a:r>
              <a:rPr lang="en-US" sz="1800" dirty="0" smtClean="0"/>
              <a:t>Epidemiologic and metabolic studies conducted over the past 15 years have noted that metabolic complications frequently found in obese patients appear to be associated with the location of the excess fat, specifically abdominally distributed obesity, rather than the excess weight per se. </a:t>
            </a:r>
          </a:p>
          <a:p>
            <a:pPr marL="114300" indent="-114300" eaLnBrk="1" hangingPunct="1">
              <a:spcBef>
                <a:spcPct val="0"/>
              </a:spcBef>
            </a:pPr>
            <a:r>
              <a:rPr lang="en-US" sz="1800" dirty="0" smtClean="0"/>
              <a:t>The patient with abdominal obesity, or excess visceral adipose tissue, and the metabolic syndrome is at high risk for coronary artery disease, type 2 diabetes, and related mortality. Individuals who are obese and have a high concentration of visceral adipose tissue tend to have dyslipidemia in the form of elevated levels of triglycerides and decreased levels of high-density lipoprotein cholesterol (HDL-C), which place them at higher risk for cardiovascular disease.</a:t>
            </a:r>
          </a:p>
          <a:p>
            <a:pPr marL="114300" indent="-114300" eaLnBrk="1" hangingPunct="1">
              <a:spcBef>
                <a:spcPct val="0"/>
              </a:spcBef>
            </a:pPr>
            <a:r>
              <a:rPr lang="en-US" sz="1800" dirty="0" smtClean="0"/>
              <a:t>A simple and practical screening tool such as a measurement of the waist circumference, can be used to assess risk by monitoring the accumulation or loss of visceral fat between office visits. </a:t>
            </a:r>
          </a:p>
        </p:txBody>
      </p:sp>
    </p:spTree>
    <p:extLst>
      <p:ext uri="{BB962C8B-B14F-4D97-AF65-F5344CB8AC3E}">
        <p14:creationId xmlns:p14="http://schemas.microsoft.com/office/powerpoint/2010/main" val="85339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CF47DB-AF15-4D3D-A1B7-ADF906C75075}" type="slidenum">
              <a:rPr lang="en-US">
                <a:solidFill>
                  <a:prstClr val="black"/>
                </a:solidFill>
                <a:latin typeface="Calibri"/>
                <a:ea typeface="ＭＳ Ｐゴシック"/>
                <a:cs typeface="ＭＳ Ｐゴシック"/>
              </a:rPr>
              <a:pPr fontAlgn="base">
                <a:spcBef>
                  <a:spcPct val="0"/>
                </a:spcBef>
                <a:spcAft>
                  <a:spcPct val="0"/>
                </a:spcAft>
                <a:defRPr/>
              </a:pPr>
              <a:t>11</a:t>
            </a:fld>
            <a:endParaRPr lang="en-US">
              <a:solidFill>
                <a:prstClr val="black"/>
              </a:solidFill>
              <a:latin typeface="Calibri"/>
              <a:ea typeface="ＭＳ Ｐゴシック"/>
              <a:cs typeface="ＭＳ Ｐゴシック"/>
            </a:endParaRPr>
          </a:p>
        </p:txBody>
      </p:sp>
      <p:sp>
        <p:nvSpPr>
          <p:cNvPr id="81922"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81923" name="Rectangle 3"/>
          <p:cNvSpPr>
            <a:spLocks noGrp="1" noChangeArrowheads="1"/>
          </p:cNvSpPr>
          <p:nvPr>
            <p:ph type="body" idx="1"/>
          </p:nvPr>
        </p:nvSpPr>
        <p:spPr bwMode="auto">
          <a:xfrm>
            <a:off x="685800" y="4343400"/>
            <a:ext cx="5605463" cy="4551363"/>
          </a:xfrm>
          <a:noFill/>
        </p:spPr>
        <p:txBody>
          <a:bodyPr wrap="square" numCol="1" anchor="t" anchorCtr="0" compatLnSpc="1">
            <a:prstTxWarp prst="textNoShape">
              <a:avLst/>
            </a:prstTxWarp>
          </a:bodyPr>
          <a:lstStyle/>
          <a:p>
            <a:pPr marL="114300" indent="-114300" eaLnBrk="1" hangingPunct="1">
              <a:spcBef>
                <a:spcPct val="0"/>
              </a:spcBef>
            </a:pPr>
            <a:r>
              <a:rPr lang="en-US" smtClean="0"/>
              <a:t>Visceral obesity as determined from a CT scan is shown in a normal control as compared with a patient with type 2 diabetes. As illustrated, the area of </a:t>
            </a:r>
            <a:br>
              <a:rPr lang="en-US" smtClean="0"/>
            </a:br>
            <a:r>
              <a:rPr lang="en-US" smtClean="0"/>
              <a:t>intra-abdominal fat is greater in the type 2 diabetes patient than in the control.</a:t>
            </a:r>
          </a:p>
          <a:p>
            <a:pPr marL="114300" indent="-114300" eaLnBrk="1" hangingPunct="1">
              <a:spcBef>
                <a:spcPct val="0"/>
              </a:spcBef>
            </a:pPr>
            <a:endParaRPr lang="en-US" smtClean="0"/>
          </a:p>
          <a:p>
            <a:pPr marL="114300" indent="-114300" eaLnBrk="1" hangingPunct="1">
              <a:spcBef>
                <a:spcPct val="0"/>
              </a:spcBef>
            </a:pPr>
            <a:endParaRPr lang="en-US" smtClean="0"/>
          </a:p>
        </p:txBody>
      </p:sp>
    </p:spTree>
    <p:extLst>
      <p:ext uri="{BB962C8B-B14F-4D97-AF65-F5344CB8AC3E}">
        <p14:creationId xmlns:p14="http://schemas.microsoft.com/office/powerpoint/2010/main" val="105152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FBD4BA-58C2-4FAC-83CA-72C8C8AE9C91}" type="slidenum">
              <a:rPr lang="en-US">
                <a:solidFill>
                  <a:prstClr val="black"/>
                </a:solidFill>
                <a:latin typeface="Calibri"/>
                <a:ea typeface="ＭＳ Ｐゴシック"/>
                <a:cs typeface="ＭＳ Ｐゴシック"/>
              </a:rPr>
              <a:pPr fontAlgn="base">
                <a:spcBef>
                  <a:spcPct val="0"/>
                </a:spcBef>
                <a:spcAft>
                  <a:spcPct val="0"/>
                </a:spcAft>
                <a:defRPr/>
              </a:pPr>
              <a:t>12</a:t>
            </a:fld>
            <a:endParaRPr lang="en-US">
              <a:solidFill>
                <a:prstClr val="black"/>
              </a:solidFill>
              <a:latin typeface="Calibri"/>
              <a:ea typeface="ＭＳ Ｐゴシック"/>
              <a:cs typeface="ＭＳ Ｐゴシック"/>
            </a:endParaRPr>
          </a:p>
        </p:txBody>
      </p:sp>
      <p:sp>
        <p:nvSpPr>
          <p:cNvPr id="77826"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77827" name="Rectangle 3"/>
          <p:cNvSpPr>
            <a:spLocks noGrp="1" noChangeArrowheads="1"/>
          </p:cNvSpPr>
          <p:nvPr>
            <p:ph type="body" idx="1"/>
          </p:nvPr>
        </p:nvSpPr>
        <p:spPr bwMode="auto">
          <a:xfrm>
            <a:off x="685800" y="4343400"/>
            <a:ext cx="5486400" cy="3940175"/>
          </a:xfrm>
          <a:noFill/>
        </p:spPr>
        <p:txBody>
          <a:bodyPr wrap="square" numCol="1" anchor="t" anchorCtr="0" compatLnSpc="1">
            <a:prstTxWarp prst="textNoShape">
              <a:avLst/>
            </a:prstTxWarp>
          </a:bodyPr>
          <a:lstStyle/>
          <a:p>
            <a:pPr marL="114300" indent="-114300" eaLnBrk="1" hangingPunct="1">
              <a:lnSpc>
                <a:spcPct val="90000"/>
              </a:lnSpc>
              <a:spcBef>
                <a:spcPct val="0"/>
              </a:spcBef>
            </a:pPr>
            <a:endParaRPr lang="en-US" sz="1100" dirty="0" smtClean="0"/>
          </a:p>
          <a:p>
            <a:pPr marL="114300" indent="-114300" eaLnBrk="1" hangingPunct="1">
              <a:lnSpc>
                <a:spcPct val="90000"/>
              </a:lnSpc>
              <a:spcBef>
                <a:spcPct val="0"/>
              </a:spcBef>
            </a:pPr>
            <a:r>
              <a:rPr lang="en-US" sz="1100" dirty="0" smtClean="0"/>
              <a:t>The prevalence of the metabolic syndrome was determined in 304 consecutive nonalcoholic fatty liver disease (NAFLD) patients without overt diabetes, using criteria defined in the National Cholesterol Education Program’s Adult Treatment Panel III guidelines. </a:t>
            </a:r>
            <a:r>
              <a:rPr lang="en-US" sz="1100" b="1" dirty="0" smtClean="0"/>
              <a:t>(</a:t>
            </a:r>
            <a:r>
              <a:rPr lang="en-US" sz="1100" b="1" dirty="0" err="1" smtClean="0"/>
              <a:t>Marchesini</a:t>
            </a:r>
            <a:r>
              <a:rPr lang="en-US" sz="1100" b="1" dirty="0" smtClean="0"/>
              <a:t>, p917, abs, p919, c1, ¶1)</a:t>
            </a:r>
            <a:endParaRPr lang="en-US" sz="1100" dirty="0" smtClean="0"/>
          </a:p>
          <a:p>
            <a:pPr marL="114300" indent="-114300" eaLnBrk="1" hangingPunct="1">
              <a:lnSpc>
                <a:spcPct val="90000"/>
              </a:lnSpc>
              <a:spcBef>
                <a:spcPct val="0"/>
              </a:spcBef>
            </a:pPr>
            <a:r>
              <a:rPr lang="en-US" sz="1100" dirty="0" smtClean="0"/>
              <a:t>The metabolic syndrome was identified in 36% of the study cohort. Notably, the prevalence of the metabolic syndrome increased with increasing BMI, from 18% in normal-weight individuals, to 29% in overweight subjects, to 67% in obese subjects. The presence of the metabolic syndrome was also significantly associated with female gender (OR = 3.08; 95% CI: 1.57 to 6.02) and age (OR = 1.54; 95% CI: 1.23 to 1.93 for every 10 years) after adjusting for body mass index. Overall, the metabolic syndrome was found in 26% of patients under age 40 and 45% of those aged 40 and older. Finally, the presence of insulin resistance was associated with the metabolic syndrome (OR = 2.5, 95% CI: 1.5 to 4.2; </a:t>
            </a:r>
            <a:r>
              <a:rPr lang="en-US" sz="1100" i="1" dirty="0" smtClean="0"/>
              <a:t>P</a:t>
            </a:r>
            <a:r>
              <a:rPr lang="en-US" sz="1100" dirty="0" smtClean="0"/>
              <a:t>&lt;0.001). </a:t>
            </a:r>
            <a:r>
              <a:rPr lang="en-US" sz="1100" b="1" dirty="0" smtClean="0"/>
              <a:t>(</a:t>
            </a:r>
            <a:r>
              <a:rPr lang="en-US" sz="1100" b="1" dirty="0" err="1" smtClean="0"/>
              <a:t>Marchesini</a:t>
            </a:r>
            <a:r>
              <a:rPr lang="en-US" sz="1100" b="1" dirty="0" smtClean="0"/>
              <a:t>, p920, c1, ¶2-c2, ¶1)</a:t>
            </a:r>
            <a:endParaRPr lang="en-US" sz="1100" dirty="0" smtClean="0"/>
          </a:p>
          <a:p>
            <a:pPr marL="114300" indent="-114300" eaLnBrk="1" hangingPunct="1">
              <a:lnSpc>
                <a:spcPct val="90000"/>
              </a:lnSpc>
              <a:spcBef>
                <a:spcPct val="0"/>
              </a:spcBef>
            </a:pPr>
            <a:r>
              <a:rPr lang="en-US" sz="1100" dirty="0" smtClean="0"/>
              <a:t>Liver biopsies were obtained in 163 cases, and 120 of these patients were classified with nonalcoholic </a:t>
            </a:r>
            <a:r>
              <a:rPr lang="en-US" sz="1100" dirty="0" err="1" smtClean="0"/>
              <a:t>steatohepatitis</a:t>
            </a:r>
            <a:r>
              <a:rPr lang="en-US" sz="1100" dirty="0" smtClean="0"/>
              <a:t> (NASH) and the remaining 43 patients classified with pure fatty liver disease. Notably, 88% of the patients with NASH had the metabolic syndrome. On logistic regression, the presence of the metabolic syndrome was associated with significantly higher risk for NASH (OR = 3.2; 95% CI: 1.2 to 8.9; </a:t>
            </a:r>
            <a:r>
              <a:rPr lang="en-US" sz="1100" i="1" dirty="0" smtClean="0"/>
              <a:t>P </a:t>
            </a:r>
            <a:r>
              <a:rPr lang="en-US" sz="1100" dirty="0" smtClean="0"/>
              <a:t>= 0.026) as well as severe fibrosis (OR: 3.5; 95% CI: 1.1 to 11.2; </a:t>
            </a:r>
            <a:br>
              <a:rPr lang="en-US" sz="1100" dirty="0" smtClean="0"/>
            </a:br>
            <a:r>
              <a:rPr lang="en-US" sz="1100" i="1" dirty="0" smtClean="0"/>
              <a:t>P </a:t>
            </a:r>
            <a:r>
              <a:rPr lang="en-US" sz="1100" dirty="0" smtClean="0"/>
              <a:t>= 0.032). Thus, the presence of the metabolic syndrome places patients at risk of NASH and further progression to cirrhosis and liver failure. </a:t>
            </a:r>
            <a:r>
              <a:rPr lang="en-US" sz="1100" b="1" dirty="0" smtClean="0"/>
              <a:t>(</a:t>
            </a:r>
            <a:r>
              <a:rPr lang="en-US" sz="1100" b="1" dirty="0" err="1" smtClean="0"/>
              <a:t>Marchesini</a:t>
            </a:r>
            <a:r>
              <a:rPr lang="en-US" sz="1100" b="1" dirty="0" smtClean="0"/>
              <a:t>, p921, c1, ¶2-c2, ¶1)</a:t>
            </a:r>
            <a:endParaRPr lang="en-US" sz="1100" dirty="0" smtClean="0"/>
          </a:p>
          <a:p>
            <a:pPr marL="114300" indent="-114300" eaLnBrk="1" hangingPunct="1">
              <a:lnSpc>
                <a:spcPct val="90000"/>
              </a:lnSpc>
              <a:spcBef>
                <a:spcPct val="0"/>
              </a:spcBef>
            </a:pPr>
            <a:endParaRPr lang="en-US" sz="1100" dirty="0" smtClean="0"/>
          </a:p>
        </p:txBody>
      </p:sp>
      <p:sp>
        <p:nvSpPr>
          <p:cNvPr id="77828" name="Rectangle 4"/>
          <p:cNvSpPr>
            <a:spLocks noChangeArrowheads="1"/>
          </p:cNvSpPr>
          <p:nvPr/>
        </p:nvSpPr>
        <p:spPr bwMode="auto">
          <a:xfrm>
            <a:off x="698500" y="8442325"/>
            <a:ext cx="5802313" cy="549275"/>
          </a:xfrm>
          <a:prstGeom prst="rect">
            <a:avLst/>
          </a:prstGeom>
          <a:noFill/>
          <a:ln w="9525">
            <a:noFill/>
            <a:miter lim="800000"/>
            <a:headEnd/>
            <a:tailEnd/>
          </a:ln>
        </p:spPr>
        <p:txBody>
          <a:bodyPr lIns="91437" tIns="45718" rIns="91437" bIns="45718">
            <a:spAutoFit/>
          </a:bodyPr>
          <a:lstStyle/>
          <a:p>
            <a:pPr fontAlgn="base">
              <a:spcBef>
                <a:spcPct val="0"/>
              </a:spcBef>
              <a:spcAft>
                <a:spcPct val="0"/>
              </a:spcAft>
            </a:pPr>
            <a:r>
              <a:rPr lang="en-US" sz="1000" b="1">
                <a:solidFill>
                  <a:prstClr val="black"/>
                </a:solidFill>
                <a:latin typeface="Calibri" pitchFamily="34" charset="0"/>
                <a:ea typeface="ＭＳ Ｐゴシック"/>
                <a:cs typeface="ＭＳ Ｐゴシック"/>
              </a:rPr>
              <a:t>Reference</a:t>
            </a:r>
          </a:p>
          <a:p>
            <a:pPr fontAlgn="base">
              <a:spcBef>
                <a:spcPct val="0"/>
              </a:spcBef>
              <a:spcAft>
                <a:spcPct val="0"/>
              </a:spcAft>
            </a:pPr>
            <a:r>
              <a:rPr lang="en-US" sz="1000">
                <a:solidFill>
                  <a:prstClr val="black"/>
                </a:solidFill>
                <a:latin typeface="Calibri" pitchFamily="34" charset="0"/>
                <a:ea typeface="ＭＳ Ｐゴシック"/>
                <a:cs typeface="ＭＳ Ｐゴシック"/>
              </a:rPr>
              <a:t>Marchesini G, Bugianesi E, Forlani G, et al. Nonalcoholic fatty liver, steatohepatitis, and the metabolic syndrome. </a:t>
            </a:r>
            <a:r>
              <a:rPr lang="en-US" sz="1000" i="1">
                <a:solidFill>
                  <a:prstClr val="black"/>
                </a:solidFill>
                <a:latin typeface="Calibri" pitchFamily="34" charset="0"/>
                <a:ea typeface="ＭＳ Ｐゴシック"/>
                <a:cs typeface="ＭＳ Ｐゴシック"/>
              </a:rPr>
              <a:t>Hepatology.</a:t>
            </a:r>
            <a:r>
              <a:rPr lang="en-US" sz="1000">
                <a:solidFill>
                  <a:prstClr val="black"/>
                </a:solidFill>
                <a:latin typeface="Calibri" pitchFamily="34" charset="0"/>
                <a:ea typeface="ＭＳ Ｐゴシック"/>
                <a:cs typeface="ＭＳ Ｐゴシック"/>
              </a:rPr>
              <a:t> 2003;37:917-923.</a:t>
            </a:r>
          </a:p>
        </p:txBody>
      </p:sp>
    </p:spTree>
    <p:extLst>
      <p:ext uri="{BB962C8B-B14F-4D97-AF65-F5344CB8AC3E}">
        <p14:creationId xmlns:p14="http://schemas.microsoft.com/office/powerpoint/2010/main" val="84279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A2762-F472-4FC3-804A-1BFCC5BC3F4F}" type="slidenum">
              <a:rPr lang="en-US">
                <a:solidFill>
                  <a:prstClr val="black"/>
                </a:solidFill>
                <a:latin typeface="Calibri"/>
                <a:ea typeface="ＭＳ Ｐゴシック"/>
                <a:cs typeface="ＭＳ Ｐゴシック"/>
              </a:rPr>
              <a:pPr fontAlgn="base">
                <a:spcBef>
                  <a:spcPct val="0"/>
                </a:spcBef>
                <a:spcAft>
                  <a:spcPct val="0"/>
                </a:spcAft>
                <a:defRPr/>
              </a:pPr>
              <a:t>15</a:t>
            </a:fld>
            <a:endParaRPr lang="en-US">
              <a:solidFill>
                <a:prstClr val="black"/>
              </a:solidFill>
              <a:latin typeface="Calibri"/>
              <a:ea typeface="ＭＳ Ｐゴシック"/>
              <a:cs typeface="ＭＳ Ｐゴシック"/>
            </a:endParaRPr>
          </a:p>
        </p:txBody>
      </p:sp>
      <p:sp>
        <p:nvSpPr>
          <p:cNvPr id="84994"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84995" name="Rectangle 3"/>
          <p:cNvSpPr>
            <a:spLocks noGrp="1" noChangeArrowheads="1"/>
          </p:cNvSpPr>
          <p:nvPr>
            <p:ph type="body" idx="1"/>
          </p:nvPr>
        </p:nvSpPr>
        <p:spPr bwMode="auto">
          <a:xfrm>
            <a:off x="685800" y="4343400"/>
            <a:ext cx="5486400" cy="3105150"/>
          </a:xfrm>
          <a:noFill/>
        </p:spPr>
        <p:txBody>
          <a:bodyPr wrap="square" numCol="1" anchor="t" anchorCtr="0" compatLnSpc="1">
            <a:prstTxWarp prst="textNoShape">
              <a:avLst/>
            </a:prstTxWarp>
          </a:bodyPr>
          <a:lstStyle/>
          <a:p>
            <a:pPr marL="114300" indent="-114300" eaLnBrk="1" hangingPunct="1">
              <a:spcBef>
                <a:spcPct val="0"/>
              </a:spcBef>
            </a:pPr>
            <a:r>
              <a:rPr lang="en-US" dirty="0" smtClean="0"/>
              <a:t>The actual prevalence of NAFLD in the United States is unknown, in part because a liver biopsy is required for the precise diagnosis. Data from the National Health and Nutrition Examination Survey (NHANES III) suggest that 24% of American adults may have NAFLD, whereas other studies peg the worldwide prevalence at 14% to 34%. Limited data suggest that 3% of the individuals with NAFLD may have nonalcoholic </a:t>
            </a:r>
            <a:r>
              <a:rPr lang="en-US" dirty="0" err="1" smtClean="0"/>
              <a:t>steatohepatitis</a:t>
            </a:r>
            <a:r>
              <a:rPr lang="en-US" dirty="0" smtClean="0"/>
              <a:t> (NASH), with rates rising to 37% among the morbidly obese. NASH is a histologic entity that can progress to cirrhosis and liver failure. </a:t>
            </a:r>
            <a:r>
              <a:rPr lang="en-US" b="1" dirty="0" smtClean="0"/>
              <a:t>(Harrison, p2380, c2, ¶3; Nomura, p144, c2, ¶3; Browning, 2004, p1387, abs; Machado, p600, abs)</a:t>
            </a:r>
            <a:endParaRPr lang="en-US" dirty="0" smtClean="0"/>
          </a:p>
          <a:p>
            <a:pPr marL="114300" indent="-114300" eaLnBrk="1" hangingPunct="1">
              <a:spcBef>
                <a:spcPct val="0"/>
              </a:spcBef>
            </a:pPr>
            <a:r>
              <a:rPr lang="en-US" dirty="0" smtClean="0"/>
              <a:t>The presence of </a:t>
            </a:r>
            <a:r>
              <a:rPr lang="en-US" dirty="0" err="1" smtClean="0"/>
              <a:t>steatosis</a:t>
            </a:r>
            <a:r>
              <a:rPr lang="en-US" dirty="0" smtClean="0"/>
              <a:t> on histologic examination of a liver biopsy is necessary for a diagnosis of NASH. The </a:t>
            </a:r>
            <a:r>
              <a:rPr lang="en-US" dirty="0" err="1" smtClean="0"/>
              <a:t>steatosis</a:t>
            </a:r>
            <a:r>
              <a:rPr lang="en-US" dirty="0" smtClean="0"/>
              <a:t> is most commonly </a:t>
            </a:r>
            <a:r>
              <a:rPr lang="en-US" dirty="0" err="1" smtClean="0"/>
              <a:t>macrovesicular</a:t>
            </a:r>
            <a:r>
              <a:rPr lang="en-US" dirty="0" smtClean="0"/>
              <a:t> in nature, although some </a:t>
            </a:r>
            <a:r>
              <a:rPr lang="en-US" dirty="0" err="1" smtClean="0"/>
              <a:t>microvesicular</a:t>
            </a:r>
            <a:r>
              <a:rPr lang="en-US" dirty="0" smtClean="0"/>
              <a:t> </a:t>
            </a:r>
            <a:r>
              <a:rPr lang="en-US" dirty="0" err="1" smtClean="0"/>
              <a:t>steatosis</a:t>
            </a:r>
            <a:r>
              <a:rPr lang="en-US" dirty="0" smtClean="0"/>
              <a:t> may be seen. In addition, a mixed inflammatory infiltrate consisting of neutrophils and mononuclear cells may be found within the lobule, predominantly in zone 3, with associated ballooning degeneration and hepatocyte necrosis. Mallory’s hyaline bodies may also be seen. </a:t>
            </a:r>
            <a:r>
              <a:rPr lang="en-US" b="1" dirty="0" smtClean="0"/>
              <a:t>(Harrison, p2382, c1, ¶5-c2, ¶1)</a:t>
            </a:r>
            <a:endParaRPr lang="en-US" dirty="0" smtClean="0"/>
          </a:p>
          <a:p>
            <a:pPr marL="114300" indent="-114300" eaLnBrk="1" hangingPunct="1">
              <a:spcBef>
                <a:spcPct val="0"/>
              </a:spcBef>
            </a:pPr>
            <a:endParaRPr lang="en-US" dirty="0" smtClean="0"/>
          </a:p>
        </p:txBody>
      </p:sp>
      <p:sp>
        <p:nvSpPr>
          <p:cNvPr id="84996" name="Rectangle 4"/>
          <p:cNvSpPr>
            <a:spLocks noChangeArrowheads="1"/>
          </p:cNvSpPr>
          <p:nvPr/>
        </p:nvSpPr>
        <p:spPr bwMode="auto">
          <a:xfrm>
            <a:off x="685800" y="7383463"/>
            <a:ext cx="5486400" cy="1608137"/>
          </a:xfrm>
          <a:prstGeom prst="rect">
            <a:avLst/>
          </a:prstGeom>
          <a:noFill/>
          <a:ln w="9525">
            <a:noFill/>
            <a:miter lim="800000"/>
            <a:headEnd/>
            <a:tailEnd/>
          </a:ln>
        </p:spPr>
        <p:txBody>
          <a:bodyPr lIns="91437" tIns="45718" rIns="91437" bIns="45718">
            <a:spAutoFit/>
          </a:bodyPr>
          <a:lstStyle/>
          <a:p>
            <a:pPr fontAlgn="base">
              <a:lnSpc>
                <a:spcPct val="95000"/>
              </a:lnSpc>
              <a:spcBef>
                <a:spcPct val="35000"/>
              </a:spcBef>
              <a:spcAft>
                <a:spcPct val="0"/>
              </a:spcAft>
            </a:pPr>
            <a:r>
              <a:rPr lang="en-US" sz="1000" b="1">
                <a:solidFill>
                  <a:prstClr val="black"/>
                </a:solidFill>
                <a:latin typeface="Calibri" pitchFamily="34" charset="0"/>
                <a:ea typeface="ＭＳ Ｐゴシック"/>
                <a:cs typeface="ＭＳ Ｐゴシック"/>
              </a:rPr>
              <a:t>References</a:t>
            </a:r>
          </a:p>
          <a:p>
            <a:pPr fontAlgn="base">
              <a:lnSpc>
                <a:spcPct val="95000"/>
              </a:lnSpc>
              <a:spcBef>
                <a:spcPct val="35000"/>
              </a:spcBef>
              <a:spcAft>
                <a:spcPct val="0"/>
              </a:spcAft>
            </a:pPr>
            <a:r>
              <a:rPr lang="en-US" sz="1000">
                <a:solidFill>
                  <a:prstClr val="black"/>
                </a:solidFill>
                <a:latin typeface="Calibri" pitchFamily="34" charset="0"/>
                <a:ea typeface="ＭＳ Ｐゴシック"/>
                <a:cs typeface="ＭＳ Ｐゴシック"/>
              </a:rPr>
              <a:t>Browning JD, Szczepaniak LS, Dobbins R, et al. Prevalence of hepatic steatosis in an urban population in the United States: impact of ethnicity. </a:t>
            </a:r>
            <a:r>
              <a:rPr lang="en-US" sz="1000" i="1">
                <a:solidFill>
                  <a:prstClr val="black"/>
                </a:solidFill>
                <a:latin typeface="Calibri" pitchFamily="34" charset="0"/>
                <a:ea typeface="ＭＳ Ｐゴシック"/>
                <a:cs typeface="ＭＳ Ｐゴシック"/>
              </a:rPr>
              <a:t>Hepatology.</a:t>
            </a:r>
            <a:r>
              <a:rPr lang="en-US" sz="1000">
                <a:solidFill>
                  <a:prstClr val="black"/>
                </a:solidFill>
                <a:latin typeface="Calibri" pitchFamily="34" charset="0"/>
                <a:ea typeface="ＭＳ Ｐゴシック"/>
                <a:cs typeface="ＭＳ Ｐゴシック"/>
              </a:rPr>
              <a:t> 2004;40:1387-1395.</a:t>
            </a:r>
          </a:p>
          <a:p>
            <a:pPr fontAlgn="base">
              <a:lnSpc>
                <a:spcPct val="95000"/>
              </a:lnSpc>
              <a:spcBef>
                <a:spcPct val="35000"/>
              </a:spcBef>
              <a:spcAft>
                <a:spcPct val="0"/>
              </a:spcAft>
            </a:pPr>
            <a:r>
              <a:rPr lang="en-US" sz="1000">
                <a:solidFill>
                  <a:prstClr val="black"/>
                </a:solidFill>
                <a:latin typeface="Calibri" pitchFamily="34" charset="0"/>
                <a:ea typeface="ＭＳ Ｐゴシック"/>
                <a:cs typeface="ＭＳ Ｐゴシック"/>
              </a:rPr>
              <a:t>Harrison SA, Di Bisceglie AM. Advances in the understanding and treatment of nonalcoholic fatty liver disease. </a:t>
            </a:r>
            <a:r>
              <a:rPr lang="en-US" sz="1000" i="1">
                <a:solidFill>
                  <a:prstClr val="black"/>
                </a:solidFill>
                <a:latin typeface="Calibri" pitchFamily="34" charset="0"/>
                <a:ea typeface="ＭＳ Ｐゴシック"/>
                <a:cs typeface="ＭＳ Ｐゴシック"/>
              </a:rPr>
              <a:t>Drugs.</a:t>
            </a:r>
            <a:r>
              <a:rPr lang="en-US" sz="1000">
                <a:solidFill>
                  <a:prstClr val="black"/>
                </a:solidFill>
                <a:latin typeface="Calibri" pitchFamily="34" charset="0"/>
                <a:ea typeface="ＭＳ Ｐゴシック"/>
                <a:cs typeface="ＭＳ Ｐゴシック"/>
              </a:rPr>
              <a:t> 2003;63:2379-2394.</a:t>
            </a:r>
          </a:p>
          <a:p>
            <a:pPr fontAlgn="base">
              <a:lnSpc>
                <a:spcPct val="95000"/>
              </a:lnSpc>
              <a:spcBef>
                <a:spcPct val="35000"/>
              </a:spcBef>
              <a:spcAft>
                <a:spcPct val="0"/>
              </a:spcAft>
            </a:pPr>
            <a:r>
              <a:rPr lang="en-US" sz="1000">
                <a:solidFill>
                  <a:prstClr val="black"/>
                </a:solidFill>
                <a:latin typeface="Calibri" pitchFamily="34" charset="0"/>
                <a:ea typeface="ＭＳ Ｐゴシック"/>
                <a:cs typeface="ＭＳ Ｐゴシック"/>
              </a:rPr>
              <a:t>Machado M, Marques-Vidal P, Cortez-Pinto H. Hepatic histology in obese patients undergoing bariatric surgery. </a:t>
            </a:r>
            <a:r>
              <a:rPr lang="en-US" sz="1000" i="1">
                <a:solidFill>
                  <a:prstClr val="black"/>
                </a:solidFill>
                <a:latin typeface="Calibri" pitchFamily="34" charset="0"/>
                <a:ea typeface="ＭＳ Ｐゴシック"/>
                <a:cs typeface="ＭＳ Ｐゴシック"/>
              </a:rPr>
              <a:t>J Hepatol.</a:t>
            </a:r>
            <a:r>
              <a:rPr lang="en-US" sz="1000">
                <a:solidFill>
                  <a:prstClr val="black"/>
                </a:solidFill>
                <a:latin typeface="Calibri" pitchFamily="34" charset="0"/>
                <a:ea typeface="ＭＳ Ｐゴシック"/>
                <a:cs typeface="ＭＳ Ｐゴシック"/>
              </a:rPr>
              <a:t> 2006;45:600-606.</a:t>
            </a:r>
          </a:p>
          <a:p>
            <a:pPr fontAlgn="base">
              <a:lnSpc>
                <a:spcPct val="95000"/>
              </a:lnSpc>
              <a:spcBef>
                <a:spcPct val="35000"/>
              </a:spcBef>
              <a:spcAft>
                <a:spcPct val="0"/>
              </a:spcAft>
            </a:pPr>
            <a:r>
              <a:rPr lang="en-US" sz="1000">
                <a:solidFill>
                  <a:prstClr val="black"/>
                </a:solidFill>
                <a:latin typeface="Calibri" pitchFamily="34" charset="0"/>
                <a:ea typeface="ＭＳ Ｐゴシック"/>
                <a:cs typeface="ＭＳ Ｐゴシック"/>
              </a:rPr>
              <a:t>Nomura H, Kashiwagi S, Hayashi J, et al. Prevalence of fatty liver in a general population of Okinawa, Japan. </a:t>
            </a:r>
            <a:r>
              <a:rPr lang="en-US" sz="1000" i="1">
                <a:solidFill>
                  <a:prstClr val="black"/>
                </a:solidFill>
                <a:latin typeface="Calibri" pitchFamily="34" charset="0"/>
                <a:ea typeface="ＭＳ Ｐゴシック"/>
                <a:cs typeface="ＭＳ Ｐゴシック"/>
              </a:rPr>
              <a:t>Jpn J Med.</a:t>
            </a:r>
            <a:r>
              <a:rPr lang="en-US" sz="1000">
                <a:solidFill>
                  <a:prstClr val="black"/>
                </a:solidFill>
                <a:latin typeface="Calibri" pitchFamily="34" charset="0"/>
                <a:ea typeface="ＭＳ Ｐゴシック"/>
                <a:cs typeface="ＭＳ Ｐゴシック"/>
              </a:rPr>
              <a:t> 1988;27:142-149.</a:t>
            </a:r>
          </a:p>
        </p:txBody>
      </p:sp>
    </p:spTree>
    <p:extLst>
      <p:ext uri="{BB962C8B-B14F-4D97-AF65-F5344CB8AC3E}">
        <p14:creationId xmlns:p14="http://schemas.microsoft.com/office/powerpoint/2010/main" val="1027739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just fatty liver</a:t>
            </a:r>
          </a:p>
          <a:p>
            <a:r>
              <a:rPr lang="en-US" dirty="0" smtClean="0"/>
              <a:t>Its fatty liver </a:t>
            </a:r>
            <a:r>
              <a:rPr lang="en-US" b="1" dirty="0" smtClean="0"/>
              <a:t>disease</a:t>
            </a:r>
            <a:endParaRPr lang="en-US" b="1" dirty="0"/>
          </a:p>
        </p:txBody>
      </p:sp>
      <p:sp>
        <p:nvSpPr>
          <p:cNvPr id="4" name="Slide Number Placeholder 3"/>
          <p:cNvSpPr>
            <a:spLocks noGrp="1"/>
          </p:cNvSpPr>
          <p:nvPr>
            <p:ph type="sldNum" sz="quarter" idx="10"/>
          </p:nvPr>
        </p:nvSpPr>
        <p:spPr/>
        <p:txBody>
          <a:bodyPr/>
          <a:lstStyle/>
          <a:p>
            <a:fld id="{FD01F5D3-8AB6-B041-AFE1-40AB72B30A2A}" type="slidenum">
              <a:rPr lang="en-US" smtClean="0"/>
              <a:t>16</a:t>
            </a:fld>
            <a:endParaRPr lang="en-US"/>
          </a:p>
        </p:txBody>
      </p:sp>
    </p:spTree>
    <p:extLst>
      <p:ext uri="{BB962C8B-B14F-4D97-AF65-F5344CB8AC3E}">
        <p14:creationId xmlns:p14="http://schemas.microsoft.com/office/powerpoint/2010/main" val="204409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Population-based abdominal imaging studies reveal that at least 25% of American Adults have fatty livers.  In most cases, hepatic steatosis is not due to excessive alcohol consumption and thus, it has been termed non-alcoholic fatty liver or NAFL.   More than a quarter of patients with NAFL ,or 6-8% of the general population, are presumed to have </a:t>
            </a:r>
            <a:r>
              <a:rPr lang="en-US" dirty="0" smtClean="0">
                <a:solidFill>
                  <a:srgbClr val="FF0000"/>
                </a:solidFill>
              </a:rPr>
              <a:t>nonalcoholic steatohepatitis </a:t>
            </a:r>
            <a:r>
              <a:rPr lang="en-US" dirty="0" smtClean="0"/>
              <a:t>(NASH) based on the presence of aminotransferase elevations.  Small biopsy series of NASH patients consistently demonstrate that about a quarter of patients with NASH also have advanced fibrosis or cirrhosis.  Therefore, only a small subset of patients with NAFLD are at risk for clinically significant liver disease.  Nevertheless, because NAFLD is much more common than other causes of chronic liver disease, it is becoming the most common cause of cirrhosis in the United States.  Current estimates suggest that NAFLD-related cirrhosis afflicts 2-3% of American adults; is 5 x more common than cirrhosis caused by hepatitis C; and will replace hepatitis C as the leading cause for liver transplantation within the next 5-10 years. </a:t>
            </a:r>
          </a:p>
          <a:p>
            <a:r>
              <a:rPr lang="en-US" dirty="0" smtClean="0"/>
              <a:t>-----</a:t>
            </a:r>
          </a:p>
          <a:p>
            <a:r>
              <a:rPr lang="en-US" dirty="0" smtClean="0"/>
              <a:t>At this point, it is not known why certain individuals with NAFLD develop clinically significant liver disease whereas most others are spared.  </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71AF95AA-AEC4-4EF7-A872-60323988E2BF}" type="slidenum">
              <a:rPr lang="en-US" smtClean="0"/>
              <a:pPr>
                <a:defRPr/>
              </a:pPr>
              <a:t>17</a:t>
            </a:fld>
            <a:endParaRPr lang="en-US"/>
          </a:p>
        </p:txBody>
      </p:sp>
    </p:spTree>
    <p:extLst>
      <p:ext uri="{BB962C8B-B14F-4D97-AF65-F5344CB8AC3E}">
        <p14:creationId xmlns:p14="http://schemas.microsoft.com/office/powerpoint/2010/main" val="23238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8" name="Title 7"/>
          <p:cNvSpPr>
            <a:spLocks noGrp="1"/>
          </p:cNvSpPr>
          <p:nvPr>
            <p:ph type="ctrTitle"/>
          </p:nvPr>
        </p:nvSpPr>
        <p:spPr>
          <a:xfrm>
            <a:off x="3149600" y="4038601"/>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153" indent="0" algn="ctr">
              <a:buNone/>
            </a:lvl2pPr>
            <a:lvl3pPr marL="914305" indent="0" algn="ctr">
              <a:buNone/>
            </a:lvl3pPr>
            <a:lvl4pPr marL="1371458" indent="0" algn="ctr">
              <a:buNone/>
            </a:lvl4pPr>
            <a:lvl5pPr marL="1828610" indent="0" algn="ctr">
              <a:buNone/>
            </a:lvl5pPr>
            <a:lvl6pPr marL="2285763" indent="0" algn="ctr">
              <a:buNone/>
            </a:lvl6pPr>
            <a:lvl7pPr marL="2742915" indent="0" algn="ctr">
              <a:buNone/>
            </a:lvl7pPr>
            <a:lvl8pPr marL="3200068" indent="0" algn="ctr">
              <a:buNone/>
            </a:lvl8pPr>
            <a:lvl9pPr marL="365722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B4DD08C0-3E38-E248-ABCF-75CB08E9A915}" type="datetimeFigureOut">
              <a:rPr lang="en-US" smtClean="0"/>
              <a:t>8/15/16</a:t>
            </a:fld>
            <a:endParaRPr lang="en-US"/>
          </a:p>
        </p:txBody>
      </p:sp>
      <p:sp>
        <p:nvSpPr>
          <p:cNvPr id="17" name="Footer Placeholder 16"/>
          <p:cNvSpPr>
            <a:spLocks noGrp="1"/>
          </p:cNvSpPr>
          <p:nvPr>
            <p:ph type="ftr" sz="quarter" idx="11"/>
          </p:nvPr>
        </p:nvSpPr>
        <p:spPr>
          <a:xfrm>
            <a:off x="2780524" y="236540"/>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7B8345C-1D3E-DE48-A241-BEAF8E05FE15}" type="slidenum">
              <a:rPr lang="en-US" smtClean="0"/>
              <a:t>‹#›</a:t>
            </a:fld>
            <a:endParaRPr lang="en-US"/>
          </a:p>
        </p:txBody>
      </p:sp>
    </p:spTree>
    <p:extLst>
      <p:ext uri="{BB962C8B-B14F-4D97-AF65-F5344CB8AC3E}">
        <p14:creationId xmlns:p14="http://schemas.microsoft.com/office/powerpoint/2010/main" val="12870473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DD08C0-3E38-E248-ABCF-75CB08E9A915}" type="datetimeFigureOut">
              <a:rPr lang="en-US" smtClean="0"/>
              <a:t>8/15/16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8345C-1D3E-DE48-A241-BEAF8E05FE15}" type="slidenum">
              <a:rPr lang="en-US" smtClean="0"/>
              <a:t>‹#›</a:t>
            </a:fld>
            <a:endParaRPr lang="en-US"/>
          </a:p>
        </p:txBody>
      </p:sp>
    </p:spTree>
    <p:extLst>
      <p:ext uri="{BB962C8B-B14F-4D97-AF65-F5344CB8AC3E}">
        <p14:creationId xmlns:p14="http://schemas.microsoft.com/office/powerpoint/2010/main" val="11258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1" y="609602"/>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1" y="6248404"/>
            <a:ext cx="2946400" cy="365125"/>
          </a:xfrm>
        </p:spPr>
        <p:txBody>
          <a:bodyPr/>
          <a:lstStyle/>
          <a:p>
            <a:fld id="{B4DD08C0-3E38-E248-ABCF-75CB08E9A915}" type="datetimeFigureOut">
              <a:rPr lang="en-US" smtClean="0"/>
              <a:t>8/15/16</a:t>
            </a:fld>
            <a:endParaRPr lang="en-US"/>
          </a:p>
        </p:txBody>
      </p:sp>
      <p:sp>
        <p:nvSpPr>
          <p:cNvPr id="5" name="Footer Placeholder 4"/>
          <p:cNvSpPr>
            <a:spLocks noGrp="1"/>
          </p:cNvSpPr>
          <p:nvPr>
            <p:ph type="ftr" sz="quarter" idx="11"/>
          </p:nvPr>
        </p:nvSpPr>
        <p:spPr>
          <a:xfrm>
            <a:off x="609603" y="6248209"/>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30" tIns="45715" rIns="91430" bIns="45715"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30" tIns="45715" rIns="91430" bIns="45715" rtlCol="0" anchor="ctr"/>
          <a:lstStyle/>
          <a:p>
            <a:pPr algn="ctr" eaLnBrk="1" latinLnBrk="0" hangingPunct="1"/>
            <a:endParaRPr kumimoji="0" lang="en-US" sz="1800"/>
          </a:p>
        </p:txBody>
      </p:sp>
      <p:sp>
        <p:nvSpPr>
          <p:cNvPr id="9" name="Rectangle 8"/>
          <p:cNvSpPr/>
          <p:nvPr/>
        </p:nvSpPr>
        <p:spPr>
          <a:xfrm>
            <a:off x="8189384" y="1"/>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30" tIns="45715" rIns="91430" bIns="45715"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5" y="103716"/>
            <a:ext cx="533400" cy="325968"/>
          </a:xfrm>
        </p:spPr>
        <p:txBody>
          <a:bodyPr/>
          <a:lstStyle/>
          <a:p>
            <a:fld id="{27B8345C-1D3E-DE48-A241-BEAF8E05FE15}" type="slidenum">
              <a:rPr lang="en-US" smtClean="0"/>
              <a:t>‹#›</a:t>
            </a:fld>
            <a:endParaRPr lang="en-US"/>
          </a:p>
        </p:txBody>
      </p:sp>
    </p:spTree>
    <p:extLst>
      <p:ext uri="{BB962C8B-B14F-4D97-AF65-F5344CB8AC3E}">
        <p14:creationId xmlns:p14="http://schemas.microsoft.com/office/powerpoint/2010/main" val="107985376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8573" tIns="34286" rIns="68573" bIns="34286" anchor="ctr"/>
          <a:lstStyle/>
          <a:p>
            <a:pPr algn="ctr" eaLnBrk="1" latinLnBrk="0" hangingPunct="1"/>
            <a:endParaRPr kumimoji="0" lang="en-US" sz="135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8573" tIns="34286" rIns="68573" bIns="34286" anchor="ctr"/>
          <a:lstStyle/>
          <a:p>
            <a:pPr algn="ctr" eaLnBrk="1" latinLnBrk="0" hangingPunct="1"/>
            <a:endParaRPr kumimoji="0" lang="en-US" sz="135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8573" tIns="34286" rIns="68573" bIns="34286" anchor="ctr"/>
          <a:lstStyle/>
          <a:p>
            <a:pPr algn="ctr" eaLnBrk="1" latinLnBrk="0" hangingPunct="1"/>
            <a:endParaRPr kumimoji="0" lang="en-US" sz="1350"/>
          </a:p>
        </p:txBody>
      </p:sp>
      <p:sp>
        <p:nvSpPr>
          <p:cNvPr id="8" name="Title 7"/>
          <p:cNvSpPr>
            <a:spLocks noGrp="1"/>
          </p:cNvSpPr>
          <p:nvPr>
            <p:ph type="ctrTitle"/>
          </p:nvPr>
        </p:nvSpPr>
        <p:spPr>
          <a:xfrm>
            <a:off x="3149600" y="4038601"/>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1950">
                <a:solidFill>
                  <a:srgbClr val="FFFFFF"/>
                </a:solidFill>
              </a:defRPr>
            </a:lvl1pPr>
            <a:lvl2pPr marL="342865" indent="0" algn="ctr">
              <a:buNone/>
            </a:lvl2pPr>
            <a:lvl3pPr marL="685729" indent="0" algn="ctr">
              <a:buNone/>
            </a:lvl3pPr>
            <a:lvl4pPr marL="1028594" indent="0" algn="ctr">
              <a:buNone/>
            </a:lvl4pPr>
            <a:lvl5pPr marL="1371458" indent="0" algn="ctr">
              <a:buNone/>
            </a:lvl5pPr>
            <a:lvl6pPr marL="1714322" indent="0" algn="ctr">
              <a:buNone/>
            </a:lvl6pPr>
            <a:lvl7pPr marL="2057186" indent="0" algn="ctr">
              <a:buNone/>
            </a:lvl7pPr>
            <a:lvl8pPr marL="2400051" indent="0" algn="ctr">
              <a:buNone/>
            </a:lvl8pPr>
            <a:lvl9pPr marL="274291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1500">
                <a:solidFill>
                  <a:srgbClr val="FFFFFF"/>
                </a:solidFill>
              </a:defRPr>
            </a:lvl1pPr>
          </a:lstStyle>
          <a:p>
            <a:fld id="{D4E691AC-18D0-1841-913A-D630DB509CC5}" type="datetimeFigureOut">
              <a:rPr lang="en-US" smtClean="0"/>
              <a:t>8/15/16</a:t>
            </a:fld>
            <a:endParaRPr lang="en-US"/>
          </a:p>
        </p:txBody>
      </p:sp>
      <p:sp>
        <p:nvSpPr>
          <p:cNvPr id="17" name="Footer Placeholder 16"/>
          <p:cNvSpPr>
            <a:spLocks noGrp="1"/>
          </p:cNvSpPr>
          <p:nvPr>
            <p:ph type="ftr" sz="quarter" idx="11"/>
          </p:nvPr>
        </p:nvSpPr>
        <p:spPr>
          <a:xfrm>
            <a:off x="2780524" y="236542"/>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C3A5853-82E8-5847-A683-9BB314D0791C}" type="slidenum">
              <a:rPr lang="en-US" smtClean="0"/>
              <a:t>‹#›</a:t>
            </a:fld>
            <a:endParaRPr lang="en-US"/>
          </a:p>
        </p:txBody>
      </p:sp>
      <p:sp>
        <p:nvSpPr>
          <p:cNvPr id="3" name="Content Placeholder 2"/>
          <p:cNvSpPr>
            <a:spLocks noGrp="1"/>
          </p:cNvSpPr>
          <p:nvPr>
            <p:ph sz="quarter" idx="13"/>
          </p:nvPr>
        </p:nvSpPr>
        <p:spPr>
          <a:xfrm>
            <a:off x="2165350" y="-3683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789394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4DD08C0-3E38-E248-ABCF-75CB08E9A915}" type="datetimeFigureOut">
              <a:rPr lang="en-US" smtClean="0"/>
              <a:t>8/15/16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7B8345C-1D3E-DE48-A241-BEAF8E05FE15}"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94933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2"/>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8" name="Rectangle 7"/>
          <p:cNvSpPr/>
          <p:nvPr/>
        </p:nvSpPr>
        <p:spPr>
          <a:xfrm>
            <a:off x="1"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9" name="Rectangle 8"/>
          <p:cNvSpPr/>
          <p:nvPr/>
        </p:nvSpPr>
        <p:spPr>
          <a:xfrm>
            <a:off x="1828801"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2" name="Title 1"/>
          <p:cNvSpPr>
            <a:spLocks noGrp="1"/>
          </p:cNvSpPr>
          <p:nvPr>
            <p:ph type="title"/>
          </p:nvPr>
        </p:nvSpPr>
        <p:spPr>
          <a:xfrm>
            <a:off x="1828801"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4DD08C0-3E38-E248-ABCF-75CB08E9A915}" type="datetimeFigureOut">
              <a:rPr lang="en-US" smtClean="0"/>
              <a:t>8/15/16</a:t>
            </a:fld>
            <a:endParaRPr lang="en-US"/>
          </a:p>
        </p:txBody>
      </p:sp>
      <p:sp>
        <p:nvSpPr>
          <p:cNvPr id="13" name="Slide Number Placeholder 12"/>
          <p:cNvSpPr>
            <a:spLocks noGrp="1"/>
          </p:cNvSpPr>
          <p:nvPr>
            <p:ph type="sldNum" sz="quarter" idx="11"/>
          </p:nvPr>
        </p:nvSpPr>
        <p:spPr>
          <a:xfrm>
            <a:off x="1" y="1752600"/>
            <a:ext cx="1727200" cy="701676"/>
          </a:xfrm>
        </p:spPr>
        <p:txBody>
          <a:bodyPr>
            <a:noAutofit/>
          </a:bodyPr>
          <a:lstStyle>
            <a:lvl1pPr>
              <a:defRPr sz="2400">
                <a:solidFill>
                  <a:srgbClr val="FFFFFF"/>
                </a:solidFill>
              </a:defRPr>
            </a:lvl1pPr>
          </a:lstStyle>
          <a:p>
            <a:fld id="{27B8345C-1D3E-DE48-A241-BEAF8E05FE15}"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458344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B4DD08C0-3E38-E248-ABCF-75CB08E9A915}" type="datetimeFigureOut">
              <a:rPr lang="en-US" smtClean="0"/>
              <a:t>8/15/16</a:t>
            </a:fld>
            <a:endParaRPr lang="en-US"/>
          </a:p>
        </p:txBody>
      </p:sp>
      <p:sp>
        <p:nvSpPr>
          <p:cNvPr id="10" name="Slide Number Placeholder 9"/>
          <p:cNvSpPr>
            <a:spLocks noGrp="1"/>
          </p:cNvSpPr>
          <p:nvPr>
            <p:ph type="sldNum" sz="quarter" idx="16"/>
          </p:nvPr>
        </p:nvSpPr>
        <p:spPr/>
        <p:txBody>
          <a:bodyPr rtlCol="0"/>
          <a:lstStyle/>
          <a:p>
            <a:fld id="{27B8345C-1D3E-DE48-A241-BEAF8E05FE15}"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6984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273051"/>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4DD08C0-3E38-E248-ABCF-75CB08E9A915}" type="datetimeFigureOut">
              <a:rPr lang="en-US" smtClean="0"/>
              <a:t>8/15/16</a:t>
            </a:fld>
            <a:endParaRPr lang="en-US"/>
          </a:p>
        </p:txBody>
      </p:sp>
      <p:sp>
        <p:nvSpPr>
          <p:cNvPr id="12" name="Slide Number Placeholder 11"/>
          <p:cNvSpPr>
            <a:spLocks noGrp="1"/>
          </p:cNvSpPr>
          <p:nvPr>
            <p:ph type="sldNum" sz="quarter" idx="16"/>
          </p:nvPr>
        </p:nvSpPr>
        <p:spPr/>
        <p:txBody>
          <a:bodyPr rtlCol="0"/>
          <a:lstStyle/>
          <a:p>
            <a:fld id="{27B8345C-1D3E-DE48-A241-BEAF8E05FE15}"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6968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4DD08C0-3E38-E248-ABCF-75CB08E9A915}" type="datetimeFigureOut">
              <a:rPr lang="en-US" smtClean="0"/>
              <a:t>8/15/16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7B8345C-1D3E-DE48-A241-BEAF8E05FE15}" type="slidenum">
              <a:rPr lang="en-US" smtClean="0"/>
              <a:t>‹#›</a:t>
            </a:fld>
            <a:endParaRPr lang="en-US"/>
          </a:p>
        </p:txBody>
      </p:sp>
    </p:spTree>
    <p:extLst>
      <p:ext uri="{BB962C8B-B14F-4D97-AF65-F5344CB8AC3E}">
        <p14:creationId xmlns:p14="http://schemas.microsoft.com/office/powerpoint/2010/main" val="46753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DD08C0-3E38-E248-ABCF-75CB08E9A915}" type="datetimeFigureOut">
              <a:rPr lang="en-US" smtClean="0"/>
              <a:t>8/15/16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27B8345C-1D3E-DE48-A241-BEAF8E05FE15}" type="slidenum">
              <a:rPr lang="en-US" smtClean="0"/>
              <a:t>‹#›</a:t>
            </a:fld>
            <a:endParaRPr lang="en-US"/>
          </a:p>
        </p:txBody>
      </p:sp>
    </p:spTree>
    <p:extLst>
      <p:ext uri="{BB962C8B-B14F-4D97-AF65-F5344CB8AC3E}">
        <p14:creationId xmlns:p14="http://schemas.microsoft.com/office/powerpoint/2010/main" val="243039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1"/>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4DD08C0-3E38-E248-ABCF-75CB08E9A915}" type="datetimeFigureOut">
              <a:rPr lang="en-US" smtClean="0"/>
              <a:t>8/15/16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7B8345C-1D3E-DE48-A241-BEAF8E05FE15}" type="slidenum">
              <a:rPr lang="en-US" smtClean="0"/>
              <a:t>‹#›</a:t>
            </a:fld>
            <a:endParaRPr lang="en-US"/>
          </a:p>
        </p:txBody>
      </p:sp>
      <p:sp>
        <p:nvSpPr>
          <p:cNvPr id="3" name="Text Placeholder 2"/>
          <p:cNvSpPr>
            <a:spLocks noGrp="1"/>
          </p:cNvSpPr>
          <p:nvPr>
            <p:ph type="body" idx="2"/>
          </p:nvPr>
        </p:nvSpPr>
        <p:spPr>
          <a:xfrm>
            <a:off x="812801"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45" tIns="182861" rIns="137145" bIns="9143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9600" y="1752601"/>
            <a:ext cx="85344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294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10" name="Rectangle 9"/>
          <p:cNvSpPr/>
          <p:nvPr/>
        </p:nvSpPr>
        <p:spPr>
          <a:xfrm>
            <a:off x="2060449"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1" y="1"/>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2"/>
            <a:ext cx="3556000" cy="365125"/>
          </a:xfrm>
        </p:spPr>
        <p:txBody>
          <a:bodyPr rtlCol="0"/>
          <a:lstStyle/>
          <a:p>
            <a:fld id="{B4DD08C0-3E38-E248-ABCF-75CB08E9A915}" type="datetimeFigureOut">
              <a:rPr lang="en-US" smtClean="0"/>
              <a:t>8/15/16</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27B8345C-1D3E-DE48-A241-BEAF8E05FE15}" type="slidenum">
              <a:rPr lang="en-US" smtClean="0"/>
              <a:t>‹#›</a:t>
            </a:fld>
            <a:endParaRPr lang="en-US"/>
          </a:p>
        </p:txBody>
      </p:sp>
      <p:sp>
        <p:nvSpPr>
          <p:cNvPr id="14" name="Footer Placeholder 13"/>
          <p:cNvSpPr>
            <a:spLocks noGrp="1"/>
          </p:cNvSpPr>
          <p:nvPr>
            <p:ph type="ftr" sz="quarter" idx="12"/>
          </p:nvPr>
        </p:nvSpPr>
        <p:spPr>
          <a:xfrm>
            <a:off x="2133600" y="6248208"/>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extLst>
      <p:ext uri="{BB962C8B-B14F-4D97-AF65-F5344CB8AC3E}">
        <p14:creationId xmlns:p14="http://schemas.microsoft.com/office/powerpoint/2010/main" val="82969817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1" y="228600"/>
            <a:ext cx="10871200" cy="990600"/>
          </a:xfrm>
          <a:prstGeom prst="rect">
            <a:avLst/>
          </a:prstGeom>
        </p:spPr>
        <p:txBody>
          <a:bodyPr vert="horz" lIns="91430" tIns="45715" rIns="91430" bIns="45715"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lIns="91430" tIns="45715" rIns="91430" bIns="45715">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8000" y="6248402"/>
            <a:ext cx="3556000" cy="365125"/>
          </a:xfrm>
          <a:prstGeom prst="rect">
            <a:avLst/>
          </a:prstGeom>
        </p:spPr>
        <p:txBody>
          <a:bodyPr vert="horz" lIns="91430" tIns="45715" rIns="91430" bIns="45715" anchor="ctr" anchorCtr="0"/>
          <a:lstStyle>
            <a:lvl1pPr algn="l" eaLnBrk="1" latinLnBrk="0" hangingPunct="1">
              <a:defRPr kumimoji="0" sz="1400">
                <a:solidFill>
                  <a:schemeClr val="tx2"/>
                </a:solidFill>
              </a:defRPr>
            </a:lvl1pPr>
          </a:lstStyle>
          <a:p>
            <a:fld id="{B4DD08C0-3E38-E248-ABCF-75CB08E9A915}" type="datetimeFigureOut">
              <a:rPr lang="en-US" smtClean="0"/>
              <a:t>8/15/16</a:t>
            </a:fld>
            <a:endParaRPr lang="en-US"/>
          </a:p>
        </p:txBody>
      </p:sp>
      <p:sp>
        <p:nvSpPr>
          <p:cNvPr id="3" name="Footer Placeholder 2"/>
          <p:cNvSpPr>
            <a:spLocks noGrp="1"/>
          </p:cNvSpPr>
          <p:nvPr>
            <p:ph type="ftr" sz="quarter" idx="3"/>
          </p:nvPr>
        </p:nvSpPr>
        <p:spPr>
          <a:xfrm>
            <a:off x="812802" y="6248208"/>
            <a:ext cx="7228111" cy="365125"/>
          </a:xfrm>
          <a:prstGeom prst="rect">
            <a:avLst/>
          </a:prstGeom>
        </p:spPr>
        <p:txBody>
          <a:bodyPr vert="horz" lIns="91430" tIns="45715" rIns="91430" bIns="45715"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lIns="91430" tIns="45715" rIns="91430" bIns="45715" anchor="ctr" anchorCtr="0">
            <a:normAutofit/>
          </a:bodyPr>
          <a:lstStyle>
            <a:lvl1pPr algn="ctr" eaLnBrk="1" latinLnBrk="0" hangingPunct="1">
              <a:defRPr kumimoji="0" sz="1400" b="1">
                <a:solidFill>
                  <a:srgbClr val="FFFFFF"/>
                </a:solidFill>
              </a:defRPr>
            </a:lvl1pPr>
          </a:lstStyle>
          <a:p>
            <a:fld id="{27B8345C-1D3E-DE48-A241-BEAF8E05FE15}" type="slidenum">
              <a:rPr lang="en-US" smtClean="0"/>
              <a:t>‹#›</a:t>
            </a:fld>
            <a:endParaRPr lang="en-US"/>
          </a:p>
        </p:txBody>
      </p:sp>
    </p:spTree>
    <p:extLst>
      <p:ext uri="{BB962C8B-B14F-4D97-AF65-F5344CB8AC3E}">
        <p14:creationId xmlns:p14="http://schemas.microsoft.com/office/powerpoint/2010/main" val="7777040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07" indent="-320007"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13" indent="-274292"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305" indent="-22857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458" indent="-22857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610" indent="-22857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2902" indent="-22857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193" indent="-22857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485" indent="-22857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5777" indent="-22857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3" algn="l" rtl="0" eaLnBrk="1" latinLnBrk="0" hangingPunct="1">
        <a:defRPr kumimoji="0" kern="1200">
          <a:solidFill>
            <a:schemeClr val="tx1"/>
          </a:solidFill>
          <a:latin typeface="+mn-lt"/>
          <a:ea typeface="+mn-ea"/>
          <a:cs typeface="+mn-cs"/>
        </a:defRPr>
      </a:lvl2pPr>
      <a:lvl3pPr marL="914305" algn="l" rtl="0" eaLnBrk="1" latinLnBrk="0" hangingPunct="1">
        <a:defRPr kumimoji="0" kern="1200">
          <a:solidFill>
            <a:schemeClr val="tx1"/>
          </a:solidFill>
          <a:latin typeface="+mn-lt"/>
          <a:ea typeface="+mn-ea"/>
          <a:cs typeface="+mn-cs"/>
        </a:defRPr>
      </a:lvl3pPr>
      <a:lvl4pPr marL="1371458" algn="l" rtl="0" eaLnBrk="1" latinLnBrk="0" hangingPunct="1">
        <a:defRPr kumimoji="0" kern="1200">
          <a:solidFill>
            <a:schemeClr val="tx1"/>
          </a:solidFill>
          <a:latin typeface="+mn-lt"/>
          <a:ea typeface="+mn-ea"/>
          <a:cs typeface="+mn-cs"/>
        </a:defRPr>
      </a:lvl4pPr>
      <a:lvl5pPr marL="1828610" algn="l" rtl="0" eaLnBrk="1" latinLnBrk="0" hangingPunct="1">
        <a:defRPr kumimoji="0" kern="1200">
          <a:solidFill>
            <a:schemeClr val="tx1"/>
          </a:solidFill>
          <a:latin typeface="+mn-lt"/>
          <a:ea typeface="+mn-ea"/>
          <a:cs typeface="+mn-cs"/>
        </a:defRPr>
      </a:lvl5pPr>
      <a:lvl6pPr marL="2285763" algn="l" rtl="0" eaLnBrk="1" latinLnBrk="0" hangingPunct="1">
        <a:defRPr kumimoji="0" kern="1200">
          <a:solidFill>
            <a:schemeClr val="tx1"/>
          </a:solidFill>
          <a:latin typeface="+mn-lt"/>
          <a:ea typeface="+mn-ea"/>
          <a:cs typeface="+mn-cs"/>
        </a:defRPr>
      </a:lvl6pPr>
      <a:lvl7pPr marL="2742915" algn="l" rtl="0" eaLnBrk="1" latinLnBrk="0" hangingPunct="1">
        <a:defRPr kumimoji="0" kern="1200">
          <a:solidFill>
            <a:schemeClr val="tx1"/>
          </a:solidFill>
          <a:latin typeface="+mn-lt"/>
          <a:ea typeface="+mn-ea"/>
          <a:cs typeface="+mn-cs"/>
        </a:defRPr>
      </a:lvl7pPr>
      <a:lvl8pPr marL="3200068" algn="l" rtl="0" eaLnBrk="1" latinLnBrk="0" hangingPunct="1">
        <a:defRPr kumimoji="0" kern="1200">
          <a:solidFill>
            <a:schemeClr val="tx1"/>
          </a:solidFill>
          <a:latin typeface="+mn-lt"/>
          <a:ea typeface="+mn-ea"/>
          <a:cs typeface="+mn-cs"/>
        </a:defRPr>
      </a:lvl8pPr>
      <a:lvl9pPr marL="365722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www.jci.org/articles/view/22422" TargetMode="Externa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9600" y="2311400"/>
            <a:ext cx="8636000" cy="3556001"/>
          </a:xfrm>
        </p:spPr>
        <p:txBody>
          <a:bodyPr>
            <a:normAutofit fontScale="90000"/>
          </a:bodyPr>
          <a:lstStyle/>
          <a:p>
            <a:r>
              <a:rPr lang="en-US" dirty="0" smtClean="0"/>
              <a:t/>
            </a:r>
            <a:br>
              <a:rPr lang="en-US" dirty="0" smtClean="0"/>
            </a:br>
            <a:r>
              <a:rPr lang="en-US" dirty="0" smtClean="0"/>
              <a:t>Non-Alcoholic Fatty liver Disease</a:t>
            </a:r>
            <a:br>
              <a:rPr lang="en-US" dirty="0" smtClean="0"/>
            </a:br>
            <a:r>
              <a:rPr lang="en-US" dirty="0" smtClean="0"/>
              <a:t/>
            </a:r>
            <a:br>
              <a:rPr lang="en-US" dirty="0" smtClean="0"/>
            </a:br>
            <a:r>
              <a:rPr lang="en-US" dirty="0"/>
              <a:t/>
            </a:r>
            <a:br>
              <a:rPr lang="en-US" dirty="0"/>
            </a:br>
            <a:r>
              <a:rPr lang="en-US" sz="3600" dirty="0" smtClean="0"/>
              <a:t>Metabolism </a:t>
            </a:r>
            <a:r>
              <a:rPr lang="en-US" sz="3600" dirty="0"/>
              <a:t>and Reproduction</a:t>
            </a:r>
            <a:br>
              <a:rPr lang="en-US" sz="3600" dirty="0"/>
            </a:br>
            <a:r>
              <a:rPr lang="en-US" sz="3600" dirty="0"/>
              <a:t>August 16, 2016</a:t>
            </a:r>
          </a:p>
        </p:txBody>
      </p:sp>
      <p:sp>
        <p:nvSpPr>
          <p:cNvPr id="3" name="Subtitle 2"/>
          <p:cNvSpPr>
            <a:spLocks noGrp="1"/>
          </p:cNvSpPr>
          <p:nvPr>
            <p:ph type="subTitle" idx="1"/>
          </p:nvPr>
        </p:nvSpPr>
        <p:spPr/>
        <p:txBody>
          <a:bodyPr>
            <a:normAutofit/>
          </a:bodyPr>
          <a:lstStyle/>
          <a:p>
            <a:r>
              <a:rPr lang="en-US" sz="3200" dirty="0" smtClean="0"/>
              <a:t>Ray Thomason, M.D.</a:t>
            </a:r>
            <a:endParaRPr lang="en-US" sz="3200" dirty="0"/>
          </a:p>
        </p:txBody>
      </p:sp>
    </p:spTree>
    <p:extLst>
      <p:ext uri="{BB962C8B-B14F-4D97-AF65-F5344CB8AC3E}">
        <p14:creationId xmlns:p14="http://schemas.microsoft.com/office/powerpoint/2010/main" val="1125835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4697414" y="3995738"/>
            <a:ext cx="1800225" cy="279400"/>
          </a:xfrm>
          <a:prstGeom prst="rect">
            <a:avLst/>
          </a:prstGeom>
          <a:noFill/>
          <a:ln w="9525">
            <a:noFill/>
            <a:miter lim="800000"/>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70658" name="Rectangle 3"/>
          <p:cNvSpPr>
            <a:spLocks noChangeArrowheads="1"/>
          </p:cNvSpPr>
          <p:nvPr/>
        </p:nvSpPr>
        <p:spPr bwMode="auto">
          <a:xfrm>
            <a:off x="3884614" y="4046538"/>
            <a:ext cx="1800225" cy="279400"/>
          </a:xfrm>
          <a:prstGeom prst="rect">
            <a:avLst/>
          </a:prstGeom>
          <a:noFill/>
          <a:ln w="9525">
            <a:noFill/>
            <a:miter lim="800000"/>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70659" name="Rectangle 4"/>
          <p:cNvSpPr>
            <a:spLocks noChangeArrowheads="1"/>
          </p:cNvSpPr>
          <p:nvPr/>
        </p:nvSpPr>
        <p:spPr bwMode="auto">
          <a:xfrm>
            <a:off x="5764214" y="3790951"/>
            <a:ext cx="1311275" cy="498475"/>
          </a:xfrm>
          <a:prstGeom prst="rect">
            <a:avLst/>
          </a:prstGeom>
          <a:noFill/>
          <a:ln w="9525">
            <a:noFill/>
            <a:miter lim="800000"/>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70660" name="Rectangle 5"/>
          <p:cNvSpPr>
            <a:spLocks noChangeArrowheads="1"/>
          </p:cNvSpPr>
          <p:nvPr/>
        </p:nvSpPr>
        <p:spPr bwMode="auto">
          <a:xfrm>
            <a:off x="5738814" y="3778251"/>
            <a:ext cx="1311275" cy="498475"/>
          </a:xfrm>
          <a:prstGeom prst="rect">
            <a:avLst/>
          </a:prstGeom>
          <a:noFill/>
          <a:ln w="9525">
            <a:noFill/>
            <a:miter lim="800000"/>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pic>
        <p:nvPicPr>
          <p:cNvPr id="70661" name="Picture 6"/>
          <p:cNvPicPr>
            <a:picLocks noChangeAspect="1" noChangeArrowheads="1"/>
          </p:cNvPicPr>
          <p:nvPr/>
        </p:nvPicPr>
        <p:blipFill>
          <a:blip r:embed="rId3"/>
          <a:srcRect/>
          <a:stretch>
            <a:fillRect/>
          </a:stretch>
        </p:blipFill>
        <p:spPr bwMode="auto">
          <a:xfrm>
            <a:off x="8323264" y="1493838"/>
            <a:ext cx="2193925" cy="4743450"/>
          </a:xfrm>
          <a:prstGeom prst="rect">
            <a:avLst/>
          </a:prstGeom>
          <a:noFill/>
          <a:ln w="9525">
            <a:solidFill>
              <a:schemeClr val="bg2"/>
            </a:solidFill>
            <a:miter lim="800000"/>
            <a:headEnd/>
            <a:tailEnd/>
          </a:ln>
        </p:spPr>
      </p:pic>
      <p:sp>
        <p:nvSpPr>
          <p:cNvPr id="70662" name="Rectangle 7"/>
          <p:cNvSpPr>
            <a:spLocks noChangeArrowheads="1"/>
          </p:cNvSpPr>
          <p:nvPr/>
        </p:nvSpPr>
        <p:spPr bwMode="auto">
          <a:xfrm>
            <a:off x="5729288" y="3081339"/>
            <a:ext cx="2163762" cy="274637"/>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pPr>
            <a:r>
              <a:rPr lang="en-US" b="1" dirty="0" smtClean="0">
                <a:latin typeface="Arial Narrow" pitchFamily="34" charset="0"/>
                <a:ea typeface="Osaka"/>
                <a:cs typeface="Osaka"/>
              </a:rPr>
              <a:t>       Subcutaneous </a:t>
            </a:r>
            <a:r>
              <a:rPr lang="en-US" b="1" dirty="0">
                <a:latin typeface="Arial Narrow" pitchFamily="34" charset="0"/>
                <a:ea typeface="Osaka"/>
                <a:cs typeface="Osaka"/>
              </a:rPr>
              <a:t>fat</a:t>
            </a:r>
          </a:p>
        </p:txBody>
      </p:sp>
      <p:sp>
        <p:nvSpPr>
          <p:cNvPr id="70663" name="Rectangle 8"/>
          <p:cNvSpPr>
            <a:spLocks noChangeArrowheads="1"/>
          </p:cNvSpPr>
          <p:nvPr/>
        </p:nvSpPr>
        <p:spPr bwMode="auto">
          <a:xfrm>
            <a:off x="5729289" y="3778250"/>
            <a:ext cx="2238375" cy="274638"/>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pPr>
            <a:r>
              <a:rPr lang="en-US" b="1" dirty="0">
                <a:latin typeface="Arial Narrow" pitchFamily="34" charset="0"/>
                <a:ea typeface="Osaka"/>
                <a:cs typeface="Osaka"/>
              </a:rPr>
              <a:t>Abdominal muscle layer </a:t>
            </a:r>
          </a:p>
        </p:txBody>
      </p:sp>
      <p:sp>
        <p:nvSpPr>
          <p:cNvPr id="70664" name="Rectangle 9"/>
          <p:cNvSpPr>
            <a:spLocks noChangeArrowheads="1"/>
          </p:cNvSpPr>
          <p:nvPr/>
        </p:nvSpPr>
        <p:spPr bwMode="auto">
          <a:xfrm>
            <a:off x="5729289" y="4445000"/>
            <a:ext cx="2128837" cy="274638"/>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pPr>
            <a:r>
              <a:rPr lang="en-US" b="1" dirty="0" smtClean="0">
                <a:latin typeface="Arial Narrow" pitchFamily="34" charset="0"/>
                <a:ea typeface="Osaka"/>
                <a:cs typeface="Osaka"/>
              </a:rPr>
              <a:t>      Intra-abdominal </a:t>
            </a:r>
            <a:r>
              <a:rPr lang="en-US" b="1" dirty="0">
                <a:latin typeface="Arial Narrow" pitchFamily="34" charset="0"/>
                <a:ea typeface="Osaka"/>
                <a:cs typeface="Osaka"/>
              </a:rPr>
              <a:t>fat</a:t>
            </a:r>
          </a:p>
        </p:txBody>
      </p:sp>
      <p:grpSp>
        <p:nvGrpSpPr>
          <p:cNvPr id="70665" name="Group 10"/>
          <p:cNvGrpSpPr>
            <a:grpSpLocks/>
          </p:cNvGrpSpPr>
          <p:nvPr/>
        </p:nvGrpSpPr>
        <p:grpSpPr bwMode="auto">
          <a:xfrm>
            <a:off x="7945439" y="4470400"/>
            <a:ext cx="917575" cy="279400"/>
            <a:chOff x="1430" y="2830"/>
            <a:chExt cx="650" cy="176"/>
          </a:xfrm>
        </p:grpSpPr>
        <p:sp>
          <p:nvSpPr>
            <p:cNvPr id="70678" name="Rectangle 11"/>
            <p:cNvSpPr>
              <a:spLocks noChangeArrowheads="1"/>
            </p:cNvSpPr>
            <p:nvPr/>
          </p:nvSpPr>
          <p:spPr bwMode="auto">
            <a:xfrm>
              <a:off x="1446" y="2908"/>
              <a:ext cx="522" cy="24"/>
            </a:xfrm>
            <a:prstGeom prst="rect">
              <a:avLst/>
            </a:prstGeom>
            <a:solidFill>
              <a:srgbClr val="000000"/>
            </a:solidFill>
            <a:ln w="9525">
              <a:noFill/>
              <a:miter lim="800000"/>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70679" name="Freeform 12"/>
            <p:cNvSpPr>
              <a:spLocks/>
            </p:cNvSpPr>
            <p:nvPr/>
          </p:nvSpPr>
          <p:spPr bwMode="auto">
            <a:xfrm>
              <a:off x="1910" y="2836"/>
              <a:ext cx="170" cy="170"/>
            </a:xfrm>
            <a:custGeom>
              <a:avLst/>
              <a:gdLst>
                <a:gd name="T0" fmla="*/ 0 w 170"/>
                <a:gd name="T1" fmla="*/ 170 h 170"/>
                <a:gd name="T2" fmla="*/ 170 w 170"/>
                <a:gd name="T3" fmla="*/ 84 h 170"/>
                <a:gd name="T4" fmla="*/ 0 w 170"/>
                <a:gd name="T5" fmla="*/ 0 h 170"/>
                <a:gd name="T6" fmla="*/ 54 w 170"/>
                <a:gd name="T7" fmla="*/ 84 h 170"/>
                <a:gd name="T8" fmla="*/ 0 w 170"/>
                <a:gd name="T9" fmla="*/ 170 h 170"/>
                <a:gd name="T10" fmla="*/ 0 60000 65536"/>
                <a:gd name="T11" fmla="*/ 0 60000 65536"/>
                <a:gd name="T12" fmla="*/ 0 60000 65536"/>
                <a:gd name="T13" fmla="*/ 0 60000 65536"/>
                <a:gd name="T14" fmla="*/ 0 60000 65536"/>
                <a:gd name="T15" fmla="*/ 0 w 170"/>
                <a:gd name="T16" fmla="*/ 0 h 170"/>
                <a:gd name="T17" fmla="*/ 170 w 170"/>
                <a:gd name="T18" fmla="*/ 170 h 170"/>
              </a:gdLst>
              <a:ahLst/>
              <a:cxnLst>
                <a:cxn ang="T10">
                  <a:pos x="T0" y="T1"/>
                </a:cxn>
                <a:cxn ang="T11">
                  <a:pos x="T2" y="T3"/>
                </a:cxn>
                <a:cxn ang="T12">
                  <a:pos x="T4" y="T5"/>
                </a:cxn>
                <a:cxn ang="T13">
                  <a:pos x="T6" y="T7"/>
                </a:cxn>
                <a:cxn ang="T14">
                  <a:pos x="T8" y="T9"/>
                </a:cxn>
              </a:cxnLst>
              <a:rect l="T15" t="T16" r="T17" b="T18"/>
              <a:pathLst>
                <a:path w="170" h="170">
                  <a:moveTo>
                    <a:pt x="0" y="170"/>
                  </a:moveTo>
                  <a:lnTo>
                    <a:pt x="170" y="84"/>
                  </a:lnTo>
                  <a:lnTo>
                    <a:pt x="0" y="0"/>
                  </a:lnTo>
                  <a:lnTo>
                    <a:pt x="54" y="84"/>
                  </a:lnTo>
                  <a:lnTo>
                    <a:pt x="0" y="17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18445" name="Rectangle 13"/>
            <p:cNvSpPr>
              <a:spLocks noChangeArrowheads="1"/>
            </p:cNvSpPr>
            <p:nvPr/>
          </p:nvSpPr>
          <p:spPr bwMode="auto">
            <a:xfrm>
              <a:off x="1430" y="2902"/>
              <a:ext cx="522" cy="24"/>
            </a:xfrm>
            <a:prstGeom prst="rect">
              <a:avLst/>
            </a:prstGeom>
            <a:solidFill>
              <a:schemeClr val="folHlink"/>
            </a:solidFill>
            <a:ln w="9525">
              <a:solidFill>
                <a:schemeClr val="folHlink"/>
              </a:solidFill>
              <a:miter lim="800000"/>
              <a:headEnd/>
              <a:tailEnd/>
            </a:ln>
            <a:effectLst>
              <a:outerShdw blurRad="63500" dist="38099" dir="2700000" algn="ctr" rotWithShape="0">
                <a:srgbClr val="00006A">
                  <a:alpha val="74997"/>
                </a:srgbClr>
              </a:outerShdw>
            </a:effectLst>
          </p:spPr>
          <p:txBody>
            <a:bodyPr/>
            <a:lstStyle/>
            <a:p>
              <a:pPr>
                <a:defRPr/>
              </a:pPr>
              <a:endParaRPr lang="en-US">
                <a:solidFill>
                  <a:srgbClr val="EAEAEA"/>
                </a:solidFill>
                <a:latin typeface="Arial"/>
                <a:ea typeface="ＭＳ Ｐゴシック"/>
                <a:cs typeface="ＭＳ Ｐゴシック"/>
              </a:endParaRPr>
            </a:p>
          </p:txBody>
        </p:sp>
        <p:sp>
          <p:nvSpPr>
            <p:cNvPr id="18446" name="Freeform 14"/>
            <p:cNvSpPr>
              <a:spLocks/>
            </p:cNvSpPr>
            <p:nvPr/>
          </p:nvSpPr>
          <p:spPr bwMode="auto">
            <a:xfrm>
              <a:off x="1894" y="2830"/>
              <a:ext cx="170" cy="170"/>
            </a:xfrm>
            <a:custGeom>
              <a:avLst/>
              <a:gdLst>
                <a:gd name="T0" fmla="*/ 0 w 170"/>
                <a:gd name="T1" fmla="*/ 170 h 170"/>
                <a:gd name="T2" fmla="*/ 170 w 170"/>
                <a:gd name="T3" fmla="*/ 86 h 170"/>
                <a:gd name="T4" fmla="*/ 0 w 170"/>
                <a:gd name="T5" fmla="*/ 0 h 170"/>
                <a:gd name="T6" fmla="*/ 54 w 170"/>
                <a:gd name="T7" fmla="*/ 86 h 170"/>
                <a:gd name="T8" fmla="*/ 0 w 170"/>
                <a:gd name="T9" fmla="*/ 17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70">
                  <a:moveTo>
                    <a:pt x="0" y="170"/>
                  </a:moveTo>
                  <a:lnTo>
                    <a:pt x="170" y="86"/>
                  </a:lnTo>
                  <a:lnTo>
                    <a:pt x="0" y="0"/>
                  </a:lnTo>
                  <a:lnTo>
                    <a:pt x="54" y="86"/>
                  </a:lnTo>
                  <a:lnTo>
                    <a:pt x="0" y="170"/>
                  </a:lnTo>
                  <a:close/>
                </a:path>
              </a:pathLst>
            </a:custGeom>
            <a:solidFill>
              <a:schemeClr val="folHlink"/>
            </a:solidFill>
            <a:ln w="9525">
              <a:solidFill>
                <a:schemeClr val="folHlink"/>
              </a:solidFill>
              <a:round/>
              <a:headEnd/>
              <a:tailEnd/>
            </a:ln>
            <a:effectLst>
              <a:outerShdw blurRad="63500" dist="38099" dir="2700000" algn="ctr" rotWithShape="0">
                <a:srgbClr val="00006A">
                  <a:alpha val="74997"/>
                </a:srgbClr>
              </a:outerShdw>
            </a:effectLst>
          </p:spPr>
          <p:txBody>
            <a:bodyPr/>
            <a:lstStyle/>
            <a:p>
              <a:pPr>
                <a:defRPr/>
              </a:pPr>
              <a:endParaRPr lang="en-US">
                <a:solidFill>
                  <a:srgbClr val="EAEAEA"/>
                </a:solidFill>
                <a:latin typeface="Arial"/>
                <a:ea typeface="ＭＳ Ｐゴシック"/>
                <a:cs typeface="ＭＳ Ｐゴシック"/>
              </a:endParaRPr>
            </a:p>
          </p:txBody>
        </p:sp>
      </p:grpSp>
      <p:grpSp>
        <p:nvGrpSpPr>
          <p:cNvPr id="70666" name="Group 15"/>
          <p:cNvGrpSpPr>
            <a:grpSpLocks/>
          </p:cNvGrpSpPr>
          <p:nvPr/>
        </p:nvGrpSpPr>
        <p:grpSpPr bwMode="auto">
          <a:xfrm>
            <a:off x="7958139" y="3810000"/>
            <a:ext cx="942975" cy="279400"/>
            <a:chOff x="1430" y="2830"/>
            <a:chExt cx="650" cy="176"/>
          </a:xfrm>
        </p:grpSpPr>
        <p:sp>
          <p:nvSpPr>
            <p:cNvPr id="70674" name="Rectangle 16"/>
            <p:cNvSpPr>
              <a:spLocks noChangeArrowheads="1"/>
            </p:cNvSpPr>
            <p:nvPr/>
          </p:nvSpPr>
          <p:spPr bwMode="auto">
            <a:xfrm>
              <a:off x="1446" y="2908"/>
              <a:ext cx="522" cy="24"/>
            </a:xfrm>
            <a:prstGeom prst="rect">
              <a:avLst/>
            </a:prstGeom>
            <a:solidFill>
              <a:srgbClr val="000000"/>
            </a:solidFill>
            <a:ln w="9525">
              <a:noFill/>
              <a:miter lim="800000"/>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70675" name="Freeform 17"/>
            <p:cNvSpPr>
              <a:spLocks/>
            </p:cNvSpPr>
            <p:nvPr/>
          </p:nvSpPr>
          <p:spPr bwMode="auto">
            <a:xfrm>
              <a:off x="1910" y="2836"/>
              <a:ext cx="170" cy="170"/>
            </a:xfrm>
            <a:custGeom>
              <a:avLst/>
              <a:gdLst>
                <a:gd name="T0" fmla="*/ 0 w 170"/>
                <a:gd name="T1" fmla="*/ 170 h 170"/>
                <a:gd name="T2" fmla="*/ 170 w 170"/>
                <a:gd name="T3" fmla="*/ 84 h 170"/>
                <a:gd name="T4" fmla="*/ 0 w 170"/>
                <a:gd name="T5" fmla="*/ 0 h 170"/>
                <a:gd name="T6" fmla="*/ 54 w 170"/>
                <a:gd name="T7" fmla="*/ 84 h 170"/>
                <a:gd name="T8" fmla="*/ 0 w 170"/>
                <a:gd name="T9" fmla="*/ 170 h 170"/>
                <a:gd name="T10" fmla="*/ 0 60000 65536"/>
                <a:gd name="T11" fmla="*/ 0 60000 65536"/>
                <a:gd name="T12" fmla="*/ 0 60000 65536"/>
                <a:gd name="T13" fmla="*/ 0 60000 65536"/>
                <a:gd name="T14" fmla="*/ 0 60000 65536"/>
                <a:gd name="T15" fmla="*/ 0 w 170"/>
                <a:gd name="T16" fmla="*/ 0 h 170"/>
                <a:gd name="T17" fmla="*/ 170 w 170"/>
                <a:gd name="T18" fmla="*/ 170 h 170"/>
              </a:gdLst>
              <a:ahLst/>
              <a:cxnLst>
                <a:cxn ang="T10">
                  <a:pos x="T0" y="T1"/>
                </a:cxn>
                <a:cxn ang="T11">
                  <a:pos x="T2" y="T3"/>
                </a:cxn>
                <a:cxn ang="T12">
                  <a:pos x="T4" y="T5"/>
                </a:cxn>
                <a:cxn ang="T13">
                  <a:pos x="T6" y="T7"/>
                </a:cxn>
                <a:cxn ang="T14">
                  <a:pos x="T8" y="T9"/>
                </a:cxn>
              </a:cxnLst>
              <a:rect l="T15" t="T16" r="T17" b="T18"/>
              <a:pathLst>
                <a:path w="170" h="170">
                  <a:moveTo>
                    <a:pt x="0" y="170"/>
                  </a:moveTo>
                  <a:lnTo>
                    <a:pt x="170" y="84"/>
                  </a:lnTo>
                  <a:lnTo>
                    <a:pt x="0" y="0"/>
                  </a:lnTo>
                  <a:lnTo>
                    <a:pt x="54" y="84"/>
                  </a:lnTo>
                  <a:lnTo>
                    <a:pt x="0" y="17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18450" name="Rectangle 18"/>
            <p:cNvSpPr>
              <a:spLocks noChangeArrowheads="1"/>
            </p:cNvSpPr>
            <p:nvPr/>
          </p:nvSpPr>
          <p:spPr bwMode="auto">
            <a:xfrm>
              <a:off x="1430" y="2902"/>
              <a:ext cx="522" cy="24"/>
            </a:xfrm>
            <a:prstGeom prst="rect">
              <a:avLst/>
            </a:prstGeom>
            <a:solidFill>
              <a:schemeClr val="folHlink"/>
            </a:solidFill>
            <a:ln w="9525">
              <a:solidFill>
                <a:schemeClr val="folHlink"/>
              </a:solidFill>
              <a:miter lim="800000"/>
              <a:headEnd/>
              <a:tailEnd/>
            </a:ln>
            <a:effectLst>
              <a:outerShdw blurRad="63500" dist="38099" dir="2700000" algn="ctr" rotWithShape="0">
                <a:srgbClr val="00006A">
                  <a:alpha val="74997"/>
                </a:srgbClr>
              </a:outerShdw>
            </a:effectLst>
          </p:spPr>
          <p:txBody>
            <a:bodyPr/>
            <a:lstStyle/>
            <a:p>
              <a:pPr>
                <a:defRPr/>
              </a:pPr>
              <a:endParaRPr lang="en-US">
                <a:solidFill>
                  <a:srgbClr val="EAEAEA"/>
                </a:solidFill>
                <a:latin typeface="Arial"/>
                <a:ea typeface="ＭＳ Ｐゴシック"/>
                <a:cs typeface="ＭＳ Ｐゴシック"/>
              </a:endParaRPr>
            </a:p>
          </p:txBody>
        </p:sp>
        <p:sp>
          <p:nvSpPr>
            <p:cNvPr id="18451" name="Freeform 19"/>
            <p:cNvSpPr>
              <a:spLocks/>
            </p:cNvSpPr>
            <p:nvPr/>
          </p:nvSpPr>
          <p:spPr bwMode="auto">
            <a:xfrm>
              <a:off x="1894" y="2830"/>
              <a:ext cx="170" cy="170"/>
            </a:xfrm>
            <a:custGeom>
              <a:avLst/>
              <a:gdLst>
                <a:gd name="T0" fmla="*/ 0 w 170"/>
                <a:gd name="T1" fmla="*/ 170 h 170"/>
                <a:gd name="T2" fmla="*/ 170 w 170"/>
                <a:gd name="T3" fmla="*/ 86 h 170"/>
                <a:gd name="T4" fmla="*/ 0 w 170"/>
                <a:gd name="T5" fmla="*/ 0 h 170"/>
                <a:gd name="T6" fmla="*/ 54 w 170"/>
                <a:gd name="T7" fmla="*/ 86 h 170"/>
                <a:gd name="T8" fmla="*/ 0 w 170"/>
                <a:gd name="T9" fmla="*/ 17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70">
                  <a:moveTo>
                    <a:pt x="0" y="170"/>
                  </a:moveTo>
                  <a:lnTo>
                    <a:pt x="170" y="86"/>
                  </a:lnTo>
                  <a:lnTo>
                    <a:pt x="0" y="0"/>
                  </a:lnTo>
                  <a:lnTo>
                    <a:pt x="54" y="86"/>
                  </a:lnTo>
                  <a:lnTo>
                    <a:pt x="0" y="170"/>
                  </a:lnTo>
                  <a:close/>
                </a:path>
              </a:pathLst>
            </a:custGeom>
            <a:solidFill>
              <a:schemeClr val="folHlink"/>
            </a:solidFill>
            <a:ln w="9525">
              <a:solidFill>
                <a:schemeClr val="folHlink"/>
              </a:solidFill>
              <a:round/>
              <a:headEnd/>
              <a:tailEnd/>
            </a:ln>
            <a:effectLst>
              <a:outerShdw blurRad="63500" dist="38099" dir="2700000" algn="ctr" rotWithShape="0">
                <a:srgbClr val="00006A">
                  <a:alpha val="74997"/>
                </a:srgbClr>
              </a:outerShdw>
            </a:effectLst>
          </p:spPr>
          <p:txBody>
            <a:bodyPr/>
            <a:lstStyle/>
            <a:p>
              <a:pPr>
                <a:defRPr/>
              </a:pPr>
              <a:endParaRPr lang="en-US">
                <a:solidFill>
                  <a:srgbClr val="EAEAEA"/>
                </a:solidFill>
                <a:latin typeface="Arial"/>
                <a:ea typeface="ＭＳ Ｐゴシック"/>
                <a:cs typeface="ＭＳ Ｐゴシック"/>
              </a:endParaRPr>
            </a:p>
          </p:txBody>
        </p:sp>
      </p:grpSp>
      <p:grpSp>
        <p:nvGrpSpPr>
          <p:cNvPr id="70667" name="Group 20"/>
          <p:cNvGrpSpPr>
            <a:grpSpLocks/>
          </p:cNvGrpSpPr>
          <p:nvPr/>
        </p:nvGrpSpPr>
        <p:grpSpPr bwMode="auto">
          <a:xfrm>
            <a:off x="7970839" y="3132138"/>
            <a:ext cx="1222375" cy="279400"/>
            <a:chOff x="1430" y="2830"/>
            <a:chExt cx="650" cy="176"/>
          </a:xfrm>
        </p:grpSpPr>
        <p:sp>
          <p:nvSpPr>
            <p:cNvPr id="70670" name="Rectangle 21"/>
            <p:cNvSpPr>
              <a:spLocks noChangeArrowheads="1"/>
            </p:cNvSpPr>
            <p:nvPr/>
          </p:nvSpPr>
          <p:spPr bwMode="auto">
            <a:xfrm>
              <a:off x="1446" y="2908"/>
              <a:ext cx="522" cy="24"/>
            </a:xfrm>
            <a:prstGeom prst="rect">
              <a:avLst/>
            </a:prstGeom>
            <a:solidFill>
              <a:srgbClr val="000000"/>
            </a:solidFill>
            <a:ln w="9525">
              <a:noFill/>
              <a:miter lim="800000"/>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70671" name="Freeform 22"/>
            <p:cNvSpPr>
              <a:spLocks/>
            </p:cNvSpPr>
            <p:nvPr/>
          </p:nvSpPr>
          <p:spPr bwMode="auto">
            <a:xfrm>
              <a:off x="1910" y="2836"/>
              <a:ext cx="170" cy="170"/>
            </a:xfrm>
            <a:custGeom>
              <a:avLst/>
              <a:gdLst>
                <a:gd name="T0" fmla="*/ 0 w 170"/>
                <a:gd name="T1" fmla="*/ 170 h 170"/>
                <a:gd name="T2" fmla="*/ 170 w 170"/>
                <a:gd name="T3" fmla="*/ 84 h 170"/>
                <a:gd name="T4" fmla="*/ 0 w 170"/>
                <a:gd name="T5" fmla="*/ 0 h 170"/>
                <a:gd name="T6" fmla="*/ 54 w 170"/>
                <a:gd name="T7" fmla="*/ 84 h 170"/>
                <a:gd name="T8" fmla="*/ 0 w 170"/>
                <a:gd name="T9" fmla="*/ 170 h 170"/>
                <a:gd name="T10" fmla="*/ 0 60000 65536"/>
                <a:gd name="T11" fmla="*/ 0 60000 65536"/>
                <a:gd name="T12" fmla="*/ 0 60000 65536"/>
                <a:gd name="T13" fmla="*/ 0 60000 65536"/>
                <a:gd name="T14" fmla="*/ 0 60000 65536"/>
                <a:gd name="T15" fmla="*/ 0 w 170"/>
                <a:gd name="T16" fmla="*/ 0 h 170"/>
                <a:gd name="T17" fmla="*/ 170 w 170"/>
                <a:gd name="T18" fmla="*/ 170 h 170"/>
              </a:gdLst>
              <a:ahLst/>
              <a:cxnLst>
                <a:cxn ang="T10">
                  <a:pos x="T0" y="T1"/>
                </a:cxn>
                <a:cxn ang="T11">
                  <a:pos x="T2" y="T3"/>
                </a:cxn>
                <a:cxn ang="T12">
                  <a:pos x="T4" y="T5"/>
                </a:cxn>
                <a:cxn ang="T13">
                  <a:pos x="T6" y="T7"/>
                </a:cxn>
                <a:cxn ang="T14">
                  <a:pos x="T8" y="T9"/>
                </a:cxn>
              </a:cxnLst>
              <a:rect l="T15" t="T16" r="T17" b="T18"/>
              <a:pathLst>
                <a:path w="170" h="170">
                  <a:moveTo>
                    <a:pt x="0" y="170"/>
                  </a:moveTo>
                  <a:lnTo>
                    <a:pt x="170" y="84"/>
                  </a:lnTo>
                  <a:lnTo>
                    <a:pt x="0" y="0"/>
                  </a:lnTo>
                  <a:lnTo>
                    <a:pt x="54" y="84"/>
                  </a:lnTo>
                  <a:lnTo>
                    <a:pt x="0" y="17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18455" name="Rectangle 23"/>
            <p:cNvSpPr>
              <a:spLocks noChangeArrowheads="1"/>
            </p:cNvSpPr>
            <p:nvPr/>
          </p:nvSpPr>
          <p:spPr bwMode="auto">
            <a:xfrm>
              <a:off x="1430" y="2902"/>
              <a:ext cx="522" cy="24"/>
            </a:xfrm>
            <a:prstGeom prst="rect">
              <a:avLst/>
            </a:prstGeom>
            <a:solidFill>
              <a:schemeClr val="folHlink"/>
            </a:solidFill>
            <a:ln w="9525">
              <a:solidFill>
                <a:schemeClr val="folHlink"/>
              </a:solidFill>
              <a:miter lim="800000"/>
              <a:headEnd/>
              <a:tailEnd/>
            </a:ln>
            <a:effectLst>
              <a:outerShdw blurRad="63500" dist="38099" dir="2700000" algn="ctr" rotWithShape="0">
                <a:srgbClr val="00006A">
                  <a:alpha val="74997"/>
                </a:srgbClr>
              </a:outerShdw>
            </a:effectLst>
          </p:spPr>
          <p:txBody>
            <a:bodyPr/>
            <a:lstStyle/>
            <a:p>
              <a:pPr>
                <a:defRPr/>
              </a:pPr>
              <a:endParaRPr lang="en-US">
                <a:solidFill>
                  <a:srgbClr val="EAEAEA"/>
                </a:solidFill>
                <a:latin typeface="Arial"/>
                <a:ea typeface="ＭＳ Ｐゴシック"/>
                <a:cs typeface="ＭＳ Ｐゴシック"/>
              </a:endParaRPr>
            </a:p>
          </p:txBody>
        </p:sp>
        <p:sp>
          <p:nvSpPr>
            <p:cNvPr id="18456" name="Freeform 24"/>
            <p:cNvSpPr>
              <a:spLocks/>
            </p:cNvSpPr>
            <p:nvPr/>
          </p:nvSpPr>
          <p:spPr bwMode="auto">
            <a:xfrm>
              <a:off x="1894" y="2830"/>
              <a:ext cx="170" cy="170"/>
            </a:xfrm>
            <a:custGeom>
              <a:avLst/>
              <a:gdLst>
                <a:gd name="T0" fmla="*/ 0 w 170"/>
                <a:gd name="T1" fmla="*/ 170 h 170"/>
                <a:gd name="T2" fmla="*/ 170 w 170"/>
                <a:gd name="T3" fmla="*/ 86 h 170"/>
                <a:gd name="T4" fmla="*/ 0 w 170"/>
                <a:gd name="T5" fmla="*/ 0 h 170"/>
                <a:gd name="T6" fmla="*/ 54 w 170"/>
                <a:gd name="T7" fmla="*/ 86 h 170"/>
                <a:gd name="T8" fmla="*/ 0 w 170"/>
                <a:gd name="T9" fmla="*/ 17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70">
                  <a:moveTo>
                    <a:pt x="0" y="170"/>
                  </a:moveTo>
                  <a:lnTo>
                    <a:pt x="170" y="86"/>
                  </a:lnTo>
                  <a:lnTo>
                    <a:pt x="0" y="0"/>
                  </a:lnTo>
                  <a:lnTo>
                    <a:pt x="54" y="86"/>
                  </a:lnTo>
                  <a:lnTo>
                    <a:pt x="0" y="170"/>
                  </a:lnTo>
                  <a:close/>
                </a:path>
              </a:pathLst>
            </a:custGeom>
            <a:solidFill>
              <a:schemeClr val="folHlink"/>
            </a:solidFill>
            <a:ln w="9525">
              <a:noFill/>
              <a:round/>
              <a:headEnd/>
              <a:tailEnd/>
            </a:ln>
            <a:effectLst>
              <a:outerShdw blurRad="63500" dist="38099" dir="2700000" algn="ctr" rotWithShape="0">
                <a:srgbClr val="00006A">
                  <a:alpha val="74997"/>
                </a:srgbClr>
              </a:outerShdw>
            </a:effectLst>
          </p:spPr>
          <p:txBody>
            <a:bodyPr/>
            <a:lstStyle/>
            <a:p>
              <a:pPr>
                <a:defRPr/>
              </a:pPr>
              <a:endParaRPr lang="en-US">
                <a:solidFill>
                  <a:srgbClr val="EAEAEA"/>
                </a:solidFill>
                <a:latin typeface="Arial"/>
                <a:ea typeface="ＭＳ Ｐゴシック"/>
                <a:cs typeface="ＭＳ Ｐゴシック"/>
              </a:endParaRPr>
            </a:p>
          </p:txBody>
        </p:sp>
      </p:grpSp>
      <p:pic>
        <p:nvPicPr>
          <p:cNvPr id="70668" name="Picture 25"/>
          <p:cNvPicPr>
            <a:picLocks noChangeAspect="1" noChangeArrowheads="1"/>
          </p:cNvPicPr>
          <p:nvPr/>
        </p:nvPicPr>
        <p:blipFill>
          <a:blip r:embed="rId4"/>
          <a:srcRect/>
          <a:stretch>
            <a:fillRect/>
          </a:stretch>
        </p:blipFill>
        <p:spPr bwMode="auto">
          <a:xfrm>
            <a:off x="1782763" y="1966913"/>
            <a:ext cx="3905250" cy="3541712"/>
          </a:xfrm>
          <a:prstGeom prst="rect">
            <a:avLst/>
          </a:prstGeom>
          <a:noFill/>
          <a:ln w="9525">
            <a:noFill/>
            <a:miter lim="800000"/>
            <a:headEnd/>
            <a:tailEnd/>
          </a:ln>
        </p:spPr>
      </p:pic>
      <p:sp>
        <p:nvSpPr>
          <p:cNvPr id="18458" name="Rectangle 26"/>
          <p:cNvSpPr>
            <a:spLocks noGrp="1" noChangeArrowheads="1"/>
          </p:cNvSpPr>
          <p:nvPr>
            <p:ph type="title" idx="4294967295"/>
          </p:nvPr>
        </p:nvSpPr>
        <p:spPr>
          <a:xfrm>
            <a:off x="1320800" y="228600"/>
            <a:ext cx="10871200" cy="990600"/>
          </a:xfrm>
        </p:spPr>
        <p:txBody>
          <a:bodyPr>
            <a:normAutofit fontScale="90000"/>
          </a:bodyPr>
          <a:lstStyle/>
          <a:p>
            <a:pPr eaLnBrk="1" hangingPunct="1">
              <a:defRPr/>
            </a:pPr>
            <a:r>
              <a:rPr lang="en-US" dirty="0">
                <a:effectLst>
                  <a:outerShdw blurRad="38100" dist="38100" dir="2700000" algn="tl">
                    <a:srgbClr val="000000"/>
                  </a:outerShdw>
                </a:effectLst>
                <a:cs typeface="+mj-cs"/>
              </a:rPr>
              <a:t>Abdominal Adiposity:</a:t>
            </a:r>
            <a:br>
              <a:rPr lang="en-US" dirty="0">
                <a:effectLst>
                  <a:outerShdw blurRad="38100" dist="38100" dir="2700000" algn="tl">
                    <a:srgbClr val="000000"/>
                  </a:outerShdw>
                </a:effectLst>
                <a:cs typeface="+mj-cs"/>
              </a:rPr>
            </a:br>
            <a:r>
              <a:rPr lang="en-US" dirty="0">
                <a:effectLst>
                  <a:outerShdw blurRad="38100" dist="38100" dir="2700000" algn="tl">
                    <a:srgbClr val="000000"/>
                  </a:outerShdw>
                </a:effectLst>
                <a:cs typeface="+mj-cs"/>
              </a:rPr>
              <a:t>The Critical Adipose Depot</a:t>
            </a:r>
          </a:p>
        </p:txBody>
      </p:sp>
    </p:spTree>
    <p:extLst>
      <p:ext uri="{BB962C8B-B14F-4D97-AF65-F5344CB8AC3E}">
        <p14:creationId xmlns:p14="http://schemas.microsoft.com/office/powerpoint/2010/main" val="5706857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a:grayscl/>
          </a:blip>
          <a:srcRect/>
          <a:stretch>
            <a:fillRect/>
          </a:stretch>
        </p:blipFill>
        <p:spPr bwMode="auto">
          <a:xfrm>
            <a:off x="6382943" y="2584850"/>
            <a:ext cx="2711053" cy="1687115"/>
          </a:xfrm>
          <a:prstGeom prst="rect">
            <a:avLst/>
          </a:prstGeom>
          <a:noFill/>
          <a:ln w="9525">
            <a:solidFill>
              <a:schemeClr val="tx1"/>
            </a:solidFill>
            <a:miter lim="800000"/>
            <a:headEnd/>
            <a:tailEnd/>
          </a:ln>
        </p:spPr>
      </p:pic>
      <p:sp>
        <p:nvSpPr>
          <p:cNvPr id="20483" name="Rectangle 3"/>
          <p:cNvSpPr>
            <a:spLocks noGrp="1" noChangeArrowheads="1"/>
          </p:cNvSpPr>
          <p:nvPr>
            <p:ph type="title" idx="4294967295"/>
          </p:nvPr>
        </p:nvSpPr>
        <p:spPr>
          <a:xfrm>
            <a:off x="1320800" y="228600"/>
            <a:ext cx="10871200" cy="990600"/>
          </a:xfrm>
        </p:spPr>
        <p:txBody>
          <a:bodyPr>
            <a:normAutofit fontScale="90000"/>
          </a:bodyPr>
          <a:lstStyle/>
          <a:p>
            <a:pPr eaLnBrk="1" hangingPunct="1">
              <a:defRPr/>
            </a:pPr>
            <a:r>
              <a:rPr lang="en-US">
                <a:effectLst>
                  <a:outerShdw blurRad="38100" dist="38100" dir="2700000" algn="tl">
                    <a:srgbClr val="000000"/>
                  </a:outerShdw>
                </a:effectLst>
                <a:cs typeface="+mj-cs"/>
              </a:rPr>
              <a:t>Visceral Fat Distribution:</a:t>
            </a:r>
            <a:br>
              <a:rPr lang="en-US">
                <a:effectLst>
                  <a:outerShdw blurRad="38100" dist="38100" dir="2700000" algn="tl">
                    <a:srgbClr val="000000"/>
                  </a:outerShdw>
                </a:effectLst>
                <a:cs typeface="+mj-cs"/>
              </a:rPr>
            </a:br>
            <a:r>
              <a:rPr lang="en-US">
                <a:effectLst>
                  <a:outerShdw blurRad="38100" dist="38100" dir="2700000" algn="tl">
                    <a:srgbClr val="000000"/>
                  </a:outerShdw>
                </a:effectLst>
                <a:cs typeface="+mj-cs"/>
              </a:rPr>
              <a:t>Normal Versus Type 2 Diabetes</a:t>
            </a:r>
          </a:p>
        </p:txBody>
      </p:sp>
      <p:sp>
        <p:nvSpPr>
          <p:cNvPr id="72707" name="Text Box 4"/>
          <p:cNvSpPr txBox="1">
            <a:spLocks noChangeArrowheads="1"/>
          </p:cNvSpPr>
          <p:nvPr/>
        </p:nvSpPr>
        <p:spPr bwMode="auto">
          <a:xfrm>
            <a:off x="4454130" y="4336258"/>
            <a:ext cx="848309" cy="3231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500" b="1" dirty="0" smtClean="0">
                <a:solidFill>
                  <a:schemeClr val="tx2"/>
                </a:solidFill>
                <a:latin typeface="Arial" charset="0"/>
                <a:ea typeface="Osaka"/>
                <a:cs typeface="Osaka"/>
              </a:rPr>
              <a:t>Normal</a:t>
            </a:r>
            <a:endParaRPr lang="en-US" sz="1500" b="1" dirty="0">
              <a:solidFill>
                <a:schemeClr val="tx2"/>
              </a:solidFill>
              <a:latin typeface="Arial" charset="0"/>
              <a:ea typeface="Osaka"/>
              <a:cs typeface="Osaka"/>
              <a:sym typeface="Symbol" pitchFamily="18" charset="2"/>
            </a:endParaRPr>
          </a:p>
        </p:txBody>
      </p:sp>
      <p:sp>
        <p:nvSpPr>
          <p:cNvPr id="72708" name="Text Box 5"/>
          <p:cNvSpPr txBox="1">
            <a:spLocks noChangeArrowheads="1"/>
          </p:cNvSpPr>
          <p:nvPr/>
        </p:nvSpPr>
        <p:spPr bwMode="auto">
          <a:xfrm>
            <a:off x="6949679" y="4336258"/>
            <a:ext cx="1635576" cy="3231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500" b="1" dirty="0">
                <a:solidFill>
                  <a:schemeClr val="tx2"/>
                </a:solidFill>
                <a:latin typeface="Arial" charset="0"/>
                <a:ea typeface="Osaka"/>
                <a:cs typeface="Osaka"/>
              </a:rPr>
              <a:t>Type 2 Diabetes</a:t>
            </a:r>
            <a:endParaRPr lang="en-US" sz="1500" b="1" dirty="0">
              <a:solidFill>
                <a:schemeClr val="tx2"/>
              </a:solidFill>
              <a:latin typeface="Arial" charset="0"/>
              <a:ea typeface="Osaka"/>
              <a:cs typeface="Osaka"/>
              <a:sym typeface="Symbol" pitchFamily="18" charset="2"/>
            </a:endParaRPr>
          </a:p>
        </p:txBody>
      </p:sp>
      <p:pic>
        <p:nvPicPr>
          <p:cNvPr id="72709" name="Picture 6"/>
          <p:cNvPicPr>
            <a:picLocks noChangeAspect="1" noChangeArrowheads="1"/>
          </p:cNvPicPr>
          <p:nvPr/>
        </p:nvPicPr>
        <p:blipFill>
          <a:blip r:embed="rId4">
            <a:grayscl/>
          </a:blip>
          <a:srcRect/>
          <a:stretch>
            <a:fillRect/>
          </a:stretch>
        </p:blipFill>
        <p:spPr bwMode="auto">
          <a:xfrm>
            <a:off x="3424237" y="2584850"/>
            <a:ext cx="2711054" cy="168711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96682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320800" y="228600"/>
            <a:ext cx="10871200" cy="990600"/>
          </a:xfrm>
        </p:spPr>
        <p:txBody>
          <a:bodyPr/>
          <a:lstStyle/>
          <a:p>
            <a:pPr eaLnBrk="1" hangingPunct="1">
              <a:defRPr/>
            </a:pPr>
            <a:r>
              <a:rPr lang="en-US" dirty="0">
                <a:effectLst>
                  <a:outerShdw blurRad="38100" dist="38100" dir="2700000" algn="tl">
                    <a:srgbClr val="000000"/>
                  </a:outerShdw>
                </a:effectLst>
                <a:cs typeface="+mj-cs"/>
              </a:rPr>
              <a:t>Prevalence of Metabolic Syndrome in NAFLD</a:t>
            </a:r>
          </a:p>
        </p:txBody>
      </p:sp>
      <p:sp>
        <p:nvSpPr>
          <p:cNvPr id="76802" name="Text Box 3"/>
          <p:cNvSpPr txBox="1">
            <a:spLocks noChangeArrowheads="1"/>
          </p:cNvSpPr>
          <p:nvPr/>
        </p:nvSpPr>
        <p:spPr bwMode="invGray">
          <a:xfrm>
            <a:off x="2903935" y="5680473"/>
            <a:ext cx="3257550" cy="208230"/>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900" b="1" dirty="0" err="1">
                <a:latin typeface="Arial" charset="0"/>
                <a:ea typeface="ＭＳ Ｐゴシック"/>
                <a:cs typeface="ＭＳ Ｐゴシック"/>
              </a:rPr>
              <a:t>Marchesini</a:t>
            </a:r>
            <a:r>
              <a:rPr lang="en-US" sz="900" b="1" dirty="0">
                <a:latin typeface="Arial" charset="0"/>
                <a:ea typeface="ＭＳ Ｐゴシック"/>
                <a:cs typeface="ＭＳ Ｐゴシック"/>
              </a:rPr>
              <a:t> et al. </a:t>
            </a:r>
            <a:r>
              <a:rPr lang="en-US" sz="900" b="1" i="1" dirty="0">
                <a:latin typeface="Arial" charset="0"/>
                <a:ea typeface="ＭＳ Ｐゴシック"/>
                <a:cs typeface="ＭＳ Ｐゴシック"/>
              </a:rPr>
              <a:t>Hepatology.</a:t>
            </a:r>
            <a:r>
              <a:rPr lang="en-US" sz="900" b="1" dirty="0">
                <a:latin typeface="Arial" charset="0"/>
                <a:ea typeface="ＭＳ Ｐゴシック"/>
                <a:cs typeface="ＭＳ Ｐゴシック"/>
              </a:rPr>
              <a:t> 2003;37:917-923.</a:t>
            </a:r>
          </a:p>
        </p:txBody>
      </p:sp>
      <p:sp>
        <p:nvSpPr>
          <p:cNvPr id="76803" name="AutoShape 4"/>
          <p:cNvSpPr>
            <a:spLocks noChangeArrowheads="1"/>
          </p:cNvSpPr>
          <p:nvPr/>
        </p:nvSpPr>
        <p:spPr bwMode="auto">
          <a:xfrm>
            <a:off x="3181350" y="2286000"/>
            <a:ext cx="1371600" cy="800100"/>
          </a:xfrm>
          <a:prstGeom prst="roundRect">
            <a:avLst>
              <a:gd name="adj" fmla="val 16667"/>
            </a:avLst>
          </a:prstGeom>
          <a:solidFill>
            <a:srgbClr val="99CCFF">
              <a:alpha val="65097"/>
            </a:srgbClr>
          </a:solidFill>
          <a:ln w="9525">
            <a:solidFill>
              <a:schemeClr val="tx1"/>
            </a:solidFill>
            <a:round/>
            <a:headEnd/>
            <a:tailEnd/>
          </a:ln>
        </p:spPr>
        <p:txBody>
          <a:bodyPr wrap="none" anchor="ctr"/>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04" name="Text Box 5"/>
          <p:cNvSpPr txBox="1">
            <a:spLocks noChangeArrowheads="1"/>
          </p:cNvSpPr>
          <p:nvPr/>
        </p:nvSpPr>
        <p:spPr bwMode="invGray">
          <a:xfrm>
            <a:off x="3181350" y="2343150"/>
            <a:ext cx="1428750" cy="692978"/>
          </a:xfrm>
          <a:prstGeom prst="rect">
            <a:avLst/>
          </a:prstGeom>
          <a:noFill/>
          <a:ln w="28575">
            <a:noFill/>
            <a:miter lim="800000"/>
            <a:headEnd/>
            <a:tailEnd/>
          </a:ln>
        </p:spPr>
        <p:txBody>
          <a:bodyPr wrap="square" lIns="69056" tIns="34528" rIns="69056" bIns="34528">
            <a:spAutoFit/>
          </a:bodyPr>
          <a:lstStyle/>
          <a:p>
            <a:pPr eaLnBrk="0" fontAlgn="base" hangingPunct="0">
              <a:spcBef>
                <a:spcPct val="50000"/>
              </a:spcBef>
              <a:spcAft>
                <a:spcPct val="0"/>
              </a:spcAft>
            </a:pPr>
            <a:r>
              <a:rPr lang="en-US" sz="1350" dirty="0">
                <a:latin typeface="Arial" charset="0"/>
                <a:ea typeface="ＭＳ Ｐゴシック"/>
                <a:cs typeface="ＭＳ Ｐゴシック"/>
              </a:rPr>
              <a:t>304 NAFLD cases w/o overt diabetes</a:t>
            </a:r>
          </a:p>
        </p:txBody>
      </p:sp>
      <p:sp>
        <p:nvSpPr>
          <p:cNvPr id="76805" name="AutoShape 6"/>
          <p:cNvSpPr>
            <a:spLocks noChangeArrowheads="1"/>
          </p:cNvSpPr>
          <p:nvPr/>
        </p:nvSpPr>
        <p:spPr bwMode="invGray">
          <a:xfrm>
            <a:off x="4895850" y="2514600"/>
            <a:ext cx="2114550" cy="400050"/>
          </a:xfrm>
          <a:prstGeom prst="rightArrow">
            <a:avLst>
              <a:gd name="adj1" fmla="val 50000"/>
              <a:gd name="adj2" fmla="val 132143"/>
            </a:avLst>
          </a:prstGeom>
          <a:solidFill>
            <a:srgbClr val="008080">
              <a:alpha val="65097"/>
            </a:srgbClr>
          </a:solidFill>
          <a:ln w="12700">
            <a:solidFill>
              <a:schemeClr val="tx1"/>
            </a:solidFill>
            <a:miter lim="800000"/>
            <a:headEnd/>
            <a:tailEnd/>
          </a:ln>
        </p:spPr>
        <p:txBody>
          <a:bodyPr wrap="none" lIns="69056" tIns="34528" rIns="69056" bIns="34528" anchor="ctr"/>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06" name="AutoShape 7"/>
          <p:cNvSpPr>
            <a:spLocks noChangeArrowheads="1"/>
          </p:cNvSpPr>
          <p:nvPr/>
        </p:nvSpPr>
        <p:spPr bwMode="invGray">
          <a:xfrm>
            <a:off x="7353300" y="2286000"/>
            <a:ext cx="971550" cy="914400"/>
          </a:xfrm>
          <a:prstGeom prst="octagon">
            <a:avLst>
              <a:gd name="adj" fmla="val 29287"/>
            </a:avLst>
          </a:prstGeom>
          <a:solidFill>
            <a:srgbClr val="6D6FC7">
              <a:alpha val="65097"/>
            </a:srgbClr>
          </a:solidFill>
          <a:ln w="12700">
            <a:solidFill>
              <a:schemeClr val="tx1"/>
            </a:solidFill>
            <a:miter lim="800000"/>
            <a:headEnd/>
            <a:tailEnd/>
          </a:ln>
        </p:spPr>
        <p:txBody>
          <a:bodyPr wrap="none" lIns="69056" tIns="34528" rIns="69056" bIns="34528" anchor="ctr"/>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07" name="Text Box 8"/>
          <p:cNvSpPr txBox="1">
            <a:spLocks noChangeArrowheads="1"/>
          </p:cNvSpPr>
          <p:nvPr/>
        </p:nvSpPr>
        <p:spPr bwMode="invGray">
          <a:xfrm>
            <a:off x="7324725" y="2571752"/>
            <a:ext cx="1028700" cy="346729"/>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a:solidFill>
                  <a:srgbClr val="EAEAEA"/>
                </a:solidFill>
                <a:latin typeface="Arial" charset="0"/>
                <a:ea typeface="ＭＳ Ｐゴシック"/>
                <a:cs typeface="ＭＳ Ｐゴシック"/>
              </a:rPr>
              <a:t>36% MS</a:t>
            </a:r>
          </a:p>
        </p:txBody>
      </p:sp>
      <p:sp>
        <p:nvSpPr>
          <p:cNvPr id="76808" name="Oval 9"/>
          <p:cNvSpPr>
            <a:spLocks noChangeArrowheads="1"/>
          </p:cNvSpPr>
          <p:nvPr/>
        </p:nvSpPr>
        <p:spPr bwMode="invGray">
          <a:xfrm>
            <a:off x="6381750" y="3657600"/>
            <a:ext cx="857250" cy="571500"/>
          </a:xfrm>
          <a:prstGeom prst="ellipse">
            <a:avLst/>
          </a:prstGeom>
          <a:solidFill>
            <a:srgbClr val="6D6FC7">
              <a:alpha val="65097"/>
            </a:srgbClr>
          </a:solidFill>
          <a:ln w="12700">
            <a:solidFill>
              <a:schemeClr val="tx1"/>
            </a:solidFill>
            <a:round/>
            <a:headEnd/>
            <a:tailEnd/>
          </a:ln>
        </p:spPr>
        <p:txBody>
          <a:bodyPr wrap="none" lIns="69056" tIns="34528" rIns="69056" bIns="34528" anchor="ctr"/>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09" name="Oval 10"/>
          <p:cNvSpPr>
            <a:spLocks noChangeArrowheads="1"/>
          </p:cNvSpPr>
          <p:nvPr/>
        </p:nvSpPr>
        <p:spPr bwMode="invGray">
          <a:xfrm>
            <a:off x="7410450" y="3657600"/>
            <a:ext cx="857250" cy="571500"/>
          </a:xfrm>
          <a:prstGeom prst="ellipse">
            <a:avLst/>
          </a:prstGeom>
          <a:solidFill>
            <a:srgbClr val="6D6FC7">
              <a:alpha val="65097"/>
            </a:srgbClr>
          </a:solidFill>
          <a:ln w="12700">
            <a:solidFill>
              <a:schemeClr val="tx1"/>
            </a:solidFill>
            <a:round/>
            <a:headEnd/>
            <a:tailEnd/>
          </a:ln>
        </p:spPr>
        <p:txBody>
          <a:bodyPr wrap="none" lIns="69056" tIns="34528" rIns="69056" bIns="34528" anchor="ctr"/>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10" name="Oval 11"/>
          <p:cNvSpPr>
            <a:spLocks noChangeArrowheads="1"/>
          </p:cNvSpPr>
          <p:nvPr/>
        </p:nvSpPr>
        <p:spPr bwMode="invGray">
          <a:xfrm>
            <a:off x="8445104" y="3657600"/>
            <a:ext cx="857250" cy="571500"/>
          </a:xfrm>
          <a:prstGeom prst="ellipse">
            <a:avLst/>
          </a:prstGeom>
          <a:solidFill>
            <a:srgbClr val="6D6FC7">
              <a:alpha val="65097"/>
            </a:srgbClr>
          </a:solidFill>
          <a:ln w="12700">
            <a:solidFill>
              <a:schemeClr val="tx1"/>
            </a:solidFill>
            <a:round/>
            <a:headEnd/>
            <a:tailEnd/>
          </a:ln>
        </p:spPr>
        <p:txBody>
          <a:bodyPr wrap="none" lIns="69056" tIns="34528" rIns="69056" bIns="34528" anchor="ctr"/>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11" name="Line 12"/>
          <p:cNvSpPr>
            <a:spLocks noChangeShapeType="1"/>
          </p:cNvSpPr>
          <p:nvPr/>
        </p:nvSpPr>
        <p:spPr bwMode="invGray">
          <a:xfrm flipH="1">
            <a:off x="7010400" y="3200400"/>
            <a:ext cx="342900" cy="457200"/>
          </a:xfrm>
          <a:prstGeom prst="line">
            <a:avLst/>
          </a:prstGeom>
          <a:noFill/>
          <a:ln w="28575">
            <a:solidFill>
              <a:schemeClr val="tx1"/>
            </a:solidFill>
            <a:round/>
            <a:headEnd/>
            <a:tailEnd type="triangle" w="med" len="med"/>
          </a:ln>
        </p:spPr>
        <p:txBody>
          <a:bodyPr wrap="none" lIns="69056" tIns="34528" rIns="69056" bIns="34528"/>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12" name="Line 13"/>
          <p:cNvSpPr>
            <a:spLocks noChangeShapeType="1"/>
          </p:cNvSpPr>
          <p:nvPr/>
        </p:nvSpPr>
        <p:spPr bwMode="invGray">
          <a:xfrm>
            <a:off x="7839075" y="3257550"/>
            <a:ext cx="0" cy="400050"/>
          </a:xfrm>
          <a:prstGeom prst="line">
            <a:avLst/>
          </a:prstGeom>
          <a:noFill/>
          <a:ln w="28575">
            <a:solidFill>
              <a:schemeClr val="tx1"/>
            </a:solidFill>
            <a:round/>
            <a:headEnd/>
            <a:tailEnd type="triangle" w="med" len="med"/>
          </a:ln>
        </p:spPr>
        <p:txBody>
          <a:bodyPr wrap="none" lIns="69056" tIns="34528" rIns="69056" bIns="34528"/>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13" name="Line 14"/>
          <p:cNvSpPr>
            <a:spLocks noChangeShapeType="1"/>
          </p:cNvSpPr>
          <p:nvPr/>
        </p:nvSpPr>
        <p:spPr bwMode="invGray">
          <a:xfrm>
            <a:off x="8267700" y="3200400"/>
            <a:ext cx="400050" cy="457200"/>
          </a:xfrm>
          <a:prstGeom prst="line">
            <a:avLst/>
          </a:prstGeom>
          <a:noFill/>
          <a:ln w="28575">
            <a:solidFill>
              <a:schemeClr val="tx1"/>
            </a:solidFill>
            <a:round/>
            <a:headEnd/>
            <a:tailEnd type="triangle" w="med" len="med"/>
          </a:ln>
        </p:spPr>
        <p:txBody>
          <a:bodyPr wrap="none" lIns="69056" tIns="34528" rIns="69056" bIns="34528"/>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14" name="Text Box 15"/>
          <p:cNvSpPr txBox="1">
            <a:spLocks noChangeArrowheads="1"/>
          </p:cNvSpPr>
          <p:nvPr/>
        </p:nvSpPr>
        <p:spPr bwMode="invGray">
          <a:xfrm>
            <a:off x="6496050" y="3794524"/>
            <a:ext cx="628650" cy="300563"/>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500" b="1">
                <a:solidFill>
                  <a:srgbClr val="EAEAEA"/>
                </a:solidFill>
                <a:latin typeface="Arial" charset="0"/>
                <a:ea typeface="ＭＳ Ｐゴシック"/>
                <a:cs typeface="ＭＳ Ｐゴシック"/>
              </a:rPr>
              <a:t>18%</a:t>
            </a:r>
          </a:p>
        </p:txBody>
      </p:sp>
      <p:sp>
        <p:nvSpPr>
          <p:cNvPr id="76815" name="Text Box 16"/>
          <p:cNvSpPr txBox="1">
            <a:spLocks noChangeArrowheads="1"/>
          </p:cNvSpPr>
          <p:nvPr/>
        </p:nvSpPr>
        <p:spPr bwMode="invGray">
          <a:xfrm>
            <a:off x="7581900" y="3794524"/>
            <a:ext cx="742950" cy="300563"/>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500" b="1">
                <a:solidFill>
                  <a:srgbClr val="EAEAEA"/>
                </a:solidFill>
                <a:latin typeface="Arial" charset="0"/>
                <a:ea typeface="ＭＳ Ｐゴシック"/>
                <a:cs typeface="ＭＳ Ｐゴシック"/>
              </a:rPr>
              <a:t>29%</a:t>
            </a:r>
          </a:p>
        </p:txBody>
      </p:sp>
      <p:sp>
        <p:nvSpPr>
          <p:cNvPr id="76816" name="Text Box 17"/>
          <p:cNvSpPr txBox="1">
            <a:spLocks noChangeArrowheads="1"/>
          </p:cNvSpPr>
          <p:nvPr/>
        </p:nvSpPr>
        <p:spPr bwMode="invGray">
          <a:xfrm>
            <a:off x="8559404" y="3794524"/>
            <a:ext cx="628650" cy="300563"/>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500" b="1">
                <a:solidFill>
                  <a:srgbClr val="EAEAEA"/>
                </a:solidFill>
                <a:latin typeface="Arial" charset="0"/>
                <a:ea typeface="ＭＳ Ｐゴシック"/>
                <a:cs typeface="ＭＳ Ｐゴシック"/>
              </a:rPr>
              <a:t>67%</a:t>
            </a:r>
          </a:p>
        </p:txBody>
      </p:sp>
      <p:sp>
        <p:nvSpPr>
          <p:cNvPr id="76817" name="AutoShape 18"/>
          <p:cNvSpPr>
            <a:spLocks noChangeArrowheads="1"/>
          </p:cNvSpPr>
          <p:nvPr/>
        </p:nvSpPr>
        <p:spPr bwMode="invGray">
          <a:xfrm>
            <a:off x="3067050" y="3429000"/>
            <a:ext cx="685800" cy="571500"/>
          </a:xfrm>
          <a:prstGeom prst="irregularSeal2">
            <a:avLst/>
          </a:prstGeom>
          <a:solidFill>
            <a:schemeClr val="folHlink"/>
          </a:solidFill>
          <a:ln w="19050">
            <a:solidFill>
              <a:schemeClr val="tx1"/>
            </a:solidFill>
            <a:miter lim="800000"/>
            <a:headEnd/>
            <a:tailEnd/>
          </a:ln>
        </p:spPr>
        <p:txBody>
          <a:bodyPr wrap="none" lIns="69056" tIns="34528" rIns="69056" bIns="34528" anchor="ctr"/>
          <a:lstStyle/>
          <a:p>
            <a:pPr fontAlgn="base">
              <a:spcBef>
                <a:spcPct val="0"/>
              </a:spcBef>
              <a:spcAft>
                <a:spcPct val="0"/>
              </a:spcAft>
            </a:pPr>
            <a:endParaRPr lang="en-US" sz="1350">
              <a:solidFill>
                <a:srgbClr val="EAEAEA"/>
              </a:solidFill>
              <a:latin typeface="Arial" charset="0"/>
              <a:ea typeface="ＭＳ Ｐゴシック"/>
              <a:cs typeface="ＭＳ Ｐゴシック"/>
            </a:endParaRPr>
          </a:p>
        </p:txBody>
      </p:sp>
      <p:sp>
        <p:nvSpPr>
          <p:cNvPr id="76818" name="Text Box 19"/>
          <p:cNvSpPr txBox="1">
            <a:spLocks noChangeArrowheads="1"/>
          </p:cNvSpPr>
          <p:nvPr/>
        </p:nvSpPr>
        <p:spPr bwMode="invGray">
          <a:xfrm>
            <a:off x="3867150" y="3486151"/>
            <a:ext cx="2743200" cy="277480"/>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350" dirty="0">
                <a:latin typeface="Arial" charset="0"/>
                <a:ea typeface="ＭＳ Ｐゴシック"/>
                <a:cs typeface="ＭＳ Ｐゴシック"/>
              </a:rPr>
              <a:t>MS and female gender: OR, 3.08</a:t>
            </a:r>
          </a:p>
        </p:txBody>
      </p:sp>
      <p:sp>
        <p:nvSpPr>
          <p:cNvPr id="76819" name="Text Box 20"/>
          <p:cNvSpPr txBox="1">
            <a:spLocks noChangeArrowheads="1"/>
          </p:cNvSpPr>
          <p:nvPr/>
        </p:nvSpPr>
        <p:spPr bwMode="invGray">
          <a:xfrm>
            <a:off x="3867150" y="4057652"/>
            <a:ext cx="2286000" cy="589103"/>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350" dirty="0">
                <a:latin typeface="Arial" charset="0"/>
                <a:ea typeface="ＭＳ Ｐゴシック"/>
                <a:cs typeface="ＭＳ Ｐゴシック"/>
              </a:rPr>
              <a:t>MS and age: OR, 1.54</a:t>
            </a:r>
          </a:p>
          <a:p>
            <a:pPr eaLnBrk="0" fontAlgn="base" hangingPunct="0">
              <a:spcBef>
                <a:spcPct val="50000"/>
              </a:spcBef>
              <a:spcAft>
                <a:spcPct val="0"/>
              </a:spcAft>
            </a:pPr>
            <a:r>
              <a:rPr lang="en-US" sz="1350" dirty="0">
                <a:latin typeface="Arial" charset="0"/>
                <a:ea typeface="ＭＳ Ｐゴシック"/>
                <a:cs typeface="ＭＳ Ｐゴシック"/>
              </a:rPr>
              <a:t>26% in pts &lt;40; 45% </a:t>
            </a:r>
            <a:r>
              <a:rPr lang="en-US" sz="1350" dirty="0">
                <a:latin typeface="Arial" charset="0"/>
                <a:ea typeface="ＭＳ Ｐゴシック"/>
                <a:cs typeface="Arial" charset="0"/>
              </a:rPr>
              <a:t>≥40</a:t>
            </a:r>
          </a:p>
        </p:txBody>
      </p:sp>
      <p:sp>
        <p:nvSpPr>
          <p:cNvPr id="76820" name="Text Box 21"/>
          <p:cNvSpPr txBox="1">
            <a:spLocks noChangeArrowheads="1"/>
          </p:cNvSpPr>
          <p:nvPr/>
        </p:nvSpPr>
        <p:spPr bwMode="invGray">
          <a:xfrm>
            <a:off x="3867150" y="4700588"/>
            <a:ext cx="1828800" cy="277480"/>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350">
                <a:solidFill>
                  <a:srgbClr val="EAEAEA"/>
                </a:solidFill>
                <a:latin typeface="Arial" charset="0"/>
                <a:ea typeface="ＭＳ Ｐゴシック"/>
                <a:cs typeface="ＭＳ Ｐゴシック"/>
              </a:rPr>
              <a:t>IR and MS: OR, 2.5</a:t>
            </a:r>
          </a:p>
        </p:txBody>
      </p:sp>
      <p:sp>
        <p:nvSpPr>
          <p:cNvPr id="24598" name="AutoShape 22"/>
          <p:cNvSpPr>
            <a:spLocks noChangeArrowheads="1"/>
          </p:cNvSpPr>
          <p:nvPr/>
        </p:nvSpPr>
        <p:spPr bwMode="invGray">
          <a:xfrm>
            <a:off x="6480572" y="4868466"/>
            <a:ext cx="571500" cy="514350"/>
          </a:xfrm>
          <a:prstGeom prst="star5">
            <a:avLst/>
          </a:prstGeom>
          <a:solidFill>
            <a:schemeClr val="folHlink"/>
          </a:solidFill>
          <a:ln w="19050">
            <a:solidFill>
              <a:schemeClr val="tx1"/>
            </a:solidFill>
            <a:miter lim="800000"/>
            <a:headEnd/>
            <a:tailEnd/>
          </a:ln>
          <a:effectLst/>
        </p:spPr>
        <p:txBody>
          <a:bodyPr wrap="none" lIns="69056" tIns="34528" rIns="69056" bIns="34528" anchor="ctr"/>
          <a:lstStyle/>
          <a:p>
            <a:pPr>
              <a:defRPr/>
            </a:pPr>
            <a:endParaRPr lang="en-US" sz="1350">
              <a:solidFill>
                <a:srgbClr val="EAEAEA"/>
              </a:solidFill>
              <a:latin typeface="Arial"/>
              <a:ea typeface="ＭＳ Ｐゴシック"/>
              <a:cs typeface="ＭＳ Ｐゴシック"/>
            </a:endParaRPr>
          </a:p>
        </p:txBody>
      </p:sp>
      <p:sp>
        <p:nvSpPr>
          <p:cNvPr id="76822" name="Text Box 23"/>
          <p:cNvSpPr txBox="1">
            <a:spLocks noChangeArrowheads="1"/>
          </p:cNvSpPr>
          <p:nvPr/>
        </p:nvSpPr>
        <p:spPr bwMode="invGray">
          <a:xfrm>
            <a:off x="7239001" y="4800602"/>
            <a:ext cx="1925241" cy="900727"/>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350" dirty="0">
                <a:latin typeface="Arial" charset="0"/>
                <a:ea typeface="ＭＳ Ｐゴシック"/>
                <a:cs typeface="ＭＳ Ｐゴシック"/>
              </a:rPr>
              <a:t>88% of NASH pts with MS are associated with high risk of fibrosis: OR, 3.5</a:t>
            </a:r>
          </a:p>
        </p:txBody>
      </p:sp>
      <p:sp>
        <p:nvSpPr>
          <p:cNvPr id="76823" name="Text Box 24"/>
          <p:cNvSpPr txBox="1">
            <a:spLocks noChangeArrowheads="1"/>
          </p:cNvSpPr>
          <p:nvPr/>
        </p:nvSpPr>
        <p:spPr bwMode="invGray">
          <a:xfrm>
            <a:off x="6254356" y="4286251"/>
            <a:ext cx="1110853" cy="485229"/>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350" dirty="0">
                <a:latin typeface="Arial" charset="0"/>
                <a:ea typeface="ＭＳ Ｐゴシック"/>
                <a:cs typeface="ＭＳ Ｐゴシック"/>
              </a:rPr>
              <a:t>Normal weight</a:t>
            </a:r>
          </a:p>
        </p:txBody>
      </p:sp>
      <p:sp>
        <p:nvSpPr>
          <p:cNvPr id="76824" name="Text Box 25"/>
          <p:cNvSpPr txBox="1">
            <a:spLocks noChangeArrowheads="1"/>
          </p:cNvSpPr>
          <p:nvPr/>
        </p:nvSpPr>
        <p:spPr bwMode="invGray">
          <a:xfrm>
            <a:off x="7296150" y="4286251"/>
            <a:ext cx="1085850" cy="277480"/>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350" dirty="0">
                <a:latin typeface="Arial" charset="0"/>
                <a:ea typeface="ＭＳ Ｐゴシック"/>
                <a:cs typeface="ＭＳ Ｐゴシック"/>
              </a:rPr>
              <a:t>Overweight</a:t>
            </a:r>
          </a:p>
        </p:txBody>
      </p:sp>
      <p:sp>
        <p:nvSpPr>
          <p:cNvPr id="76825" name="Text Box 26"/>
          <p:cNvSpPr txBox="1">
            <a:spLocks noChangeArrowheads="1"/>
          </p:cNvSpPr>
          <p:nvPr/>
        </p:nvSpPr>
        <p:spPr bwMode="invGray">
          <a:xfrm>
            <a:off x="8459392" y="4286251"/>
            <a:ext cx="828675" cy="277480"/>
          </a:xfrm>
          <a:prstGeom prst="rect">
            <a:avLst/>
          </a:prstGeom>
          <a:noFill/>
          <a:ln w="28575">
            <a:noFill/>
            <a:miter lim="800000"/>
            <a:headEnd/>
            <a:tailEnd/>
          </a:ln>
        </p:spPr>
        <p:txBody>
          <a:bodyPr lIns="69056" tIns="34528" rIns="69056" bIns="34528">
            <a:spAutoFit/>
          </a:bodyPr>
          <a:lstStyle/>
          <a:p>
            <a:pPr eaLnBrk="0" fontAlgn="base" hangingPunct="0">
              <a:spcBef>
                <a:spcPct val="50000"/>
              </a:spcBef>
              <a:spcAft>
                <a:spcPct val="0"/>
              </a:spcAft>
            </a:pPr>
            <a:r>
              <a:rPr lang="en-US" sz="1350" dirty="0">
                <a:latin typeface="Arial" charset="0"/>
                <a:ea typeface="ＭＳ Ｐゴシック"/>
                <a:cs typeface="ＭＳ Ｐゴシック"/>
              </a:rPr>
              <a:t>Obese</a:t>
            </a:r>
          </a:p>
        </p:txBody>
      </p:sp>
    </p:spTree>
    <p:extLst>
      <p:ext uri="{BB962C8B-B14F-4D97-AF65-F5344CB8AC3E}">
        <p14:creationId xmlns:p14="http://schemas.microsoft.com/office/powerpoint/2010/main" val="13035920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Identification of the M.S. by Clinical Manifestations:</a:t>
            </a:r>
            <a:endParaRPr lang="en-US" sz="4000" b="1" dirty="0"/>
          </a:p>
        </p:txBody>
      </p:sp>
      <p:sp>
        <p:nvSpPr>
          <p:cNvPr id="3" name="Content Placeholder 2"/>
          <p:cNvSpPr>
            <a:spLocks noGrp="1"/>
          </p:cNvSpPr>
          <p:nvPr>
            <p:ph sz="quarter" idx="1"/>
          </p:nvPr>
        </p:nvSpPr>
        <p:spPr/>
        <p:txBody>
          <a:bodyPr>
            <a:normAutofit/>
          </a:bodyPr>
          <a:lstStyle/>
          <a:p>
            <a:r>
              <a:rPr lang="en-US" sz="2800" b="1" dirty="0" smtClean="0"/>
              <a:t> Hypertension</a:t>
            </a:r>
            <a:endParaRPr lang="en-US" sz="2800" b="1" dirty="0"/>
          </a:p>
          <a:p>
            <a:r>
              <a:rPr lang="en-US" sz="2800" b="1" dirty="0" smtClean="0"/>
              <a:t> Hyperglycemia</a:t>
            </a:r>
          </a:p>
          <a:p>
            <a:r>
              <a:rPr lang="en-US" sz="2800" b="1" dirty="0" smtClean="0"/>
              <a:t> Hypertriglyceridemia</a:t>
            </a:r>
          </a:p>
          <a:p>
            <a:r>
              <a:rPr lang="en-US" sz="2800" b="1" dirty="0" smtClean="0"/>
              <a:t> Reduced high density lipoprotein cholesterol - HDL</a:t>
            </a:r>
          </a:p>
          <a:p>
            <a:r>
              <a:rPr lang="en-US" sz="2800" b="1" dirty="0" smtClean="0"/>
              <a:t> Abdominal obesity</a:t>
            </a:r>
          </a:p>
          <a:p>
            <a:r>
              <a:rPr lang="en-US" sz="2800" b="1" dirty="0" smtClean="0"/>
              <a:t> Chest pain or shortness of breath</a:t>
            </a:r>
          </a:p>
          <a:p>
            <a:r>
              <a:rPr lang="en-US" sz="2800" b="1" dirty="0" smtClean="0"/>
              <a:t> Acanthosis, </a:t>
            </a:r>
            <a:r>
              <a:rPr lang="en-US" sz="2800" b="1" dirty="0" err="1" smtClean="0"/>
              <a:t>Hirsuitism</a:t>
            </a:r>
            <a:r>
              <a:rPr lang="en-US" sz="2800" b="1" dirty="0" smtClean="0"/>
              <a:t>, peripheral neuropathy, and retinopathy</a:t>
            </a:r>
          </a:p>
          <a:p>
            <a:r>
              <a:rPr lang="en-US" sz="2800" b="1" dirty="0" smtClean="0"/>
              <a:t> Xanthomas or </a:t>
            </a:r>
            <a:r>
              <a:rPr lang="en-US" sz="2800" b="1" dirty="0" err="1" smtClean="0"/>
              <a:t>xanthelasmas</a:t>
            </a:r>
            <a:r>
              <a:rPr lang="en-US" sz="2800" b="1" dirty="0" smtClean="0"/>
              <a:t>: in severe dyslipidemia.</a:t>
            </a:r>
            <a:endParaRPr lang="en-US" sz="2800" b="1" dirty="0"/>
          </a:p>
        </p:txBody>
      </p:sp>
    </p:spTree>
    <p:extLst>
      <p:ext uri="{BB962C8B-B14F-4D97-AF65-F5344CB8AC3E}">
        <p14:creationId xmlns:p14="http://schemas.microsoft.com/office/powerpoint/2010/main" val="66824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28801" y="2743200"/>
            <a:ext cx="8189915" cy="2667001"/>
          </a:xfrm>
        </p:spPr>
        <p:txBody>
          <a:bodyPr>
            <a:normAutofit/>
          </a:bodyPr>
          <a:lstStyle/>
          <a:p>
            <a:r>
              <a:rPr lang="en-US" dirty="0" smtClean="0"/>
              <a:t>Prevalence</a:t>
            </a:r>
          </a:p>
          <a:p>
            <a:r>
              <a:rPr lang="en-US" dirty="0" smtClean="0"/>
              <a:t>Definition</a:t>
            </a:r>
            <a:r>
              <a:rPr lang="en-US" dirty="0"/>
              <a:t> </a:t>
            </a:r>
            <a:r>
              <a:rPr lang="en-US" dirty="0" smtClean="0"/>
              <a:t>and the types of fatty liver disease Types</a:t>
            </a:r>
            <a:endParaRPr lang="en-US" dirty="0"/>
          </a:p>
          <a:p>
            <a:r>
              <a:rPr lang="en-US" dirty="0" smtClean="0"/>
              <a:t>Review the etiologies Causes</a:t>
            </a:r>
            <a:endParaRPr lang="en-US" dirty="0"/>
          </a:p>
          <a:p>
            <a:r>
              <a:rPr lang="en-US" dirty="0" smtClean="0"/>
              <a:t>Clarify factors that explain why outcomes are different Implications</a:t>
            </a:r>
            <a:endParaRPr lang="en-US" dirty="0"/>
          </a:p>
          <a:p>
            <a:endParaRPr lang="en-US" dirty="0"/>
          </a:p>
          <a:p>
            <a:endParaRPr lang="en-US" dirty="0" smtClean="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a:t>NAFLD: Marker of Systemic </a:t>
            </a:r>
            <a:r>
              <a:rPr lang="en-US" dirty="0" smtClean="0"/>
              <a:t>Metabolic Dysfunction</a:t>
            </a:r>
            <a:endParaRPr lang="en-US" dirty="0"/>
          </a:p>
        </p:txBody>
      </p:sp>
    </p:spTree>
    <p:extLst>
      <p:ext uri="{BB962C8B-B14F-4D97-AF65-F5344CB8AC3E}">
        <p14:creationId xmlns:p14="http://schemas.microsoft.com/office/powerpoint/2010/main" val="2134033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AutoShape 2"/>
          <p:cNvSpPr>
            <a:spLocks noChangeArrowheads="1"/>
          </p:cNvSpPr>
          <p:nvPr/>
        </p:nvSpPr>
        <p:spPr bwMode="invGray">
          <a:xfrm>
            <a:off x="1828800" y="1362076"/>
            <a:ext cx="3640138" cy="4556125"/>
          </a:xfrm>
          <a:prstGeom prst="triangle">
            <a:avLst>
              <a:gd name="adj" fmla="val 50000"/>
            </a:avLst>
          </a:prstGeom>
          <a:solidFill>
            <a:srgbClr val="FF8837">
              <a:alpha val="65097"/>
            </a:srgbClr>
          </a:solidFill>
          <a:ln w="28575">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3970" name="Line 3"/>
          <p:cNvSpPr>
            <a:spLocks noChangeShapeType="1"/>
          </p:cNvSpPr>
          <p:nvPr/>
        </p:nvSpPr>
        <p:spPr bwMode="invGray">
          <a:xfrm>
            <a:off x="2814639" y="3481388"/>
            <a:ext cx="1665287" cy="0"/>
          </a:xfrm>
          <a:prstGeom prst="line">
            <a:avLst/>
          </a:prstGeom>
          <a:noFill/>
          <a:ln w="28575">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3971" name="Text Box 4"/>
          <p:cNvSpPr txBox="1">
            <a:spLocks noChangeArrowheads="1"/>
          </p:cNvSpPr>
          <p:nvPr/>
        </p:nvSpPr>
        <p:spPr bwMode="invGray">
          <a:xfrm>
            <a:off x="2593975" y="3881439"/>
            <a:ext cx="2406650" cy="1520825"/>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600" b="1">
                <a:solidFill>
                  <a:srgbClr val="EAEAEA"/>
                </a:solidFill>
                <a:latin typeface="Arial" charset="0"/>
                <a:ea typeface="ＭＳ Ｐゴシック"/>
                <a:cs typeface="ＭＳ Ｐゴシック"/>
              </a:rPr>
              <a:t>Fatty liver without inflammation  or fibrosis</a:t>
            </a:r>
          </a:p>
        </p:txBody>
      </p:sp>
      <p:sp>
        <p:nvSpPr>
          <p:cNvPr id="83972" name="Text Box 5"/>
          <p:cNvSpPr txBox="1">
            <a:spLocks noChangeArrowheads="1"/>
          </p:cNvSpPr>
          <p:nvPr/>
        </p:nvSpPr>
        <p:spPr bwMode="invGray">
          <a:xfrm>
            <a:off x="3113089" y="2901951"/>
            <a:ext cx="1220787" cy="449263"/>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600" b="1">
                <a:solidFill>
                  <a:srgbClr val="EAEAEA"/>
                </a:solidFill>
                <a:latin typeface="Arial" charset="0"/>
                <a:ea typeface="ＭＳ Ｐゴシック"/>
                <a:cs typeface="ＭＳ Ｐゴシック"/>
              </a:rPr>
              <a:t>NASH</a:t>
            </a:r>
          </a:p>
        </p:txBody>
      </p:sp>
      <p:sp>
        <p:nvSpPr>
          <p:cNvPr id="83973" name="AutoShape 6"/>
          <p:cNvSpPr>
            <a:spLocks/>
          </p:cNvSpPr>
          <p:nvPr/>
        </p:nvSpPr>
        <p:spPr bwMode="invGray">
          <a:xfrm>
            <a:off x="5457825" y="3476626"/>
            <a:ext cx="387350" cy="2398713"/>
          </a:xfrm>
          <a:prstGeom prst="rightBrace">
            <a:avLst>
              <a:gd name="adj1" fmla="val 51605"/>
              <a:gd name="adj2" fmla="val 50000"/>
            </a:avLst>
          </a:prstGeom>
          <a:noFill/>
          <a:ln w="19050">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3974" name="Text Box 7"/>
          <p:cNvSpPr txBox="1">
            <a:spLocks noChangeArrowheads="1"/>
          </p:cNvSpPr>
          <p:nvPr/>
        </p:nvSpPr>
        <p:spPr bwMode="invGray">
          <a:xfrm>
            <a:off x="5799138" y="4475163"/>
            <a:ext cx="1371600" cy="366712"/>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000" b="1" dirty="0">
                <a:latin typeface="Arial" charset="0"/>
                <a:ea typeface="ＭＳ Ｐゴシック"/>
                <a:cs typeface="ＭＳ Ｐゴシック"/>
              </a:rPr>
              <a:t>~</a:t>
            </a:r>
            <a:r>
              <a:rPr lang="en-US" b="1" dirty="0">
                <a:latin typeface="Arial" charset="0"/>
                <a:ea typeface="ＭＳ Ｐゴシック"/>
                <a:cs typeface="ＭＳ Ｐゴシック"/>
              </a:rPr>
              <a:t>30%</a:t>
            </a:r>
          </a:p>
        </p:txBody>
      </p:sp>
      <p:sp>
        <p:nvSpPr>
          <p:cNvPr id="83975" name="AutoShape 8"/>
          <p:cNvSpPr>
            <a:spLocks/>
          </p:cNvSpPr>
          <p:nvPr/>
        </p:nvSpPr>
        <p:spPr bwMode="invGray">
          <a:xfrm>
            <a:off x="5457825" y="1384301"/>
            <a:ext cx="317500" cy="2092325"/>
          </a:xfrm>
          <a:prstGeom prst="rightBrace">
            <a:avLst>
              <a:gd name="adj1" fmla="val 54917"/>
              <a:gd name="adj2" fmla="val 50000"/>
            </a:avLst>
          </a:prstGeom>
          <a:noFill/>
          <a:ln w="19050">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3976" name="Text Box 9"/>
          <p:cNvSpPr txBox="1">
            <a:spLocks noChangeArrowheads="1"/>
          </p:cNvSpPr>
          <p:nvPr/>
        </p:nvSpPr>
        <p:spPr bwMode="invGray">
          <a:xfrm>
            <a:off x="5799138" y="2274889"/>
            <a:ext cx="1295400" cy="339725"/>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b="1" dirty="0">
                <a:latin typeface="Arial" charset="0"/>
                <a:ea typeface="ＭＳ Ｐゴシック"/>
                <a:cs typeface="ＭＳ Ｐゴシック"/>
              </a:rPr>
              <a:t>~3%</a:t>
            </a:r>
          </a:p>
        </p:txBody>
      </p:sp>
      <p:pic>
        <p:nvPicPr>
          <p:cNvPr id="83977" name="Picture 10" descr="NASH#3"/>
          <p:cNvPicPr>
            <a:picLocks noChangeAspect="1" noChangeArrowheads="1"/>
          </p:cNvPicPr>
          <p:nvPr/>
        </p:nvPicPr>
        <p:blipFill>
          <a:blip r:embed="rId3"/>
          <a:srcRect/>
          <a:stretch>
            <a:fillRect/>
          </a:stretch>
        </p:blipFill>
        <p:spPr bwMode="auto">
          <a:xfrm>
            <a:off x="7086600" y="1381125"/>
            <a:ext cx="2889250" cy="1970088"/>
          </a:xfrm>
          <a:prstGeom prst="rect">
            <a:avLst/>
          </a:prstGeom>
          <a:solidFill>
            <a:schemeClr val="accent1"/>
          </a:solidFill>
          <a:ln w="76200">
            <a:solidFill>
              <a:schemeClr val="accent1"/>
            </a:solidFill>
            <a:miter lim="800000"/>
            <a:headEnd/>
            <a:tailEnd/>
          </a:ln>
        </p:spPr>
      </p:pic>
      <p:pic>
        <p:nvPicPr>
          <p:cNvPr id="83978" name="Picture 11" descr="fatty_liver_20x"/>
          <p:cNvPicPr>
            <a:picLocks noChangeAspect="1" noChangeArrowheads="1"/>
          </p:cNvPicPr>
          <p:nvPr/>
        </p:nvPicPr>
        <p:blipFill>
          <a:blip r:embed="rId4"/>
          <a:srcRect/>
          <a:stretch>
            <a:fillRect/>
          </a:stretch>
        </p:blipFill>
        <p:spPr bwMode="auto">
          <a:xfrm>
            <a:off x="7086601" y="3622675"/>
            <a:ext cx="2930525" cy="2209800"/>
          </a:xfrm>
          <a:prstGeom prst="rect">
            <a:avLst/>
          </a:prstGeom>
          <a:solidFill>
            <a:schemeClr val="accent1"/>
          </a:solidFill>
          <a:ln w="76200">
            <a:solidFill>
              <a:schemeClr val="accent1"/>
            </a:solidFill>
            <a:miter lim="800000"/>
            <a:headEnd/>
            <a:tailEnd/>
          </a:ln>
        </p:spPr>
      </p:pic>
      <p:sp>
        <p:nvSpPr>
          <p:cNvPr id="83979" name="Text Box 12"/>
          <p:cNvSpPr txBox="1">
            <a:spLocks noChangeArrowheads="1"/>
          </p:cNvSpPr>
          <p:nvPr/>
        </p:nvSpPr>
        <p:spPr bwMode="invGray">
          <a:xfrm>
            <a:off x="1839913" y="6283326"/>
            <a:ext cx="8458200" cy="422275"/>
          </a:xfrm>
          <a:prstGeom prst="rect">
            <a:avLst/>
          </a:prstGeom>
          <a:noFill/>
          <a:ln w="28575">
            <a:noFill/>
            <a:miter lim="800000"/>
            <a:headEnd/>
            <a:tailEnd/>
          </a:ln>
        </p:spPr>
        <p:txBody>
          <a:bodyPr lIns="92075" tIns="46038" rIns="92075" bIns="46038" anchor="b">
            <a:spAutoFit/>
          </a:bodyPr>
          <a:lstStyle/>
          <a:p>
            <a:pPr eaLnBrk="0" fontAlgn="base" hangingPunct="0">
              <a:lnSpc>
                <a:spcPct val="90000"/>
              </a:lnSpc>
              <a:spcBef>
                <a:spcPct val="50000"/>
              </a:spcBef>
              <a:spcAft>
                <a:spcPct val="0"/>
              </a:spcAft>
            </a:pPr>
            <a:r>
              <a:rPr lang="en-US" sz="1200" b="1" dirty="0">
                <a:latin typeface="Arial" charset="0"/>
                <a:ea typeface="ＭＳ Ｐゴシック"/>
                <a:cs typeface="ＭＳ Ｐゴシック"/>
              </a:rPr>
              <a:t>Harrison et al. </a:t>
            </a:r>
            <a:r>
              <a:rPr lang="en-US" sz="1200" b="1" i="1" dirty="0">
                <a:latin typeface="Arial" charset="0"/>
                <a:ea typeface="ＭＳ Ｐゴシック"/>
                <a:cs typeface="ＭＳ Ｐゴシック"/>
              </a:rPr>
              <a:t>Drugs.</a:t>
            </a:r>
            <a:r>
              <a:rPr lang="en-US" sz="1200" b="1" dirty="0">
                <a:latin typeface="Arial" charset="0"/>
                <a:ea typeface="ＭＳ Ｐゴシック"/>
                <a:cs typeface="ＭＳ Ｐゴシック"/>
              </a:rPr>
              <a:t> 2003;63:2379-2394; Browning et al. </a:t>
            </a:r>
            <a:r>
              <a:rPr lang="en-US" sz="1200" b="1" i="1" dirty="0">
                <a:latin typeface="Arial" charset="0"/>
                <a:ea typeface="ＭＳ Ｐゴシック"/>
                <a:cs typeface="ＭＳ Ｐゴシック"/>
              </a:rPr>
              <a:t>Hepatology</a:t>
            </a:r>
            <a:r>
              <a:rPr lang="en-US" sz="1200" b="1" dirty="0">
                <a:latin typeface="Arial" charset="0"/>
                <a:ea typeface="ＭＳ Ｐゴシック"/>
                <a:cs typeface="ＭＳ Ｐゴシック"/>
              </a:rPr>
              <a:t>. 2004;40:1387-1395; Machado et al. </a:t>
            </a:r>
            <a:r>
              <a:rPr lang="en-US" sz="1200" b="1" i="1" dirty="0">
                <a:latin typeface="Arial" charset="0"/>
                <a:ea typeface="ＭＳ Ｐゴシック"/>
                <a:cs typeface="ＭＳ Ｐゴシック"/>
              </a:rPr>
              <a:t>J </a:t>
            </a:r>
            <a:r>
              <a:rPr lang="en-US" sz="1200" b="1" i="1" dirty="0" err="1">
                <a:latin typeface="Arial" charset="0"/>
                <a:ea typeface="ＭＳ Ｐゴシック"/>
                <a:cs typeface="ＭＳ Ｐゴシック"/>
              </a:rPr>
              <a:t>Hepatol</a:t>
            </a:r>
            <a:r>
              <a:rPr lang="en-US" sz="1200" b="1" i="1" dirty="0">
                <a:latin typeface="Arial" charset="0"/>
                <a:ea typeface="ＭＳ Ｐゴシック"/>
                <a:cs typeface="ＭＳ Ｐゴシック"/>
              </a:rPr>
              <a:t>.</a:t>
            </a:r>
            <a:r>
              <a:rPr lang="en-US" sz="1200" b="1" dirty="0">
                <a:latin typeface="Arial" charset="0"/>
                <a:ea typeface="ＭＳ Ｐゴシック"/>
                <a:cs typeface="ＭＳ Ｐゴシック"/>
              </a:rPr>
              <a:t> 2006;45:600-606.</a:t>
            </a:r>
          </a:p>
        </p:txBody>
      </p:sp>
      <p:sp>
        <p:nvSpPr>
          <p:cNvPr id="26637" name="Rectangle 13"/>
          <p:cNvSpPr>
            <a:spLocks noGrp="1" noChangeArrowheads="1"/>
          </p:cNvSpPr>
          <p:nvPr>
            <p:ph type="title" idx="4294967295"/>
          </p:nvPr>
        </p:nvSpPr>
        <p:spPr>
          <a:xfrm>
            <a:off x="1320800" y="228600"/>
            <a:ext cx="10871200" cy="990600"/>
          </a:xfrm>
        </p:spPr>
        <p:txBody>
          <a:bodyPr>
            <a:normAutofit fontScale="90000"/>
          </a:bodyPr>
          <a:lstStyle/>
          <a:p>
            <a:pPr eaLnBrk="1" hangingPunct="1">
              <a:defRPr/>
            </a:pPr>
            <a:r>
              <a:rPr lang="en-US">
                <a:effectLst>
                  <a:outerShdw blurRad="38100" dist="38100" dir="2700000" algn="tl">
                    <a:srgbClr val="000000"/>
                  </a:outerShdw>
                </a:effectLst>
                <a:cs typeface="+mj-cs"/>
              </a:rPr>
              <a:t>Estimated Prevalence of NAFLD </a:t>
            </a:r>
            <a:br>
              <a:rPr lang="en-US">
                <a:effectLst>
                  <a:outerShdw blurRad="38100" dist="38100" dir="2700000" algn="tl">
                    <a:srgbClr val="000000"/>
                  </a:outerShdw>
                </a:effectLst>
                <a:cs typeface="+mj-cs"/>
              </a:rPr>
            </a:br>
            <a:r>
              <a:rPr lang="en-US">
                <a:effectLst>
                  <a:outerShdw blurRad="38100" dist="38100" dir="2700000" algn="tl">
                    <a:srgbClr val="000000"/>
                  </a:outerShdw>
                </a:effectLst>
                <a:cs typeface="+mj-cs"/>
              </a:rPr>
              <a:t>in US General Population</a:t>
            </a:r>
          </a:p>
        </p:txBody>
      </p:sp>
    </p:spTree>
    <p:extLst>
      <p:ext uri="{BB962C8B-B14F-4D97-AF65-F5344CB8AC3E}">
        <p14:creationId xmlns:p14="http://schemas.microsoft.com/office/powerpoint/2010/main" val="158227629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25" y="857250"/>
            <a:ext cx="6898822" cy="5143500"/>
          </a:xfrm>
          <a:prstGeom prst="rect">
            <a:avLst/>
          </a:prstGeom>
        </p:spPr>
      </p:pic>
    </p:spTree>
    <p:extLst>
      <p:ext uri="{BB962C8B-B14F-4D97-AF65-F5344CB8AC3E}">
        <p14:creationId xmlns:p14="http://schemas.microsoft.com/office/powerpoint/2010/main" val="1009912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733534" y="228600"/>
            <a:ext cx="8782066" cy="990600"/>
          </a:xfrm>
        </p:spPr>
        <p:txBody>
          <a:bodyPr>
            <a:normAutofit fontScale="90000"/>
          </a:bodyPr>
          <a:lstStyle/>
          <a:p>
            <a:pPr algn="ctr"/>
            <a:r>
              <a:rPr lang="en-US" b="1" dirty="0" smtClean="0">
                <a:latin typeface="Calibri" pitchFamily="34" charset="0"/>
                <a:cs typeface="Calibri" pitchFamily="34" charset="0"/>
              </a:rPr>
              <a:t>NAFLD</a:t>
            </a:r>
            <a:r>
              <a:rPr lang="en-US" sz="2700" b="1" dirty="0">
                <a:latin typeface="Calibri" pitchFamily="34" charset="0"/>
                <a:cs typeface="Calibri" pitchFamily="34" charset="0"/>
              </a:rPr>
              <a:t/>
            </a:r>
            <a:br>
              <a:rPr lang="en-US" sz="2700" b="1" dirty="0">
                <a:latin typeface="Calibri" pitchFamily="34" charset="0"/>
                <a:cs typeface="Calibri" pitchFamily="34" charset="0"/>
              </a:rPr>
            </a:br>
            <a:r>
              <a:rPr lang="en-US" sz="2700" b="1" dirty="0">
                <a:latin typeface="Calibri" pitchFamily="34" charset="0"/>
                <a:cs typeface="Calibri" pitchFamily="34" charset="0"/>
              </a:rPr>
              <a:t>Already Prevalent, Incidence Rising, Outcomes can be Deadly </a:t>
            </a:r>
          </a:p>
        </p:txBody>
      </p:sp>
      <p:graphicFrame>
        <p:nvGraphicFramePr>
          <p:cNvPr id="54275" name="Chart 1"/>
          <p:cNvGraphicFramePr>
            <a:graphicFrameLocks/>
          </p:cNvGraphicFramePr>
          <p:nvPr>
            <p:extLst/>
          </p:nvPr>
        </p:nvGraphicFramePr>
        <p:xfrm>
          <a:off x="1108076" y="1752601"/>
          <a:ext cx="5648325" cy="4251325"/>
        </p:xfrm>
        <a:graphic>
          <a:graphicData uri="http://schemas.openxmlformats.org/presentationml/2006/ole">
            <mc:AlternateContent xmlns:mc="http://schemas.openxmlformats.org/markup-compatibility/2006">
              <mc:Choice xmlns:v="urn:schemas-microsoft-com:vml" Requires="v">
                <p:oleObj spid="_x0000_s1027" r:id="rId5" imgW="5645385" imgH="4255377" progId="Excel.Chart.8">
                  <p:embed/>
                </p:oleObj>
              </mc:Choice>
              <mc:Fallback>
                <p:oleObj r:id="rId5" imgW="5645385" imgH="4255377"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076" y="1752601"/>
                        <a:ext cx="5648325"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5" name="Group 24"/>
          <p:cNvGrpSpPr>
            <a:grpSpLocks/>
          </p:cNvGrpSpPr>
          <p:nvPr/>
        </p:nvGrpSpPr>
        <p:grpSpPr bwMode="auto">
          <a:xfrm>
            <a:off x="8237538" y="1917699"/>
            <a:ext cx="2201862" cy="2087706"/>
            <a:chOff x="6713011" y="2111408"/>
            <a:chExt cx="2202389" cy="2087634"/>
          </a:xfrm>
        </p:grpSpPr>
        <p:sp>
          <p:nvSpPr>
            <p:cNvPr id="54290" name="Curved Down Arrow 12"/>
            <p:cNvSpPr>
              <a:spLocks noChangeArrowheads="1"/>
            </p:cNvSpPr>
            <p:nvPr/>
          </p:nvSpPr>
          <p:spPr bwMode="auto">
            <a:xfrm rot="577841">
              <a:off x="6713011" y="2507688"/>
              <a:ext cx="1325066" cy="381083"/>
            </a:xfrm>
            <a:prstGeom prst="curvedDownArrow">
              <a:avLst>
                <a:gd name="adj1" fmla="val 25016"/>
                <a:gd name="adj2" fmla="val 49999"/>
                <a:gd name="adj3" fmla="val 25000"/>
              </a:avLst>
            </a:prstGeom>
            <a:solidFill>
              <a:schemeClr val="tx1"/>
            </a:solidFill>
            <a:ln w="12700" algn="ctr">
              <a:solidFill>
                <a:schemeClr val="tx1"/>
              </a:solidFill>
              <a:round/>
              <a:headEnd/>
              <a:tailEnd/>
            </a:ln>
          </p:spPr>
          <p:txBody>
            <a:bodyPr wrap="none" anchor="ctr"/>
            <a:lstStyle/>
            <a:p>
              <a:pPr algn="ctr" eaLnBrk="0" hangingPunct="0"/>
              <a:endParaRPr lang="en-US" sz="900">
                <a:latin typeface="Arial" charset="0"/>
              </a:endParaRPr>
            </a:p>
          </p:txBody>
        </p:sp>
        <p:sp>
          <p:nvSpPr>
            <p:cNvPr id="10" name="Isosceles Triangle 9"/>
            <p:cNvSpPr/>
            <p:nvPr/>
          </p:nvSpPr>
          <p:spPr bwMode="auto">
            <a:xfrm rot="15839058">
              <a:off x="7542971" y="2371877"/>
              <a:ext cx="247836" cy="1600619"/>
            </a:xfrm>
            <a:prstGeom prst="triangle">
              <a:avLst/>
            </a:prstGeom>
            <a:solidFill>
              <a:srgbClr val="FF0000"/>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eaLnBrk="0" hangingPunct="0">
                <a:defRPr/>
              </a:pPr>
              <a:endParaRPr lang="en-US" sz="900">
                <a:latin typeface="Arial" charset="0"/>
              </a:endParaRPr>
            </a:p>
          </p:txBody>
        </p:sp>
        <p:sp>
          <p:nvSpPr>
            <p:cNvPr id="54294" name="TextBox 14"/>
            <p:cNvSpPr txBox="1">
              <a:spLocks noChangeArrowheads="1"/>
            </p:cNvSpPr>
            <p:nvPr/>
          </p:nvSpPr>
          <p:spPr bwMode="auto">
            <a:xfrm>
              <a:off x="6857993" y="3213212"/>
              <a:ext cx="205740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b="1" dirty="0"/>
                <a:t> Cirrhosis</a:t>
              </a:r>
            </a:p>
          </p:txBody>
        </p:sp>
        <p:sp>
          <p:nvSpPr>
            <p:cNvPr id="54295" name="TextBox 16"/>
            <p:cNvSpPr txBox="1">
              <a:spLocks noChangeArrowheads="1"/>
            </p:cNvSpPr>
            <p:nvPr/>
          </p:nvSpPr>
          <p:spPr bwMode="auto">
            <a:xfrm>
              <a:off x="7208755" y="2111408"/>
              <a:ext cx="716043"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dirty="0"/>
                <a:t>~30%</a:t>
              </a:r>
            </a:p>
          </p:txBody>
        </p:sp>
        <p:sp>
          <p:nvSpPr>
            <p:cNvPr id="54296" name="TextBox 18"/>
            <p:cNvSpPr txBox="1">
              <a:spLocks noChangeArrowheads="1"/>
            </p:cNvSpPr>
            <p:nvPr/>
          </p:nvSpPr>
          <p:spPr bwMode="auto">
            <a:xfrm>
              <a:off x="7924798" y="3552733"/>
              <a:ext cx="933454" cy="64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b="1" dirty="0"/>
                <a:t>~ 2% of adults</a:t>
              </a:r>
            </a:p>
          </p:txBody>
        </p:sp>
      </p:grpSp>
      <p:grpSp>
        <p:nvGrpSpPr>
          <p:cNvPr id="20" name="Group 19"/>
          <p:cNvGrpSpPr>
            <a:grpSpLocks/>
          </p:cNvGrpSpPr>
          <p:nvPr/>
        </p:nvGrpSpPr>
        <p:grpSpPr bwMode="auto">
          <a:xfrm>
            <a:off x="5638801" y="1828800"/>
            <a:ext cx="2576513" cy="2077092"/>
            <a:chOff x="4114800" y="2022166"/>
            <a:chExt cx="2576124" cy="2076195"/>
          </a:xfrm>
        </p:grpSpPr>
        <p:sp>
          <p:nvSpPr>
            <p:cNvPr id="3" name="Isosceles Triangle 2"/>
            <p:cNvSpPr/>
            <p:nvPr/>
          </p:nvSpPr>
          <p:spPr bwMode="auto">
            <a:xfrm rot="15509911">
              <a:off x="5429032" y="2394042"/>
              <a:ext cx="625750" cy="1638341"/>
            </a:xfrm>
            <a:prstGeom prst="triangle">
              <a:avLst/>
            </a:prstGeom>
            <a:solidFill>
              <a:srgbClr val="FFFF00"/>
            </a:solidFill>
            <a:ln w="12700" cap="flat" cmpd="sng" algn="ctr">
              <a:solidFill>
                <a:srgbClr val="FFFF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eaLnBrk="0" hangingPunct="0">
                <a:defRPr/>
              </a:pPr>
              <a:endParaRPr lang="en-US" sz="900" dirty="0">
                <a:latin typeface="Arial" charset="0"/>
              </a:endParaRPr>
            </a:p>
          </p:txBody>
        </p:sp>
        <p:sp>
          <p:nvSpPr>
            <p:cNvPr id="54284" name="TextBox 7"/>
            <p:cNvSpPr txBox="1">
              <a:spLocks noChangeArrowheads="1"/>
            </p:cNvSpPr>
            <p:nvPr/>
          </p:nvSpPr>
          <p:spPr bwMode="auto">
            <a:xfrm>
              <a:off x="5700470" y="2961628"/>
              <a:ext cx="8493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000" b="1"/>
                <a:t>NASH </a:t>
              </a:r>
            </a:p>
          </p:txBody>
        </p:sp>
        <p:sp>
          <p:nvSpPr>
            <p:cNvPr id="54285" name="TextBox 17"/>
            <p:cNvSpPr txBox="1">
              <a:spLocks noChangeArrowheads="1"/>
            </p:cNvSpPr>
            <p:nvPr/>
          </p:nvSpPr>
          <p:spPr bwMode="auto">
            <a:xfrm>
              <a:off x="5105375" y="3452309"/>
              <a:ext cx="1585549" cy="64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b="1" dirty="0"/>
                <a:t>5-10% of adults </a:t>
              </a:r>
            </a:p>
          </p:txBody>
        </p:sp>
        <p:sp>
          <p:nvSpPr>
            <p:cNvPr id="54286" name="Curved Down Arrow 6"/>
            <p:cNvSpPr>
              <a:spLocks noChangeArrowheads="1"/>
            </p:cNvSpPr>
            <p:nvPr/>
          </p:nvSpPr>
          <p:spPr bwMode="auto">
            <a:xfrm>
              <a:off x="4114800" y="2362200"/>
              <a:ext cx="1752600" cy="381083"/>
            </a:xfrm>
            <a:prstGeom prst="curvedDownArrow">
              <a:avLst>
                <a:gd name="adj1" fmla="val 24996"/>
                <a:gd name="adj2" fmla="val 49993"/>
                <a:gd name="adj3" fmla="val 25000"/>
              </a:avLst>
            </a:prstGeom>
            <a:solidFill>
              <a:schemeClr val="tx1"/>
            </a:solidFill>
            <a:ln w="12700" algn="ctr">
              <a:solidFill>
                <a:schemeClr val="tx1"/>
              </a:solidFill>
              <a:round/>
              <a:headEnd/>
              <a:tailEnd/>
            </a:ln>
          </p:spPr>
          <p:txBody>
            <a:bodyPr wrap="none" anchor="ctr"/>
            <a:lstStyle/>
            <a:p>
              <a:pPr algn="ctr" eaLnBrk="0" hangingPunct="0"/>
              <a:endParaRPr lang="en-US" sz="900">
                <a:latin typeface="Arial" charset="0"/>
              </a:endParaRPr>
            </a:p>
          </p:txBody>
        </p:sp>
        <p:sp>
          <p:nvSpPr>
            <p:cNvPr id="54287" name="TextBox 15"/>
            <p:cNvSpPr txBox="1">
              <a:spLocks noChangeArrowheads="1"/>
            </p:cNvSpPr>
            <p:nvPr/>
          </p:nvSpPr>
          <p:spPr bwMode="auto">
            <a:xfrm>
              <a:off x="4633078" y="2022166"/>
              <a:ext cx="716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t>~25%</a:t>
              </a:r>
            </a:p>
          </p:txBody>
        </p:sp>
      </p:grpSp>
      <p:sp>
        <p:nvSpPr>
          <p:cNvPr id="4" name="Explosion 2 3"/>
          <p:cNvSpPr/>
          <p:nvPr/>
        </p:nvSpPr>
        <p:spPr>
          <a:xfrm>
            <a:off x="7315201" y="4267200"/>
            <a:ext cx="2227487" cy="1981200"/>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96200" y="4884004"/>
            <a:ext cx="1473480" cy="830997"/>
          </a:xfrm>
          <a:prstGeom prst="rect">
            <a:avLst/>
          </a:prstGeom>
          <a:noFill/>
        </p:spPr>
        <p:txBody>
          <a:bodyPr wrap="none" rtlCol="0">
            <a:spAutoFit/>
          </a:bodyPr>
          <a:lstStyle/>
          <a:p>
            <a:r>
              <a:rPr lang="en-US" sz="2400" b="1" dirty="0"/>
              <a:t>Incidence </a:t>
            </a:r>
          </a:p>
          <a:p>
            <a:pPr algn="ctr"/>
            <a:r>
              <a:rPr lang="en-US" sz="2400" b="1" dirty="0"/>
              <a:t>rising!</a:t>
            </a:r>
          </a:p>
        </p:txBody>
      </p:sp>
      <p:sp>
        <p:nvSpPr>
          <p:cNvPr id="5" name="TextBox 4"/>
          <p:cNvSpPr txBox="1"/>
          <p:nvPr/>
        </p:nvSpPr>
        <p:spPr>
          <a:xfrm>
            <a:off x="5765236" y="5029200"/>
            <a:ext cx="1778564" cy="1477328"/>
          </a:xfrm>
          <a:prstGeom prst="rect">
            <a:avLst/>
          </a:prstGeom>
          <a:noFill/>
        </p:spPr>
        <p:txBody>
          <a:bodyPr wrap="none" rtlCol="0">
            <a:spAutoFit/>
          </a:bodyPr>
          <a:lstStyle/>
          <a:p>
            <a:pPr algn="ctr"/>
            <a:r>
              <a:rPr lang="en-US" i="1" dirty="0"/>
              <a:t>NAFLD cirrhosis</a:t>
            </a:r>
          </a:p>
          <a:p>
            <a:pPr algn="ctr"/>
            <a:r>
              <a:rPr lang="en-US" i="1" dirty="0"/>
              <a:t>will surpass </a:t>
            </a:r>
          </a:p>
          <a:p>
            <a:pPr algn="ctr"/>
            <a:r>
              <a:rPr lang="en-US" i="1" dirty="0"/>
              <a:t>HCV cirrhosis as</a:t>
            </a:r>
          </a:p>
          <a:p>
            <a:pPr algn="ctr"/>
            <a:r>
              <a:rPr lang="en-US" i="1" dirty="0"/>
              <a:t>leading cause for</a:t>
            </a:r>
          </a:p>
          <a:p>
            <a:pPr algn="ctr"/>
            <a:r>
              <a:rPr lang="en-US" i="1" dirty="0"/>
              <a:t>OLT by 2020</a:t>
            </a:r>
          </a:p>
        </p:txBody>
      </p:sp>
      <p:sp>
        <p:nvSpPr>
          <p:cNvPr id="21" name="TextBox 20"/>
          <p:cNvSpPr txBox="1"/>
          <p:nvPr/>
        </p:nvSpPr>
        <p:spPr>
          <a:xfrm>
            <a:off x="8915400" y="5124272"/>
            <a:ext cx="1779654" cy="1200329"/>
          </a:xfrm>
          <a:prstGeom prst="rect">
            <a:avLst/>
          </a:prstGeom>
          <a:noFill/>
        </p:spPr>
        <p:txBody>
          <a:bodyPr wrap="none" rtlCol="0">
            <a:spAutoFit/>
          </a:bodyPr>
          <a:lstStyle/>
          <a:p>
            <a:pPr algn="ctr"/>
            <a:r>
              <a:rPr lang="en-US" i="1" dirty="0"/>
              <a:t>NAFLD </a:t>
            </a:r>
          </a:p>
          <a:p>
            <a:pPr algn="ctr"/>
            <a:r>
              <a:rPr lang="en-US" i="1" dirty="0"/>
              <a:t>already a </a:t>
            </a:r>
          </a:p>
          <a:p>
            <a:pPr algn="ctr"/>
            <a:r>
              <a:rPr lang="en-US" i="1" dirty="0"/>
              <a:t>major risk factor </a:t>
            </a:r>
          </a:p>
          <a:p>
            <a:pPr algn="ctr"/>
            <a:r>
              <a:rPr lang="en-US" i="1" dirty="0"/>
              <a:t>for HCC/ICC </a:t>
            </a:r>
          </a:p>
        </p:txBody>
      </p:sp>
      <p:sp>
        <p:nvSpPr>
          <p:cNvPr id="6" name="TextBox 5"/>
          <p:cNvSpPr txBox="1"/>
          <p:nvPr/>
        </p:nvSpPr>
        <p:spPr>
          <a:xfrm>
            <a:off x="6530154" y="4038601"/>
            <a:ext cx="1723549" cy="646331"/>
          </a:xfrm>
          <a:prstGeom prst="rect">
            <a:avLst/>
          </a:prstGeom>
          <a:noFill/>
        </p:spPr>
        <p:txBody>
          <a:bodyPr wrap="none" rtlCol="0">
            <a:spAutoFit/>
          </a:bodyPr>
          <a:lstStyle/>
          <a:p>
            <a:pPr algn="ctr"/>
            <a:r>
              <a:rPr lang="en-US" b="1" i="1" dirty="0">
                <a:solidFill>
                  <a:srgbClr val="FF0000"/>
                </a:solidFill>
                <a:effectLst>
                  <a:outerShdw blurRad="38100" dist="38100" dir="2700000" algn="tl">
                    <a:srgbClr val="000000">
                      <a:alpha val="43137"/>
                    </a:srgbClr>
                  </a:outerShdw>
                </a:effectLst>
              </a:rPr>
              <a:t>Childhood </a:t>
            </a:r>
          </a:p>
          <a:p>
            <a:pPr algn="ctr"/>
            <a:r>
              <a:rPr lang="en-US" b="1" i="1" dirty="0">
                <a:solidFill>
                  <a:srgbClr val="FF0000"/>
                </a:solidFill>
                <a:effectLst>
                  <a:outerShdw blurRad="38100" dist="38100" dir="2700000" algn="tl">
                    <a:srgbClr val="000000">
                      <a:alpha val="43137"/>
                    </a:srgbClr>
                  </a:outerShdw>
                </a:effectLst>
              </a:rPr>
              <a:t>Obesity epidemic</a:t>
            </a:r>
          </a:p>
        </p:txBody>
      </p:sp>
    </p:spTree>
    <p:extLst>
      <p:ext uri="{BB962C8B-B14F-4D97-AF65-F5344CB8AC3E}">
        <p14:creationId xmlns:p14="http://schemas.microsoft.com/office/powerpoint/2010/main" val="1754594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51" y="857250"/>
            <a:ext cx="6878330" cy="5143500"/>
          </a:xfrm>
          <a:prstGeom prst="rect">
            <a:avLst/>
          </a:prstGeom>
        </p:spPr>
      </p:pic>
    </p:spTree>
    <p:extLst>
      <p:ext uri="{BB962C8B-B14F-4D97-AF65-F5344CB8AC3E}">
        <p14:creationId xmlns:p14="http://schemas.microsoft.com/office/powerpoint/2010/main" val="1624148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pPr eaLnBrk="1" hangingPunct="1">
              <a:defRPr/>
            </a:pPr>
            <a:r>
              <a:rPr lang="en-US" dirty="0">
                <a:effectLst>
                  <a:outerShdw blurRad="38100" dist="38100" dir="2700000" algn="tl">
                    <a:srgbClr val="000000"/>
                  </a:outerShdw>
                </a:effectLst>
                <a:cs typeface="+mj-cs"/>
              </a:rPr>
              <a:t>Development of Hepatic </a:t>
            </a:r>
            <a:r>
              <a:rPr lang="en-US" dirty="0" err="1">
                <a:effectLst>
                  <a:outerShdw blurRad="38100" dist="38100" dir="2700000" algn="tl">
                    <a:srgbClr val="000000"/>
                  </a:outerShdw>
                </a:effectLst>
                <a:cs typeface="+mj-cs"/>
              </a:rPr>
              <a:t>Steatosis</a:t>
            </a:r>
            <a:endParaRPr lang="en-US" dirty="0">
              <a:effectLst>
                <a:outerShdw blurRad="38100" dist="38100" dir="2700000" algn="tl">
                  <a:srgbClr val="000000"/>
                </a:outerShdw>
              </a:effectLst>
              <a:cs typeface="+mj-cs"/>
            </a:endParaRPr>
          </a:p>
        </p:txBody>
      </p:sp>
      <p:pic>
        <p:nvPicPr>
          <p:cNvPr id="94210" name="Content Placeholder 3" descr="Hepatic Steatosis.jpg"/>
          <p:cNvPicPr>
            <a:picLocks noGrp="1" noChangeAspect="1"/>
          </p:cNvPicPr>
          <p:nvPr>
            <p:ph type="tbl" idx="4294967295"/>
          </p:nvPr>
        </p:nvPicPr>
        <p:blipFill>
          <a:blip r:embed="rId3"/>
          <a:srcRect l="-9222" r="-9222"/>
          <a:stretch>
            <a:fillRect/>
          </a:stretch>
        </p:blipFill>
        <p:spPr>
          <a:xfrm>
            <a:off x="0" y="1825625"/>
            <a:ext cx="10515600" cy="4351338"/>
          </a:xfrm>
        </p:spPr>
      </p:pic>
      <p:sp>
        <p:nvSpPr>
          <p:cNvPr id="5" name="Text Placeholder 4"/>
          <p:cNvSpPr>
            <a:spLocks noGrp="1"/>
          </p:cNvSpPr>
          <p:nvPr>
            <p:ph type="body" sz="half" idx="4294967295"/>
          </p:nvPr>
        </p:nvSpPr>
        <p:spPr>
          <a:xfrm>
            <a:off x="6705600" y="6053138"/>
            <a:ext cx="5486400" cy="804862"/>
          </a:xfrm>
        </p:spPr>
        <p:txBody>
          <a:bodyPr/>
          <a:lstStyle/>
          <a:p>
            <a:pPr eaLnBrk="1" hangingPunct="1">
              <a:buFont typeface="Wingdings 2" pitchFamily="-111" charset="2"/>
              <a:buNone/>
              <a:defRPr/>
            </a:pPr>
            <a:r>
              <a:rPr lang="en-US" sz="1100" b="1">
                <a:effectLst>
                  <a:outerShdw blurRad="38100" dist="38100" dir="2700000" algn="tl">
                    <a:srgbClr val="000000"/>
                  </a:outerShdw>
                </a:effectLst>
              </a:rPr>
              <a:t>Molecular mediators of hepatic steatosis and liver injury</a:t>
            </a:r>
          </a:p>
          <a:p>
            <a:pPr eaLnBrk="1" hangingPunct="1">
              <a:buFont typeface="Wingdings 2" pitchFamily="-111" charset="2"/>
              <a:buNone/>
              <a:defRPr/>
            </a:pPr>
            <a:r>
              <a:rPr lang="en-US" sz="1100" b="1">
                <a:effectLst>
                  <a:outerShdw blurRad="38100" dist="38100" dir="2700000" algn="tl">
                    <a:srgbClr val="000000"/>
                  </a:outerShdw>
                </a:effectLst>
              </a:rPr>
              <a:t>Jeffrey D. Browning, Jay D. Horton    </a:t>
            </a:r>
            <a:r>
              <a:rPr lang="en-US" sz="1100" b="1" i="1">
                <a:effectLst>
                  <a:outerShdw blurRad="38100" dist="38100" dir="2700000" algn="tl">
                    <a:srgbClr val="000000"/>
                  </a:outerShdw>
                </a:effectLst>
              </a:rPr>
              <a:t>J. Clin. Invest. 2004; 114(2):147</a:t>
            </a:r>
            <a:endParaRPr lang="en-US" sz="1100">
              <a:effectLst>
                <a:outerShdw blurRad="38100" dist="38100" dir="2700000" algn="tl">
                  <a:srgbClr val="000000"/>
                </a:outerShdw>
              </a:effectLst>
            </a:endParaRPr>
          </a:p>
        </p:txBody>
      </p:sp>
    </p:spTree>
    <p:extLst>
      <p:ext uri="{BB962C8B-B14F-4D97-AF65-F5344CB8AC3E}">
        <p14:creationId xmlns:p14="http://schemas.microsoft.com/office/powerpoint/2010/main" val="105703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895600" y="2914652"/>
            <a:ext cx="8234922" cy="3359148"/>
          </a:xfrm>
        </p:spPr>
        <p:txBody>
          <a:bodyPr>
            <a:normAutofit fontScale="62500" lnSpcReduction="20000"/>
          </a:bodyPr>
          <a:lstStyle/>
          <a:p>
            <a:r>
              <a:rPr lang="en-US" dirty="0" smtClean="0"/>
              <a:t>Metabolic Syndrome-</a:t>
            </a:r>
            <a:br>
              <a:rPr lang="en-US" dirty="0" smtClean="0"/>
            </a:br>
            <a:r>
              <a:rPr lang="en-US" dirty="0" smtClean="0"/>
              <a:t>                               Prevalence</a:t>
            </a:r>
            <a:r>
              <a:rPr lang="en-US" dirty="0"/>
              <a:t/>
            </a:r>
            <a:br>
              <a:rPr lang="en-US" dirty="0"/>
            </a:br>
            <a:r>
              <a:rPr lang="en-US" dirty="0" smtClean="0"/>
              <a:t>                               Definition</a:t>
            </a:r>
            <a:br>
              <a:rPr lang="en-US" dirty="0" smtClean="0"/>
            </a:br>
            <a:r>
              <a:rPr lang="en-US" dirty="0" smtClean="0"/>
              <a:t>                               Identify/Diagnosis</a:t>
            </a:r>
            <a:br>
              <a:rPr lang="en-US" dirty="0" smtClean="0"/>
            </a:br>
            <a:r>
              <a:rPr lang="en-US" dirty="0" smtClean="0"/>
              <a:t>                               Risk factor</a:t>
            </a:r>
            <a:r>
              <a:rPr lang="en-US" dirty="0"/>
              <a:t/>
            </a:r>
            <a:br>
              <a:rPr lang="en-US" dirty="0"/>
            </a:br>
            <a:r>
              <a:rPr lang="en-US" dirty="0"/>
              <a:t>                               </a:t>
            </a:r>
            <a:r>
              <a:rPr lang="en-US" dirty="0" smtClean="0"/>
              <a:t>NAFLD- </a:t>
            </a:r>
            <a:r>
              <a:rPr lang="en-US" dirty="0"/>
              <a:t>hepatic manifestation </a:t>
            </a:r>
            <a:r>
              <a:rPr lang="en-US" dirty="0" smtClean="0"/>
              <a:t>of MS </a:t>
            </a:r>
            <a:br>
              <a:rPr lang="en-US" dirty="0" smtClean="0"/>
            </a:br>
            <a:r>
              <a:rPr lang="en-US" dirty="0" smtClean="0"/>
              <a:t>NAFLD: </a:t>
            </a:r>
            <a:r>
              <a:rPr lang="en-US" dirty="0"/>
              <a:t/>
            </a:r>
            <a:br>
              <a:rPr lang="en-US" dirty="0"/>
            </a:br>
            <a:r>
              <a:rPr lang="en-US" dirty="0"/>
              <a:t>            </a:t>
            </a:r>
            <a:r>
              <a:rPr lang="en-US" dirty="0" smtClean="0"/>
              <a:t>                   Prevalence</a:t>
            </a:r>
            <a:r>
              <a:rPr lang="en-US" dirty="0"/>
              <a:t/>
            </a:r>
            <a:br>
              <a:rPr lang="en-US" dirty="0"/>
            </a:br>
            <a:r>
              <a:rPr lang="en-US" dirty="0"/>
              <a:t>            </a:t>
            </a:r>
            <a:r>
              <a:rPr lang="en-US" dirty="0" smtClean="0"/>
              <a:t>                   Etiologies</a:t>
            </a:r>
            <a:br>
              <a:rPr lang="en-US" dirty="0" smtClean="0"/>
            </a:br>
            <a:r>
              <a:rPr lang="en-US" dirty="0" smtClean="0"/>
              <a:t>                               Types </a:t>
            </a:r>
            <a:br>
              <a:rPr lang="en-US" dirty="0" smtClean="0"/>
            </a:br>
            <a:r>
              <a:rPr lang="en-US" dirty="0" smtClean="0"/>
              <a:t>                               Outcomes</a:t>
            </a:r>
            <a:br>
              <a:rPr lang="en-US" dirty="0" smtClean="0"/>
            </a:br>
            <a:r>
              <a:rPr lang="en-US" dirty="0" smtClean="0"/>
              <a:t>                               Implications</a:t>
            </a:r>
            <a:br>
              <a:rPr lang="en-US" dirty="0" smtClean="0"/>
            </a:br>
            <a:r>
              <a:rPr lang="en-US" dirty="0" smtClean="0"/>
              <a:t>                               </a:t>
            </a:r>
          </a:p>
          <a:p>
            <a:r>
              <a:rPr lang="en-US" dirty="0" smtClean="0"/>
              <a:t>Case Studies</a:t>
            </a:r>
            <a:endParaRPr lang="en-US" dirty="0"/>
          </a:p>
        </p:txBody>
      </p:sp>
      <p:sp>
        <p:nvSpPr>
          <p:cNvPr id="3" name="Title 2"/>
          <p:cNvSpPr>
            <a:spLocks noGrp="1"/>
          </p:cNvSpPr>
          <p:nvPr>
            <p:ph type="title"/>
          </p:nvPr>
        </p:nvSpPr>
        <p:spPr/>
        <p:txBody>
          <a:bodyPr/>
          <a:lstStyle/>
          <a:p>
            <a:r>
              <a:rPr lang="en-US" dirty="0" smtClean="0"/>
              <a:t>NAFLD : Objectives</a:t>
            </a:r>
            <a:endParaRPr lang="en-US" dirty="0"/>
          </a:p>
        </p:txBody>
      </p:sp>
    </p:spTree>
    <p:extLst>
      <p:ext uri="{BB962C8B-B14F-4D97-AF65-F5344CB8AC3E}">
        <p14:creationId xmlns:p14="http://schemas.microsoft.com/office/powerpoint/2010/main" val="1469833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5" y="-34672"/>
            <a:ext cx="10611852" cy="6657322"/>
          </a:xfrm>
          <a:prstGeom prst="rect">
            <a:avLst/>
          </a:prstGeom>
        </p:spPr>
      </p:pic>
    </p:spTree>
    <p:extLst>
      <p:ext uri="{BB962C8B-B14F-4D97-AF65-F5344CB8AC3E}">
        <p14:creationId xmlns:p14="http://schemas.microsoft.com/office/powerpoint/2010/main" val="335333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 y="-1"/>
            <a:ext cx="12192000" cy="1756611"/>
          </a:xfrm>
        </p:spPr>
        <p:txBody>
          <a:bodyPr>
            <a:noAutofit/>
          </a:bodyPr>
          <a:lstStyle/>
          <a:p>
            <a:pPr algn="ctr"/>
            <a:r>
              <a:rPr lang="en-US" sz="4000" b="1" dirty="0" smtClean="0">
                <a:cs typeface="ＭＳ Ｐゴシック"/>
              </a:rPr>
              <a:t>Causes </a:t>
            </a:r>
            <a:r>
              <a:rPr lang="en-US" sz="4000" b="1" dirty="0">
                <a:cs typeface="ＭＳ Ｐゴシック"/>
              </a:rPr>
              <a:t>of </a:t>
            </a:r>
            <a:r>
              <a:rPr lang="en-US" sz="4000" b="1" dirty="0" smtClean="0">
                <a:cs typeface="ＭＳ Ｐゴシック"/>
              </a:rPr>
              <a:t>NAFLD: Overfed-Underfed-Chemicals/Toxins</a:t>
            </a:r>
            <a:br>
              <a:rPr lang="en-US" sz="4000" b="1" dirty="0" smtClean="0">
                <a:cs typeface="ＭＳ Ｐゴシック"/>
              </a:rPr>
            </a:br>
            <a:endParaRPr lang="en-US" sz="4000" b="1" dirty="0">
              <a:cs typeface="ＭＳ Ｐゴシック"/>
            </a:endParaRPr>
          </a:p>
        </p:txBody>
      </p:sp>
      <p:graphicFrame>
        <p:nvGraphicFramePr>
          <p:cNvPr id="121941" name="Group 85"/>
          <p:cNvGraphicFramePr>
            <a:graphicFrameLocks noGrp="1"/>
          </p:cNvGraphicFramePr>
          <p:nvPr>
            <p:ph sz="quarter" idx="1"/>
            <p:extLst/>
          </p:nvPr>
        </p:nvGraphicFramePr>
        <p:xfrm>
          <a:off x="890337" y="1540042"/>
          <a:ext cx="10504480" cy="5293894"/>
        </p:xfrm>
        <a:graphic>
          <a:graphicData uri="http://schemas.openxmlformats.org/drawingml/2006/table">
            <a:tbl>
              <a:tblPr/>
              <a:tblGrid>
                <a:gridCol w="5028471"/>
                <a:gridCol w="5476009"/>
              </a:tblGrid>
              <a:tr h="661503">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1" i="0" u="none" strike="noStrike" cap="none" normalizeH="0" baseline="0" smtClean="0">
                          <a:ln>
                            <a:noFill/>
                          </a:ln>
                          <a:solidFill>
                            <a:srgbClr val="FFFFFF"/>
                          </a:solidFill>
                          <a:effectLst/>
                          <a:latin typeface="Arial" charset="0"/>
                          <a:ea typeface="ＭＳ Ｐゴシック" pitchFamily="1" charset="-128"/>
                        </a:rPr>
                        <a:t>Metabolic</a:t>
                      </a:r>
                    </a:p>
                  </a:txBody>
                  <a:tcPr marL="102026" marR="102026" marT="51013" marB="510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EEA"/>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1" i="0" u="none" strike="noStrike" cap="none" normalizeH="0" baseline="0" smtClean="0">
                          <a:ln>
                            <a:noFill/>
                          </a:ln>
                          <a:solidFill>
                            <a:srgbClr val="FFFFFF"/>
                          </a:solidFill>
                          <a:effectLst/>
                          <a:latin typeface="Arial" charset="0"/>
                          <a:ea typeface="ＭＳ Ｐゴシック" pitchFamily="1" charset="-128"/>
                        </a:rPr>
                        <a:t>Drugs</a:t>
                      </a:r>
                    </a:p>
                  </a:txBody>
                  <a:tcPr marL="102026" marR="102026" marT="51013" marB="510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EEA"/>
                    </a:solidFill>
                  </a:tcPr>
                </a:tc>
              </a:tr>
              <a:tr h="661503">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smtClean="0">
                          <a:ln>
                            <a:noFill/>
                          </a:ln>
                          <a:solidFill>
                            <a:srgbClr val="000000"/>
                          </a:solidFill>
                          <a:effectLst/>
                          <a:latin typeface="Arial" charset="0"/>
                          <a:ea typeface="ＭＳ Ｐゴシック" pitchFamily="1" charset="-128"/>
                        </a:rPr>
                        <a:t>Diabetes (type 2)</a:t>
                      </a:r>
                    </a:p>
                  </a:txBody>
                  <a:tcPr marL="102026" marR="102026" marT="51013" marB="510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CDE7"/>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smtClean="0">
                          <a:ln>
                            <a:noFill/>
                          </a:ln>
                          <a:solidFill>
                            <a:srgbClr val="000000"/>
                          </a:solidFill>
                          <a:effectLst/>
                          <a:latin typeface="Arial" charset="0"/>
                          <a:ea typeface="ＭＳ Ｐゴシック" pitchFamily="1" charset="-128"/>
                        </a:rPr>
                        <a:t>Amiodarone</a:t>
                      </a:r>
                    </a:p>
                  </a:txBody>
                  <a:tcPr marL="102026" marR="102026" marT="51013" marB="510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CDE7"/>
                    </a:solidFill>
                  </a:tcPr>
                </a:tc>
              </a:tr>
              <a:tr h="661503">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dirty="0" smtClean="0">
                          <a:ln>
                            <a:noFill/>
                          </a:ln>
                          <a:solidFill>
                            <a:srgbClr val="000000"/>
                          </a:solidFill>
                          <a:effectLst/>
                          <a:latin typeface="Arial" charset="0"/>
                          <a:ea typeface="ＭＳ Ｐゴシック" pitchFamily="1" charset="-128"/>
                        </a:rPr>
                        <a:t>Insulin resistance</a:t>
                      </a:r>
                    </a:p>
                  </a:txBody>
                  <a:tcPr marL="102026" marR="102026" marT="51013" marB="510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8F3"/>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smtClean="0">
                          <a:ln>
                            <a:noFill/>
                          </a:ln>
                          <a:solidFill>
                            <a:srgbClr val="000000"/>
                          </a:solidFill>
                          <a:effectLst/>
                          <a:latin typeface="Arial" charset="0"/>
                          <a:ea typeface="ＭＳ Ｐゴシック" pitchFamily="1" charset="-128"/>
                        </a:rPr>
                        <a:t>Tamoxifen</a:t>
                      </a:r>
                    </a:p>
                  </a:txBody>
                  <a:tcPr marL="102026" marR="102026" marT="51013" marB="510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8F3"/>
                    </a:solidFill>
                  </a:tcPr>
                </a:tc>
              </a:tr>
              <a:tr h="663373">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dirty="0" smtClean="0">
                          <a:ln>
                            <a:noFill/>
                          </a:ln>
                          <a:solidFill>
                            <a:srgbClr val="000000"/>
                          </a:solidFill>
                          <a:effectLst/>
                          <a:latin typeface="Arial" charset="0"/>
                          <a:ea typeface="ＭＳ Ｐゴシック" pitchFamily="1" charset="-128"/>
                        </a:rPr>
                        <a:t>Dyslipidemia</a:t>
                      </a:r>
                    </a:p>
                  </a:txBody>
                  <a:tcPr marL="102026" marR="102026" marT="51013" marB="510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CDE7"/>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dirty="0" smtClean="0">
                          <a:ln>
                            <a:noFill/>
                          </a:ln>
                          <a:solidFill>
                            <a:srgbClr val="000000"/>
                          </a:solidFill>
                          <a:effectLst/>
                          <a:latin typeface="Arial" charset="0"/>
                          <a:ea typeface="ＭＳ Ｐゴシック" pitchFamily="1" charset="-128"/>
                        </a:rPr>
                        <a:t>Valproate</a:t>
                      </a:r>
                    </a:p>
                  </a:txBody>
                  <a:tcPr marL="102026" marR="102026" marT="51013" marB="510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CDE7"/>
                    </a:solidFill>
                  </a:tcPr>
                </a:tc>
              </a:tr>
              <a:tr h="661503">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dirty="0" smtClean="0">
                          <a:ln>
                            <a:noFill/>
                          </a:ln>
                          <a:solidFill>
                            <a:srgbClr val="000000"/>
                          </a:solidFill>
                          <a:effectLst/>
                          <a:latin typeface="Arial" charset="0"/>
                          <a:ea typeface="ＭＳ Ｐゴシック" pitchFamily="1" charset="-128"/>
                        </a:rPr>
                        <a:t>Obesity</a:t>
                      </a:r>
                    </a:p>
                  </a:txBody>
                  <a:tcPr marL="102026" marR="102026" marT="51013" marB="510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8F3"/>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smtClean="0">
                          <a:ln>
                            <a:noFill/>
                          </a:ln>
                          <a:solidFill>
                            <a:srgbClr val="000000"/>
                          </a:solidFill>
                          <a:effectLst/>
                          <a:latin typeface="Arial" charset="0"/>
                          <a:ea typeface="ＭＳ Ｐゴシック" pitchFamily="1" charset="-128"/>
                        </a:rPr>
                        <a:t>Nucleotide analogues</a:t>
                      </a:r>
                    </a:p>
                  </a:txBody>
                  <a:tcPr marL="102026" marR="102026" marT="51013" marB="510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8F3"/>
                    </a:solidFill>
                  </a:tcPr>
                </a:tc>
              </a:tr>
              <a:tr h="661503">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smtClean="0">
                          <a:ln>
                            <a:noFill/>
                          </a:ln>
                          <a:solidFill>
                            <a:srgbClr val="000000"/>
                          </a:solidFill>
                          <a:effectLst/>
                          <a:latin typeface="Arial" charset="0"/>
                          <a:ea typeface="ＭＳ Ｐゴシック" pitchFamily="1" charset="-128"/>
                        </a:rPr>
                        <a:t>J-I bypass</a:t>
                      </a:r>
                    </a:p>
                  </a:txBody>
                  <a:tcPr marL="102026" marR="102026" marT="51013" marB="510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CDE7"/>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smtClean="0">
                          <a:ln>
                            <a:noFill/>
                          </a:ln>
                          <a:solidFill>
                            <a:srgbClr val="000000"/>
                          </a:solidFill>
                          <a:effectLst/>
                          <a:latin typeface="Arial" charset="0"/>
                          <a:ea typeface="ＭＳ Ｐゴシック" pitchFamily="1" charset="-128"/>
                        </a:rPr>
                        <a:t>Total parenteral nutrition</a:t>
                      </a:r>
                    </a:p>
                  </a:txBody>
                  <a:tcPr marL="102026" marR="102026" marT="51013" marB="510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CDE7"/>
                    </a:solidFill>
                  </a:tcPr>
                </a:tc>
              </a:tr>
              <a:tr h="661503">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smtClean="0">
                          <a:ln>
                            <a:noFill/>
                          </a:ln>
                          <a:solidFill>
                            <a:srgbClr val="000000"/>
                          </a:solidFill>
                          <a:effectLst/>
                          <a:latin typeface="Arial" charset="0"/>
                          <a:ea typeface="ＭＳ Ｐゴシック" pitchFamily="1" charset="-128"/>
                        </a:rPr>
                        <a:t>Weight loss</a:t>
                      </a:r>
                    </a:p>
                  </a:txBody>
                  <a:tcPr marL="102026" marR="102026" marT="51013" marB="510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8F3"/>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1" i="0" u="none" strike="noStrike" cap="none" normalizeH="0" baseline="0" smtClean="0">
                          <a:ln>
                            <a:noFill/>
                          </a:ln>
                          <a:solidFill>
                            <a:srgbClr val="FFFFFF"/>
                          </a:solidFill>
                          <a:effectLst/>
                          <a:latin typeface="Arial" charset="0"/>
                          <a:ea typeface="ＭＳ Ｐゴシック" pitchFamily="1" charset="-128"/>
                        </a:rPr>
                        <a:t>Toxins</a:t>
                      </a:r>
                    </a:p>
                  </a:txBody>
                  <a:tcPr marL="102026" marR="102026" marT="51013" marB="510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EEA"/>
                    </a:solidFill>
                  </a:tcPr>
                </a:tc>
              </a:tr>
              <a:tr h="661503">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smtClean="0">
                          <a:ln>
                            <a:noFill/>
                          </a:ln>
                          <a:solidFill>
                            <a:srgbClr val="000000"/>
                          </a:solidFill>
                          <a:effectLst/>
                          <a:latin typeface="Arial" charset="0"/>
                          <a:ea typeface="ＭＳ Ｐゴシック" pitchFamily="1" charset="-128"/>
                        </a:rPr>
                        <a:t>Reye syndrome</a:t>
                      </a:r>
                    </a:p>
                  </a:txBody>
                  <a:tcPr marL="102026" marR="102026" marT="51013" marB="510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CDE7"/>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Tx/>
                        <a:buFontTx/>
                        <a:buNone/>
                        <a:tabLst/>
                      </a:pPr>
                      <a:r>
                        <a:rPr kumimoji="0" lang="en-US" sz="3100" b="0" i="0" u="none" strike="noStrike" cap="none" normalizeH="0" baseline="0" dirty="0" smtClean="0">
                          <a:ln>
                            <a:noFill/>
                          </a:ln>
                          <a:solidFill>
                            <a:srgbClr val="000000"/>
                          </a:solidFill>
                          <a:effectLst/>
                          <a:latin typeface="Arial" charset="0"/>
                          <a:ea typeface="ＭＳ Ｐゴシック" pitchFamily="1" charset="-128"/>
                        </a:rPr>
                        <a:t>Petrochemicals</a:t>
                      </a:r>
                    </a:p>
                  </a:txBody>
                  <a:tcPr marL="102026" marR="102026" marT="51013" marB="510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CDE7"/>
                    </a:solidFill>
                  </a:tcPr>
                </a:tc>
              </a:tr>
            </a:tbl>
          </a:graphicData>
        </a:graphic>
      </p:graphicFrame>
    </p:spTree>
    <p:extLst>
      <p:ext uri="{BB962C8B-B14F-4D97-AF65-F5344CB8AC3E}">
        <p14:creationId xmlns:p14="http://schemas.microsoft.com/office/powerpoint/2010/main" val="679192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21" y="0"/>
            <a:ext cx="11505571" cy="6858000"/>
          </a:xfrm>
          <a:prstGeom prst="rect">
            <a:avLst/>
          </a:prstGeom>
        </p:spPr>
      </p:pic>
    </p:spTree>
    <p:extLst>
      <p:ext uri="{BB962C8B-B14F-4D97-AF65-F5344CB8AC3E}">
        <p14:creationId xmlns:p14="http://schemas.microsoft.com/office/powerpoint/2010/main" val="127643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285" y="0"/>
            <a:ext cx="9817768" cy="6862792"/>
          </a:xfrm>
          <a:prstGeom prst="rect">
            <a:avLst/>
          </a:prstGeom>
        </p:spPr>
      </p:pic>
    </p:spTree>
    <p:extLst>
      <p:ext uri="{BB962C8B-B14F-4D97-AF65-F5344CB8AC3E}">
        <p14:creationId xmlns:p14="http://schemas.microsoft.com/office/powerpoint/2010/main" val="20621110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sz="4400" b="1" dirty="0" smtClean="0"/>
              <a:t>So What’s the big Deal</a:t>
            </a:r>
            <a:br>
              <a:rPr lang="en-US" sz="4400" b="1" dirty="0" smtClean="0"/>
            </a:br>
            <a:r>
              <a:rPr lang="en-US" sz="4400" b="1" dirty="0" smtClean="0"/>
              <a:t>Different Causes=Different Outcomes</a:t>
            </a:r>
            <a:endParaRPr lang="en-US" sz="4400" b="1" dirty="0"/>
          </a:p>
        </p:txBody>
      </p:sp>
      <p:sp>
        <p:nvSpPr>
          <p:cNvPr id="3" name="Content Placeholder 2"/>
          <p:cNvSpPr>
            <a:spLocks noGrp="1"/>
          </p:cNvSpPr>
          <p:nvPr>
            <p:ph sz="quarter" idx="1"/>
          </p:nvPr>
        </p:nvSpPr>
        <p:spPr>
          <a:xfrm>
            <a:off x="816864" y="1876926"/>
            <a:ext cx="10871200" cy="4547936"/>
          </a:xfrm>
        </p:spPr>
        <p:txBody>
          <a:bodyPr>
            <a:normAutofit/>
          </a:bodyPr>
          <a:lstStyle/>
          <a:p>
            <a:r>
              <a:rPr lang="en-US" sz="3600" dirty="0" smtClean="0"/>
              <a:t> </a:t>
            </a:r>
            <a:r>
              <a:rPr lang="en-US" sz="4000" b="1" dirty="0" smtClean="0"/>
              <a:t>Insufficient Degradation of Fat</a:t>
            </a:r>
            <a:r>
              <a:rPr lang="en-US" sz="3600" dirty="0" smtClean="0"/>
              <a:t/>
            </a:r>
            <a:br>
              <a:rPr lang="en-US" sz="3600" dirty="0" smtClean="0"/>
            </a:br>
            <a:r>
              <a:rPr lang="en-US" sz="3600" dirty="0" smtClean="0"/>
              <a:t> FFA accumulate(</a:t>
            </a:r>
            <a:r>
              <a:rPr lang="en-US" sz="3600" dirty="0" err="1" smtClean="0"/>
              <a:t>lipotoxicity:caspases,signaling</a:t>
            </a:r>
            <a:r>
              <a:rPr lang="en-US" sz="3600" dirty="0" smtClean="0"/>
              <a:t/>
            </a:r>
            <a:br>
              <a:rPr lang="en-US" sz="3600" dirty="0" smtClean="0"/>
            </a:br>
            <a:r>
              <a:rPr lang="en-US" sz="3600" dirty="0" smtClean="0"/>
              <a:t> Mitochondrial ROS/Damage</a:t>
            </a:r>
          </a:p>
          <a:p>
            <a:endParaRPr lang="en-US" sz="3600" dirty="0"/>
          </a:p>
          <a:p>
            <a:r>
              <a:rPr lang="en-US" sz="4000" b="1" dirty="0" err="1" smtClean="0"/>
              <a:t>Lipotoxic</a:t>
            </a:r>
            <a:r>
              <a:rPr lang="en-US" sz="4000" b="1" dirty="0" smtClean="0"/>
              <a:t> Actions of Different Lipid Types</a:t>
            </a:r>
            <a:br>
              <a:rPr lang="en-US" sz="4000" b="1" dirty="0" smtClean="0"/>
            </a:br>
            <a:r>
              <a:rPr lang="en-US" sz="4000" dirty="0" smtClean="0"/>
              <a:t>ex: cholesterol</a:t>
            </a:r>
            <a:endParaRPr lang="en-US" sz="4000" dirty="0"/>
          </a:p>
        </p:txBody>
      </p:sp>
    </p:spTree>
    <p:extLst>
      <p:ext uri="{BB962C8B-B14F-4D97-AF65-F5344CB8AC3E}">
        <p14:creationId xmlns:p14="http://schemas.microsoft.com/office/powerpoint/2010/main" val="12444431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674" y="182925"/>
            <a:ext cx="8422105" cy="6339487"/>
          </a:xfrm>
          <a:prstGeom prst="rect">
            <a:avLst/>
          </a:prstGeom>
        </p:spPr>
      </p:pic>
    </p:spTree>
    <p:extLst>
      <p:ext uri="{BB962C8B-B14F-4D97-AF65-F5344CB8AC3E}">
        <p14:creationId xmlns:p14="http://schemas.microsoft.com/office/powerpoint/2010/main" val="2811178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1" y="258580"/>
            <a:ext cx="10871200" cy="990600"/>
          </a:xfrm>
        </p:spPr>
        <p:txBody>
          <a:bodyPr>
            <a:normAutofit/>
          </a:bodyPr>
          <a:lstStyle/>
          <a:p>
            <a:r>
              <a:rPr lang="en-US" sz="4000" b="1" dirty="0" smtClean="0"/>
              <a:t>Simple Steatosis </a:t>
            </a:r>
            <a:r>
              <a:rPr lang="en-US" sz="4000" dirty="0" smtClean="0"/>
              <a:t>: </a:t>
            </a:r>
            <a:r>
              <a:rPr lang="en-US" sz="4000" b="1" dirty="0" smtClean="0"/>
              <a:t>Not Benign ! ! ! !</a:t>
            </a:r>
            <a:endParaRPr lang="en-US" sz="4000" b="1" dirty="0"/>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812801" y="1619547"/>
            <a:ext cx="5341814" cy="3898421"/>
          </a:xfrm>
        </p:spPr>
      </p:pic>
      <p:sp>
        <p:nvSpPr>
          <p:cNvPr id="4" name="Content Placeholder 3"/>
          <p:cNvSpPr>
            <a:spLocks noGrp="1"/>
          </p:cNvSpPr>
          <p:nvPr>
            <p:ph sz="quarter" idx="2"/>
          </p:nvPr>
        </p:nvSpPr>
        <p:spPr>
          <a:xfrm>
            <a:off x="6459868" y="1619547"/>
            <a:ext cx="5732132" cy="4572000"/>
          </a:xfrm>
        </p:spPr>
        <p:txBody>
          <a:bodyPr>
            <a:normAutofit/>
          </a:bodyPr>
          <a:lstStyle/>
          <a:p>
            <a:r>
              <a:rPr lang="en-US" sz="3600" dirty="0" smtClean="0"/>
              <a:t> </a:t>
            </a:r>
            <a:r>
              <a:rPr lang="en-US" sz="4000" dirty="0" smtClean="0"/>
              <a:t>Inflammation</a:t>
            </a:r>
          </a:p>
          <a:p>
            <a:r>
              <a:rPr lang="en-US" sz="4000" dirty="0" smtClean="0"/>
              <a:t> Insulin Resistance</a:t>
            </a:r>
          </a:p>
          <a:p>
            <a:r>
              <a:rPr lang="en-US" sz="4000" dirty="0" smtClean="0"/>
              <a:t> Mitochondrial or </a:t>
            </a:r>
            <a:r>
              <a:rPr lang="en-US" sz="4000" dirty="0" err="1"/>
              <a:t>P</a:t>
            </a:r>
            <a:r>
              <a:rPr lang="en-US" sz="4000" dirty="0" err="1" smtClean="0"/>
              <a:t>eroxisomal</a:t>
            </a:r>
            <a:r>
              <a:rPr lang="en-US" sz="4000" dirty="0" smtClean="0"/>
              <a:t> </a:t>
            </a:r>
            <a:r>
              <a:rPr lang="en-US" sz="4000" dirty="0" err="1" smtClean="0"/>
              <a:t>Dysfx</a:t>
            </a:r>
            <a:endParaRPr lang="en-US" sz="4000" dirty="0" smtClean="0"/>
          </a:p>
          <a:p>
            <a:r>
              <a:rPr lang="en-US" sz="4000" dirty="0" smtClean="0"/>
              <a:t> Oxidative Stress</a:t>
            </a:r>
            <a:endParaRPr lang="en-US" sz="4000" dirty="0"/>
          </a:p>
        </p:txBody>
      </p:sp>
      <p:sp>
        <p:nvSpPr>
          <p:cNvPr id="7" name="TextBox 6"/>
          <p:cNvSpPr txBox="1"/>
          <p:nvPr/>
        </p:nvSpPr>
        <p:spPr>
          <a:xfrm>
            <a:off x="827025" y="5659971"/>
            <a:ext cx="3783241" cy="1200329"/>
          </a:xfrm>
          <a:prstGeom prst="rect">
            <a:avLst/>
          </a:prstGeom>
          <a:noFill/>
        </p:spPr>
        <p:txBody>
          <a:bodyPr wrap="square" rtlCol="0">
            <a:spAutoFit/>
          </a:bodyPr>
          <a:lstStyle/>
          <a:p>
            <a:r>
              <a:rPr lang="en-US" sz="3600" b="1" dirty="0"/>
              <a:t>Biomarker of </a:t>
            </a:r>
            <a:r>
              <a:rPr lang="en-US" sz="3600" b="1" dirty="0" smtClean="0"/>
              <a:t>Metabolic Stress</a:t>
            </a:r>
            <a:endParaRPr lang="en-US" sz="3600" b="1" dirty="0"/>
          </a:p>
        </p:txBody>
      </p:sp>
    </p:spTree>
    <p:extLst>
      <p:ext uri="{BB962C8B-B14F-4D97-AF65-F5344CB8AC3E}">
        <p14:creationId xmlns:p14="http://schemas.microsoft.com/office/powerpoint/2010/main" val="1892329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484" y="147145"/>
            <a:ext cx="8566483" cy="6410063"/>
          </a:xfrm>
          <a:prstGeom prst="rect">
            <a:avLst/>
          </a:prstGeom>
        </p:spPr>
      </p:pic>
    </p:spTree>
    <p:extLst>
      <p:ext uri="{BB962C8B-B14F-4D97-AF65-F5344CB8AC3E}">
        <p14:creationId xmlns:p14="http://schemas.microsoft.com/office/powerpoint/2010/main" val="863363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476" y="857250"/>
            <a:ext cx="6873771" cy="5143500"/>
          </a:xfrm>
          <a:prstGeom prst="rect">
            <a:avLst/>
          </a:prstGeom>
        </p:spPr>
      </p:pic>
    </p:spTree>
    <p:extLst>
      <p:ext uri="{BB962C8B-B14F-4D97-AF65-F5344CB8AC3E}">
        <p14:creationId xmlns:p14="http://schemas.microsoft.com/office/powerpoint/2010/main" val="10924470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19"/>
            <a:ext cx="11466576" cy="6820114"/>
          </a:xfrm>
          <a:prstGeom prst="rect">
            <a:avLst/>
          </a:prstGeom>
        </p:spPr>
      </p:pic>
    </p:spTree>
    <p:extLst>
      <p:ext uri="{BB962C8B-B14F-4D97-AF65-F5344CB8AC3E}">
        <p14:creationId xmlns:p14="http://schemas.microsoft.com/office/powerpoint/2010/main" val="1843042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28801" y="2914652"/>
            <a:ext cx="10588027" cy="2863848"/>
          </a:xfrm>
        </p:spPr>
        <p:txBody>
          <a:bodyPr>
            <a:noAutofit/>
          </a:bodyPr>
          <a:lstStyle/>
          <a:p>
            <a:r>
              <a:rPr lang="en-US" sz="3600" dirty="0"/>
              <a:t>Prevalence/Implications </a:t>
            </a:r>
            <a:r>
              <a:rPr lang="en-US" sz="3600" dirty="0" smtClean="0"/>
              <a:t/>
            </a:r>
            <a:br>
              <a:rPr lang="en-US" sz="3600" dirty="0" smtClean="0"/>
            </a:br>
            <a:r>
              <a:rPr lang="en-US" sz="3600" dirty="0" smtClean="0"/>
              <a:t>Definition</a:t>
            </a:r>
          </a:p>
          <a:p>
            <a:r>
              <a:rPr lang="en-US" sz="3600" dirty="0" smtClean="0"/>
              <a:t>How identify clinically</a:t>
            </a:r>
            <a:br>
              <a:rPr lang="en-US" sz="3600" dirty="0" smtClean="0"/>
            </a:br>
            <a:r>
              <a:rPr lang="en-US" sz="3600" dirty="0" smtClean="0"/>
              <a:t>Visceral Fat-Altered Metabolism</a:t>
            </a:r>
            <a:br>
              <a:rPr lang="en-US" sz="3600" dirty="0" smtClean="0"/>
            </a:br>
            <a:endParaRPr lang="en-US" sz="3600" dirty="0"/>
          </a:p>
          <a:p>
            <a:endParaRPr lang="en-US" sz="3600" dirty="0" smtClean="0"/>
          </a:p>
          <a:p>
            <a:endParaRPr lang="en-US" sz="3600" dirty="0"/>
          </a:p>
        </p:txBody>
      </p:sp>
      <p:sp>
        <p:nvSpPr>
          <p:cNvPr id="3" name="Title 2"/>
          <p:cNvSpPr>
            <a:spLocks noGrp="1"/>
          </p:cNvSpPr>
          <p:nvPr>
            <p:ph type="title"/>
          </p:nvPr>
        </p:nvSpPr>
        <p:spPr/>
        <p:txBody>
          <a:bodyPr/>
          <a:lstStyle/>
          <a:p>
            <a:r>
              <a:rPr lang="en-US" dirty="0" smtClean="0"/>
              <a:t>Metabolic Syndrome</a:t>
            </a:r>
            <a:endParaRPr lang="en-US" dirty="0"/>
          </a:p>
        </p:txBody>
      </p:sp>
    </p:spTree>
    <p:extLst>
      <p:ext uri="{BB962C8B-B14F-4D97-AF65-F5344CB8AC3E}">
        <p14:creationId xmlns:p14="http://schemas.microsoft.com/office/powerpoint/2010/main" val="988890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752" y="230096"/>
            <a:ext cx="9820656" cy="6368281"/>
          </a:xfrm>
          <a:prstGeom prst="rect">
            <a:avLst/>
          </a:prstGeom>
        </p:spPr>
      </p:pic>
    </p:spTree>
    <p:extLst>
      <p:ext uri="{BB962C8B-B14F-4D97-AF65-F5344CB8AC3E}">
        <p14:creationId xmlns:p14="http://schemas.microsoft.com/office/powerpoint/2010/main" val="705559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normAutofit fontScale="90000"/>
          </a:bodyPr>
          <a:lstStyle/>
          <a:p>
            <a:pPr eaLnBrk="1" hangingPunct="1">
              <a:defRPr/>
            </a:pPr>
            <a:r>
              <a:rPr lang="en-US">
                <a:effectLst>
                  <a:outerShdw blurRad="38100" dist="38100" dir="2700000" algn="tl">
                    <a:srgbClr val="000000"/>
                  </a:outerShdw>
                </a:effectLst>
                <a:cs typeface="+mj-cs"/>
              </a:rPr>
              <a:t>Disease progression: </a:t>
            </a:r>
            <a:br>
              <a:rPr lang="en-US">
                <a:effectLst>
                  <a:outerShdw blurRad="38100" dist="38100" dir="2700000" algn="tl">
                    <a:srgbClr val="000000"/>
                  </a:outerShdw>
                </a:effectLst>
                <a:cs typeface="+mj-cs"/>
              </a:rPr>
            </a:br>
            <a:r>
              <a:rPr lang="en-US">
                <a:effectLst>
                  <a:outerShdw blurRad="38100" dist="38100" dir="2700000" algn="tl">
                    <a:srgbClr val="000000"/>
                  </a:outerShdw>
                </a:effectLst>
                <a:cs typeface="+mj-cs"/>
              </a:rPr>
              <a:t>Steatosis to NASH</a:t>
            </a:r>
            <a:endParaRPr lang="en-US" dirty="0">
              <a:effectLst>
                <a:outerShdw blurRad="38100" dist="38100" dir="2700000" algn="tl">
                  <a:srgbClr val="000000"/>
                </a:outerShdw>
              </a:effectLst>
              <a:cs typeface="+mj-cs"/>
            </a:endParaRPr>
          </a:p>
        </p:txBody>
      </p:sp>
      <p:pic>
        <p:nvPicPr>
          <p:cNvPr id="96258" name="Content Placeholder 5" descr="NAFLD Oxidative Stress.jpg"/>
          <p:cNvPicPr>
            <a:picLocks noGrp="1" noChangeAspect="1"/>
          </p:cNvPicPr>
          <p:nvPr>
            <p:ph idx="4294967295"/>
          </p:nvPr>
        </p:nvPicPr>
        <p:blipFill>
          <a:blip r:embed="rId3"/>
          <a:srcRect l="-32262" r="-32262"/>
          <a:stretch>
            <a:fillRect/>
          </a:stretch>
        </p:blipFill>
        <p:spPr>
          <a:xfrm>
            <a:off x="0" y="1752600"/>
            <a:ext cx="8532813" cy="4497388"/>
          </a:xfrm>
        </p:spPr>
      </p:pic>
      <p:sp>
        <p:nvSpPr>
          <p:cNvPr id="96259" name="Rectangle 7"/>
          <p:cNvSpPr>
            <a:spLocks noChangeArrowheads="1"/>
          </p:cNvSpPr>
          <p:nvPr/>
        </p:nvSpPr>
        <p:spPr bwMode="auto">
          <a:xfrm>
            <a:off x="1828800" y="1295401"/>
            <a:ext cx="5791200" cy="366713"/>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FFAA22"/>
                </a:solidFill>
                <a:latin typeface="Arial" charset="0"/>
                <a:ea typeface="ＭＳ Ｐゴシック"/>
                <a:cs typeface="ＭＳ Ｐゴシック"/>
              </a:rPr>
              <a:t>Mechanisms of lipid-induced cellular injury in NAFLD</a:t>
            </a:r>
          </a:p>
        </p:txBody>
      </p:sp>
      <p:sp>
        <p:nvSpPr>
          <p:cNvPr id="96260" name="Rectangle 8"/>
          <p:cNvSpPr>
            <a:spLocks noChangeArrowheads="1"/>
          </p:cNvSpPr>
          <p:nvPr/>
        </p:nvSpPr>
        <p:spPr bwMode="auto">
          <a:xfrm>
            <a:off x="5181600" y="6248401"/>
            <a:ext cx="4724400" cy="428625"/>
          </a:xfrm>
          <a:prstGeom prst="rect">
            <a:avLst/>
          </a:prstGeom>
          <a:noFill/>
          <a:ln w="9525">
            <a:noFill/>
            <a:miter lim="800000"/>
            <a:headEnd/>
            <a:tailEnd/>
          </a:ln>
        </p:spPr>
        <p:txBody>
          <a:bodyPr>
            <a:spAutoFit/>
          </a:bodyPr>
          <a:lstStyle/>
          <a:p>
            <a:pPr fontAlgn="base">
              <a:spcBef>
                <a:spcPct val="0"/>
              </a:spcBef>
              <a:spcAft>
                <a:spcPct val="0"/>
              </a:spcAft>
            </a:pPr>
            <a:r>
              <a:rPr lang="en-US" sz="1100" b="1">
                <a:solidFill>
                  <a:srgbClr val="EAEAEA"/>
                </a:solidFill>
                <a:latin typeface="Arial" charset="0"/>
                <a:ea typeface="ＭＳ Ｐゴシック"/>
                <a:cs typeface="ＭＳ Ｐゴシック"/>
                <a:hlinkClick r:id=""/>
              </a:rPr>
              <a:t>Molecular mediators of hepatic steatosis and liver injury</a:t>
            </a:r>
          </a:p>
          <a:p>
            <a:pPr fontAlgn="base">
              <a:spcBef>
                <a:spcPct val="0"/>
              </a:spcBef>
              <a:spcAft>
                <a:spcPct val="0"/>
              </a:spcAft>
            </a:pPr>
            <a:r>
              <a:rPr lang="en-US" sz="1100" b="1">
                <a:solidFill>
                  <a:srgbClr val="EAEAEA"/>
                </a:solidFill>
                <a:latin typeface="Arial" charset="0"/>
                <a:ea typeface="ＭＳ Ｐゴシック"/>
                <a:cs typeface="ＭＳ Ｐゴシック"/>
                <a:hlinkClick r:id=""/>
              </a:rPr>
              <a:t>Jeffrey D. Browning, Jay D. Horton    </a:t>
            </a:r>
            <a:r>
              <a:rPr lang="en-US" sz="1100" b="1" i="1">
                <a:solidFill>
                  <a:srgbClr val="EAEAEA"/>
                </a:solidFill>
                <a:latin typeface="Arial" charset="0"/>
                <a:ea typeface="ＭＳ Ｐゴシック"/>
                <a:cs typeface="ＭＳ Ｐゴシック"/>
                <a:hlinkClick r:id="rId4"/>
              </a:rPr>
              <a:t>J. Clin. Invest. 2004; 114(2):147</a:t>
            </a:r>
            <a:endParaRPr lang="en-US" sz="1100">
              <a:solidFill>
                <a:srgbClr val="EAEAEA"/>
              </a:solidFill>
              <a:latin typeface="Arial" charset="0"/>
              <a:ea typeface="ＭＳ Ｐゴシック"/>
              <a:cs typeface="ＭＳ Ｐゴシック"/>
            </a:endParaRPr>
          </a:p>
        </p:txBody>
      </p:sp>
    </p:spTree>
    <p:extLst>
      <p:ext uri="{BB962C8B-B14F-4D97-AF65-F5344CB8AC3E}">
        <p14:creationId xmlns:p14="http://schemas.microsoft.com/office/powerpoint/2010/main" val="2083553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r>
              <a:rPr lang="en-US" b="1" dirty="0" smtClean="0"/>
              <a:t>NAFLD</a:t>
            </a:r>
            <a:br>
              <a:rPr lang="en-US" b="1" dirty="0" smtClean="0"/>
            </a:br>
            <a:r>
              <a:rPr lang="en-US" b="1" dirty="0" smtClean="0"/>
              <a:t>Diagnosis</a:t>
            </a:r>
            <a:endParaRPr lang="en-US" b="1" dirty="0"/>
          </a:p>
        </p:txBody>
      </p:sp>
      <p:sp>
        <p:nvSpPr>
          <p:cNvPr id="3" name="Content Placeholder 2"/>
          <p:cNvSpPr>
            <a:spLocks noGrp="1"/>
          </p:cNvSpPr>
          <p:nvPr>
            <p:ph sz="quarter" idx="1"/>
          </p:nvPr>
        </p:nvSpPr>
        <p:spPr>
          <a:xfrm>
            <a:off x="1981200" y="1798638"/>
            <a:ext cx="8229600" cy="4525963"/>
          </a:xfrm>
        </p:spPr>
        <p:txBody>
          <a:bodyPr>
            <a:normAutofit lnSpcReduction="10000"/>
          </a:bodyPr>
          <a:lstStyle/>
          <a:p>
            <a:r>
              <a:rPr lang="en-US" b="1" dirty="0" smtClean="0"/>
              <a:t>Goal = Identify risk for liver-related morbidity/mortality</a:t>
            </a:r>
          </a:p>
          <a:p>
            <a:pPr lvl="1"/>
            <a:r>
              <a:rPr lang="en-US" dirty="0" smtClean="0"/>
              <a:t>Grade injury (NASH </a:t>
            </a:r>
            <a:r>
              <a:rPr lang="en-US" sz="1800" dirty="0"/>
              <a:t>versus</a:t>
            </a:r>
            <a:r>
              <a:rPr lang="en-US" dirty="0" smtClean="0"/>
              <a:t> NAFL)</a:t>
            </a:r>
          </a:p>
          <a:p>
            <a:pPr lvl="1"/>
            <a:r>
              <a:rPr lang="en-US" dirty="0" smtClean="0"/>
              <a:t>Evaluate repair (Stage fibrosis)</a:t>
            </a:r>
          </a:p>
          <a:p>
            <a:r>
              <a:rPr lang="en-US" b="1" dirty="0" smtClean="0"/>
              <a:t>Approach: Select high risk population for diagnostic testing</a:t>
            </a:r>
          </a:p>
          <a:p>
            <a:pPr lvl="1"/>
            <a:r>
              <a:rPr lang="en-US" dirty="0" smtClean="0"/>
              <a:t>Older age +/- T2DM, overweight-obese</a:t>
            </a:r>
          </a:p>
          <a:p>
            <a:pPr lvl="1"/>
            <a:r>
              <a:rPr lang="en-US" dirty="0" smtClean="0"/>
              <a:t>Family history (cirrhosis, liver cancer, T2DM)</a:t>
            </a:r>
          </a:p>
          <a:p>
            <a:pPr lvl="1"/>
            <a:r>
              <a:rPr lang="en-US" dirty="0" smtClean="0"/>
              <a:t>Evidence of end-organ damage (portal HTN, NASH, PCOS, hypothalamic-pituitary tumors)</a:t>
            </a:r>
          </a:p>
        </p:txBody>
      </p:sp>
      <p:grpSp>
        <p:nvGrpSpPr>
          <p:cNvPr id="4" name="Group 3"/>
          <p:cNvGrpSpPr/>
          <p:nvPr/>
        </p:nvGrpSpPr>
        <p:grpSpPr>
          <a:xfrm>
            <a:off x="8141940" y="76200"/>
            <a:ext cx="2449861" cy="2209800"/>
            <a:chOff x="1508351" y="747711"/>
            <a:chExt cx="5857490" cy="5000625"/>
          </a:xfrm>
        </p:grpSpPr>
        <p:pic>
          <p:nvPicPr>
            <p:cNvPr id="5" name="Picture 2" descr="Scale"/>
            <p:cNvPicPr>
              <a:picLocks noChangeAspect="1" noChangeArrowheads="1"/>
            </p:cNvPicPr>
            <p:nvPr/>
          </p:nvPicPr>
          <p:blipFill>
            <a:blip r:embed="rId2" cstate="print"/>
            <a:srcRect/>
            <a:stretch>
              <a:fillRect/>
            </a:stretch>
          </p:blipFill>
          <p:spPr bwMode="auto">
            <a:xfrm>
              <a:off x="1535754" y="747711"/>
              <a:ext cx="5638800" cy="5000625"/>
            </a:xfrm>
            <a:prstGeom prst="rect">
              <a:avLst/>
            </a:prstGeom>
            <a:noFill/>
            <a:ln w="9525">
              <a:noFill/>
              <a:miter lim="800000"/>
              <a:headEnd/>
              <a:tailEnd/>
            </a:ln>
          </p:spPr>
        </p:pic>
        <p:sp>
          <p:nvSpPr>
            <p:cNvPr id="6" name="Text Box 3"/>
            <p:cNvSpPr txBox="1">
              <a:spLocks noChangeArrowheads="1"/>
            </p:cNvSpPr>
            <p:nvPr/>
          </p:nvSpPr>
          <p:spPr bwMode="auto">
            <a:xfrm>
              <a:off x="1508351" y="3625849"/>
              <a:ext cx="1935205" cy="905421"/>
            </a:xfrm>
            <a:prstGeom prst="rect">
              <a:avLst/>
            </a:prstGeom>
            <a:solidFill>
              <a:srgbClr val="FFFF00"/>
            </a:solidFill>
            <a:ln w="9525">
              <a:solidFill>
                <a:schemeClr val="tx1"/>
              </a:solidFill>
              <a:miter lim="800000"/>
              <a:headEnd/>
              <a:tailEnd/>
            </a:ln>
          </p:spPr>
          <p:txBody>
            <a:bodyPr wrap="none">
              <a:spAutoFit/>
            </a:bodyPr>
            <a:lstStyle/>
            <a:p>
              <a:pPr algn="ctr"/>
              <a:r>
                <a:rPr lang="en-US" sz="2000" b="1" dirty="0"/>
                <a:t>Injury</a:t>
              </a:r>
            </a:p>
          </p:txBody>
        </p:sp>
        <p:sp>
          <p:nvSpPr>
            <p:cNvPr id="7" name="Text Box 4"/>
            <p:cNvSpPr txBox="1">
              <a:spLocks noChangeArrowheads="1"/>
            </p:cNvSpPr>
            <p:nvPr/>
          </p:nvSpPr>
          <p:spPr bwMode="auto">
            <a:xfrm>
              <a:off x="4929386" y="3635867"/>
              <a:ext cx="2436455" cy="905421"/>
            </a:xfrm>
            <a:prstGeom prst="rect">
              <a:avLst/>
            </a:prstGeom>
            <a:solidFill>
              <a:srgbClr val="92D050"/>
            </a:solidFill>
            <a:ln w="9525">
              <a:solidFill>
                <a:schemeClr val="tx1"/>
              </a:solidFill>
              <a:miter lim="800000"/>
              <a:headEnd/>
              <a:tailEnd/>
            </a:ln>
          </p:spPr>
          <p:txBody>
            <a:bodyPr wrap="square">
              <a:spAutoFit/>
            </a:bodyPr>
            <a:lstStyle/>
            <a:p>
              <a:pPr algn="ctr"/>
              <a:r>
                <a:rPr lang="en-US" sz="2000" b="1" dirty="0"/>
                <a:t>Repair</a:t>
              </a:r>
            </a:p>
          </p:txBody>
        </p:sp>
      </p:grpSp>
    </p:spTree>
    <p:extLst>
      <p:ext uri="{BB962C8B-B14F-4D97-AF65-F5344CB8AC3E}">
        <p14:creationId xmlns:p14="http://schemas.microsoft.com/office/powerpoint/2010/main" val="12377660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r>
              <a:rPr lang="en-US" b="1" dirty="0" smtClean="0"/>
              <a:t>NAFLD</a:t>
            </a:r>
            <a:br>
              <a:rPr lang="en-US" b="1" dirty="0" smtClean="0"/>
            </a:br>
            <a:r>
              <a:rPr lang="en-US" b="1" dirty="0" smtClean="0"/>
              <a:t>Diagnosis</a:t>
            </a:r>
            <a:endParaRPr lang="en-US" b="1" dirty="0"/>
          </a:p>
        </p:txBody>
      </p:sp>
      <p:sp>
        <p:nvSpPr>
          <p:cNvPr id="3" name="Content Placeholder 2"/>
          <p:cNvSpPr>
            <a:spLocks noGrp="1"/>
          </p:cNvSpPr>
          <p:nvPr>
            <p:ph sz="quarter" idx="1"/>
          </p:nvPr>
        </p:nvSpPr>
        <p:spPr>
          <a:xfrm>
            <a:off x="1981200" y="2057400"/>
            <a:ext cx="8229600" cy="3048000"/>
          </a:xfrm>
        </p:spPr>
        <p:txBody>
          <a:bodyPr>
            <a:normAutofit/>
          </a:bodyPr>
          <a:lstStyle/>
          <a:p>
            <a:r>
              <a:rPr lang="en-US" b="1" dirty="0" smtClean="0"/>
              <a:t>Test(s)</a:t>
            </a:r>
          </a:p>
          <a:p>
            <a:pPr lvl="1"/>
            <a:r>
              <a:rPr lang="en-US" dirty="0" smtClean="0"/>
              <a:t>Exam </a:t>
            </a:r>
            <a:r>
              <a:rPr lang="en-US" sz="1900" dirty="0"/>
              <a:t>(portal HTN, liver mass)</a:t>
            </a:r>
          </a:p>
          <a:p>
            <a:pPr lvl="1"/>
            <a:r>
              <a:rPr lang="en-US" dirty="0" smtClean="0"/>
              <a:t>Blood tests </a:t>
            </a:r>
            <a:r>
              <a:rPr lang="en-US" sz="1900" dirty="0"/>
              <a:t>(liver injury/function, portal HTN, comorbidities)</a:t>
            </a:r>
          </a:p>
          <a:p>
            <a:pPr lvl="1"/>
            <a:r>
              <a:rPr lang="en-US" dirty="0" smtClean="0"/>
              <a:t>Imaging/</a:t>
            </a:r>
            <a:r>
              <a:rPr lang="en-US" dirty="0" err="1" smtClean="0"/>
              <a:t>Fibroscan</a:t>
            </a:r>
            <a:r>
              <a:rPr lang="en-US" dirty="0" smtClean="0"/>
              <a:t>* </a:t>
            </a:r>
            <a:r>
              <a:rPr lang="en-US" sz="1900" dirty="0"/>
              <a:t>(liver mass, portal HTN, scar severity)</a:t>
            </a:r>
          </a:p>
          <a:p>
            <a:pPr lvl="1"/>
            <a:r>
              <a:rPr lang="en-US" dirty="0" smtClean="0"/>
              <a:t>Biopsy </a:t>
            </a:r>
            <a:r>
              <a:rPr lang="en-US" sz="1800" dirty="0"/>
              <a:t>(grade injury, stage fibrosis)</a:t>
            </a:r>
          </a:p>
          <a:p>
            <a:pPr lvl="1"/>
            <a:r>
              <a:rPr lang="en-US" dirty="0" smtClean="0"/>
              <a:t>Biomarkers</a:t>
            </a:r>
            <a:r>
              <a:rPr lang="en-US" sz="1800" dirty="0"/>
              <a:t> (subject of intense research) </a:t>
            </a:r>
          </a:p>
        </p:txBody>
      </p:sp>
      <p:sp>
        <p:nvSpPr>
          <p:cNvPr id="5" name="TextBox 4"/>
          <p:cNvSpPr txBox="1"/>
          <p:nvPr/>
        </p:nvSpPr>
        <p:spPr>
          <a:xfrm>
            <a:off x="2362201" y="6096000"/>
            <a:ext cx="5008615" cy="523220"/>
          </a:xfrm>
          <a:prstGeom prst="rect">
            <a:avLst/>
          </a:prstGeom>
          <a:noFill/>
        </p:spPr>
        <p:txBody>
          <a:bodyPr wrap="none" rtlCol="0">
            <a:spAutoFit/>
          </a:bodyPr>
          <a:lstStyle/>
          <a:p>
            <a:r>
              <a:rPr lang="en-US" sz="2800" dirty="0"/>
              <a:t>* </a:t>
            </a:r>
            <a:r>
              <a:rPr lang="en-US" i="1" dirty="0"/>
              <a:t>Predictive capabilities under investigation in NAFLD</a:t>
            </a:r>
          </a:p>
        </p:txBody>
      </p:sp>
      <p:grpSp>
        <p:nvGrpSpPr>
          <p:cNvPr id="6" name="Group 5"/>
          <p:cNvGrpSpPr/>
          <p:nvPr/>
        </p:nvGrpSpPr>
        <p:grpSpPr>
          <a:xfrm>
            <a:off x="7924801" y="228600"/>
            <a:ext cx="2449861" cy="2209800"/>
            <a:chOff x="1508351" y="747711"/>
            <a:chExt cx="5857490" cy="5000625"/>
          </a:xfrm>
        </p:grpSpPr>
        <p:pic>
          <p:nvPicPr>
            <p:cNvPr id="7" name="Picture 2" descr="Scale"/>
            <p:cNvPicPr>
              <a:picLocks noChangeAspect="1" noChangeArrowheads="1"/>
            </p:cNvPicPr>
            <p:nvPr/>
          </p:nvPicPr>
          <p:blipFill>
            <a:blip r:embed="rId2" cstate="print"/>
            <a:srcRect/>
            <a:stretch>
              <a:fillRect/>
            </a:stretch>
          </p:blipFill>
          <p:spPr bwMode="auto">
            <a:xfrm>
              <a:off x="1535754" y="747711"/>
              <a:ext cx="5638800" cy="5000625"/>
            </a:xfrm>
            <a:prstGeom prst="rect">
              <a:avLst/>
            </a:prstGeom>
            <a:noFill/>
            <a:ln w="9525">
              <a:noFill/>
              <a:miter lim="800000"/>
              <a:headEnd/>
              <a:tailEnd/>
            </a:ln>
          </p:spPr>
        </p:pic>
        <p:sp>
          <p:nvSpPr>
            <p:cNvPr id="8" name="Text Box 3"/>
            <p:cNvSpPr txBox="1">
              <a:spLocks noChangeArrowheads="1"/>
            </p:cNvSpPr>
            <p:nvPr/>
          </p:nvSpPr>
          <p:spPr bwMode="auto">
            <a:xfrm>
              <a:off x="1508351" y="3625849"/>
              <a:ext cx="1935205" cy="905421"/>
            </a:xfrm>
            <a:prstGeom prst="rect">
              <a:avLst/>
            </a:prstGeom>
            <a:solidFill>
              <a:srgbClr val="FFFF00"/>
            </a:solidFill>
            <a:ln w="9525">
              <a:solidFill>
                <a:schemeClr val="tx1"/>
              </a:solidFill>
              <a:miter lim="800000"/>
              <a:headEnd/>
              <a:tailEnd/>
            </a:ln>
          </p:spPr>
          <p:txBody>
            <a:bodyPr wrap="none">
              <a:spAutoFit/>
            </a:bodyPr>
            <a:lstStyle/>
            <a:p>
              <a:pPr algn="ctr"/>
              <a:r>
                <a:rPr lang="en-US" sz="2000" b="1" dirty="0"/>
                <a:t>Injury</a:t>
              </a:r>
            </a:p>
          </p:txBody>
        </p:sp>
        <p:sp>
          <p:nvSpPr>
            <p:cNvPr id="9" name="Text Box 4"/>
            <p:cNvSpPr txBox="1">
              <a:spLocks noChangeArrowheads="1"/>
            </p:cNvSpPr>
            <p:nvPr/>
          </p:nvSpPr>
          <p:spPr bwMode="auto">
            <a:xfrm>
              <a:off x="4929386" y="3635867"/>
              <a:ext cx="2436455" cy="905421"/>
            </a:xfrm>
            <a:prstGeom prst="rect">
              <a:avLst/>
            </a:prstGeom>
            <a:solidFill>
              <a:srgbClr val="92D050"/>
            </a:solidFill>
            <a:ln w="9525">
              <a:solidFill>
                <a:schemeClr val="tx1"/>
              </a:solidFill>
              <a:miter lim="800000"/>
              <a:headEnd/>
              <a:tailEnd/>
            </a:ln>
          </p:spPr>
          <p:txBody>
            <a:bodyPr wrap="square">
              <a:spAutoFit/>
            </a:bodyPr>
            <a:lstStyle/>
            <a:p>
              <a:pPr algn="ctr"/>
              <a:r>
                <a:rPr lang="en-US" sz="2000" b="1" dirty="0"/>
                <a:t>Repair</a:t>
              </a:r>
            </a:p>
          </p:txBody>
        </p:sp>
      </p:grpSp>
    </p:spTree>
    <p:extLst>
      <p:ext uri="{BB962C8B-B14F-4D97-AF65-F5344CB8AC3E}">
        <p14:creationId xmlns:p14="http://schemas.microsoft.com/office/powerpoint/2010/main" val="459476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US" sz="3200" b="1" dirty="0"/>
              <a:t/>
            </a:r>
            <a:br>
              <a:rPr lang="en-US" sz="3200" b="1" dirty="0"/>
            </a:br>
            <a:r>
              <a:rPr lang="en-US" sz="3200" b="1" dirty="0"/>
              <a:t>My Approach to NAFLD Diagnosis</a:t>
            </a:r>
          </a:p>
        </p:txBody>
      </p:sp>
      <p:sp>
        <p:nvSpPr>
          <p:cNvPr id="3" name="Content Placeholder 2"/>
          <p:cNvSpPr>
            <a:spLocks noGrp="1"/>
          </p:cNvSpPr>
          <p:nvPr>
            <p:ph sz="quarter" idx="1"/>
          </p:nvPr>
        </p:nvSpPr>
        <p:spPr>
          <a:xfrm>
            <a:off x="1981200" y="1356646"/>
            <a:ext cx="8229600" cy="2133600"/>
          </a:xfrm>
          <a:ln>
            <a:solidFill>
              <a:schemeClr val="tx1"/>
            </a:solidFill>
          </a:ln>
        </p:spPr>
        <p:txBody>
          <a:bodyPr>
            <a:normAutofit/>
          </a:bodyPr>
          <a:lstStyle/>
          <a:p>
            <a:pPr marL="457200" lvl="1" indent="0">
              <a:buNone/>
            </a:pPr>
            <a:r>
              <a:rPr lang="en-US" dirty="0" smtClean="0"/>
              <a:t>H&amp;P</a:t>
            </a:r>
          </a:p>
          <a:p>
            <a:pPr marL="457200" lvl="1" indent="0">
              <a:buNone/>
            </a:pPr>
            <a:r>
              <a:rPr lang="en-US" dirty="0" smtClean="0"/>
              <a:t>Blood tests </a:t>
            </a:r>
            <a:r>
              <a:rPr lang="en-US" sz="1800" dirty="0"/>
              <a:t>(AST, ALT, platelets, INR, </a:t>
            </a:r>
            <a:r>
              <a:rPr lang="en-US" sz="1800" dirty="0" err="1"/>
              <a:t>bili</a:t>
            </a:r>
            <a:r>
              <a:rPr lang="en-US" sz="1800" dirty="0"/>
              <a:t>, albumin)</a:t>
            </a:r>
          </a:p>
          <a:p>
            <a:pPr marL="457200" lvl="1" indent="0">
              <a:buNone/>
            </a:pPr>
            <a:r>
              <a:rPr lang="en-US" dirty="0" smtClean="0"/>
              <a:t>+/- Imaging/</a:t>
            </a:r>
            <a:r>
              <a:rPr lang="en-US" dirty="0" err="1" smtClean="0"/>
              <a:t>Fibroscan</a:t>
            </a:r>
            <a:r>
              <a:rPr lang="en-US" dirty="0" smtClean="0"/>
              <a:t> </a:t>
            </a:r>
            <a:r>
              <a:rPr lang="en-US" sz="1800" dirty="0"/>
              <a:t>(looking for cancer/scar)</a:t>
            </a:r>
          </a:p>
          <a:p>
            <a:pPr marL="457200" lvl="1" indent="0">
              <a:buNone/>
            </a:pPr>
            <a:r>
              <a:rPr lang="en-US" dirty="0" smtClean="0"/>
              <a:t>+/- Biopsy </a:t>
            </a:r>
            <a:r>
              <a:rPr lang="en-US" sz="1800" dirty="0"/>
              <a:t>(“two-for” but risky/imperfect)</a:t>
            </a:r>
          </a:p>
        </p:txBody>
      </p:sp>
      <p:cxnSp>
        <p:nvCxnSpPr>
          <p:cNvPr id="7" name="Straight Arrow Connector 6"/>
          <p:cNvCxnSpPr/>
          <p:nvPr/>
        </p:nvCxnSpPr>
        <p:spPr>
          <a:xfrm flipH="1">
            <a:off x="2432479" y="3566445"/>
            <a:ext cx="7620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499279" y="3566445"/>
            <a:ext cx="609600" cy="1066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04079" y="3566445"/>
            <a:ext cx="1524000" cy="1066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328080" y="3566446"/>
            <a:ext cx="1606121" cy="138655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1" y="4247781"/>
            <a:ext cx="832279" cy="461665"/>
          </a:xfrm>
          <a:prstGeom prst="rect">
            <a:avLst/>
          </a:prstGeom>
          <a:noFill/>
        </p:spPr>
        <p:txBody>
          <a:bodyPr wrap="none" rtlCol="0">
            <a:spAutoFit/>
          </a:bodyPr>
          <a:lstStyle/>
          <a:p>
            <a:r>
              <a:rPr lang="en-US" sz="2400" dirty="0"/>
              <a:t>NAFL</a:t>
            </a:r>
          </a:p>
        </p:txBody>
      </p:sp>
      <p:sp>
        <p:nvSpPr>
          <p:cNvPr id="15" name="TextBox 14"/>
          <p:cNvSpPr txBox="1"/>
          <p:nvPr/>
        </p:nvSpPr>
        <p:spPr>
          <a:xfrm>
            <a:off x="3352800" y="4557046"/>
            <a:ext cx="1452642" cy="461665"/>
          </a:xfrm>
          <a:prstGeom prst="rect">
            <a:avLst/>
          </a:prstGeom>
          <a:noFill/>
        </p:spPr>
        <p:txBody>
          <a:bodyPr wrap="none" rtlCol="0">
            <a:spAutoFit/>
          </a:bodyPr>
          <a:lstStyle/>
          <a:p>
            <a:r>
              <a:rPr lang="en-US" sz="2400" dirty="0"/>
              <a:t>Not-NASH</a:t>
            </a:r>
          </a:p>
        </p:txBody>
      </p:sp>
      <p:sp>
        <p:nvSpPr>
          <p:cNvPr id="16" name="TextBox 15"/>
          <p:cNvSpPr txBox="1"/>
          <p:nvPr/>
        </p:nvSpPr>
        <p:spPr>
          <a:xfrm>
            <a:off x="5096641" y="4640449"/>
            <a:ext cx="928459" cy="830997"/>
          </a:xfrm>
          <a:prstGeom prst="rect">
            <a:avLst/>
          </a:prstGeom>
          <a:noFill/>
        </p:spPr>
        <p:txBody>
          <a:bodyPr wrap="none" rtlCol="0">
            <a:spAutoFit/>
          </a:bodyPr>
          <a:lstStyle/>
          <a:p>
            <a:r>
              <a:rPr lang="en-US" sz="2400" dirty="0"/>
              <a:t>NASH</a:t>
            </a:r>
          </a:p>
          <a:p>
            <a:r>
              <a:rPr lang="en-US" sz="2400" dirty="0"/>
              <a:t>(F0-1)</a:t>
            </a:r>
          </a:p>
        </p:txBody>
      </p:sp>
      <p:sp>
        <p:nvSpPr>
          <p:cNvPr id="17" name="TextBox 16"/>
          <p:cNvSpPr txBox="1"/>
          <p:nvPr/>
        </p:nvSpPr>
        <p:spPr>
          <a:xfrm>
            <a:off x="6680811" y="4876801"/>
            <a:ext cx="949299" cy="830997"/>
          </a:xfrm>
          <a:prstGeom prst="rect">
            <a:avLst/>
          </a:prstGeom>
          <a:noFill/>
        </p:spPr>
        <p:txBody>
          <a:bodyPr wrap="none" rtlCol="0">
            <a:spAutoFit/>
          </a:bodyPr>
          <a:lstStyle/>
          <a:p>
            <a:pPr algn="ctr"/>
            <a:r>
              <a:rPr lang="en-US" sz="2400" b="1" dirty="0">
                <a:solidFill>
                  <a:srgbClr val="FF0000"/>
                </a:solidFill>
                <a:effectLst>
                  <a:outerShdw blurRad="38100" dist="38100" dir="2700000" algn="tl">
                    <a:srgbClr val="000000">
                      <a:alpha val="43137"/>
                    </a:srgbClr>
                  </a:outerShdw>
                </a:effectLst>
              </a:rPr>
              <a:t>NASH</a:t>
            </a:r>
          </a:p>
          <a:p>
            <a:pPr algn="ctr"/>
            <a:r>
              <a:rPr lang="en-US" sz="2400" b="1" dirty="0">
                <a:solidFill>
                  <a:srgbClr val="FF0000"/>
                </a:solidFill>
                <a:effectLst>
                  <a:outerShdw blurRad="38100" dist="38100" dir="2700000" algn="tl">
                    <a:srgbClr val="000000">
                      <a:alpha val="43137"/>
                    </a:srgbClr>
                  </a:outerShdw>
                </a:effectLst>
              </a:rPr>
              <a:t>(F2)</a:t>
            </a:r>
          </a:p>
        </p:txBody>
      </p:sp>
      <p:sp>
        <p:nvSpPr>
          <p:cNvPr id="18" name="TextBox 17"/>
          <p:cNvSpPr txBox="1"/>
          <p:nvPr/>
        </p:nvSpPr>
        <p:spPr>
          <a:xfrm>
            <a:off x="7976212" y="5029201"/>
            <a:ext cx="949299" cy="830997"/>
          </a:xfrm>
          <a:prstGeom prst="rect">
            <a:avLst/>
          </a:prstGeom>
          <a:noFill/>
        </p:spPr>
        <p:txBody>
          <a:bodyPr wrap="none" rtlCol="0">
            <a:spAutoFit/>
          </a:bodyPr>
          <a:lstStyle/>
          <a:p>
            <a:pPr algn="ctr"/>
            <a:r>
              <a:rPr lang="en-US" sz="2400" b="1" dirty="0">
                <a:solidFill>
                  <a:srgbClr val="FF0000"/>
                </a:solidFill>
                <a:effectLst>
                  <a:outerShdw blurRad="38100" dist="38100" dir="2700000" algn="tl">
                    <a:srgbClr val="000000">
                      <a:alpha val="43137"/>
                    </a:srgbClr>
                  </a:outerShdw>
                </a:effectLst>
              </a:rPr>
              <a:t>NASH</a:t>
            </a:r>
          </a:p>
          <a:p>
            <a:pPr algn="ctr"/>
            <a:r>
              <a:rPr lang="en-US" sz="2400" b="1" dirty="0">
                <a:solidFill>
                  <a:srgbClr val="FF0000"/>
                </a:solidFill>
                <a:effectLst>
                  <a:outerShdw blurRad="38100" dist="38100" dir="2700000" algn="tl">
                    <a:srgbClr val="000000">
                      <a:alpha val="43137"/>
                    </a:srgbClr>
                  </a:outerShdw>
                </a:effectLst>
              </a:rPr>
              <a:t>(F3-4)</a:t>
            </a:r>
          </a:p>
        </p:txBody>
      </p:sp>
      <p:sp>
        <p:nvSpPr>
          <p:cNvPr id="19" name="TextBox 18"/>
          <p:cNvSpPr txBox="1"/>
          <p:nvPr/>
        </p:nvSpPr>
        <p:spPr>
          <a:xfrm>
            <a:off x="9290470" y="5250049"/>
            <a:ext cx="1072730" cy="830997"/>
          </a:xfrm>
          <a:prstGeom prst="rect">
            <a:avLst/>
          </a:prstGeom>
          <a:noFill/>
        </p:spPr>
        <p:txBody>
          <a:bodyPr wrap="none" rtlCol="0">
            <a:spAutoFit/>
          </a:bodyPr>
          <a:lstStyle/>
          <a:p>
            <a:pPr algn="ctr"/>
            <a:r>
              <a:rPr lang="en-US" sz="2400" dirty="0">
                <a:solidFill>
                  <a:schemeClr val="bg1">
                    <a:lumMod val="50000"/>
                  </a:schemeClr>
                </a:solidFill>
              </a:rPr>
              <a:t>Cancer</a:t>
            </a:r>
          </a:p>
          <a:p>
            <a:pPr algn="ctr"/>
            <a:r>
              <a:rPr lang="en-US" sz="2400" dirty="0">
                <a:solidFill>
                  <a:schemeClr val="bg1">
                    <a:lumMod val="50000"/>
                  </a:schemeClr>
                </a:solidFill>
              </a:rPr>
              <a:t>(F0-4)</a:t>
            </a:r>
          </a:p>
        </p:txBody>
      </p:sp>
      <p:cxnSp>
        <p:nvCxnSpPr>
          <p:cNvPr id="21" name="Straight Arrow Connector 20"/>
          <p:cNvCxnSpPr/>
          <p:nvPr/>
        </p:nvCxnSpPr>
        <p:spPr>
          <a:xfrm>
            <a:off x="6934200" y="3566446"/>
            <a:ext cx="1219200" cy="148950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620000" y="3516499"/>
            <a:ext cx="2057400" cy="1683603"/>
          </a:xfrm>
          <a:prstGeom prst="straightConnector1">
            <a:avLst/>
          </a:prstGeom>
          <a:ln w="5715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3535811" y="5425867"/>
            <a:ext cx="1611607" cy="522007"/>
          </a:xfrm>
          <a:custGeom>
            <a:avLst/>
            <a:gdLst>
              <a:gd name="connsiteX0" fmla="*/ 1611607 w 1611607"/>
              <a:gd name="connsiteY0" fmla="*/ 9259 h 522007"/>
              <a:gd name="connsiteX1" fmla="*/ 193005 w 1611607"/>
              <a:gd name="connsiteY1" fmla="*/ 69080 h 522007"/>
              <a:gd name="connsiteX2" fmla="*/ 13543 w 1611607"/>
              <a:gd name="connsiteY2" fmla="*/ 522007 h 522007"/>
              <a:gd name="connsiteX3" fmla="*/ 13543 w 1611607"/>
              <a:gd name="connsiteY3" fmla="*/ 522007 h 522007"/>
            </a:gdLst>
            <a:ahLst/>
            <a:cxnLst>
              <a:cxn ang="0">
                <a:pos x="connsiteX0" y="connsiteY0"/>
              </a:cxn>
              <a:cxn ang="0">
                <a:pos x="connsiteX1" y="connsiteY1"/>
              </a:cxn>
              <a:cxn ang="0">
                <a:pos x="connsiteX2" y="connsiteY2"/>
              </a:cxn>
              <a:cxn ang="0">
                <a:pos x="connsiteX3" y="connsiteY3"/>
              </a:cxn>
            </a:cxnLst>
            <a:rect l="l" t="t" r="r" b="b"/>
            <a:pathLst>
              <a:path w="1611607" h="522007">
                <a:moveTo>
                  <a:pt x="1611607" y="9259"/>
                </a:moveTo>
                <a:cubicBezTo>
                  <a:pt x="1035478" y="-3560"/>
                  <a:pt x="459349" y="-16378"/>
                  <a:pt x="193005" y="69080"/>
                </a:cubicBezTo>
                <a:cubicBezTo>
                  <a:pt x="-73339" y="154538"/>
                  <a:pt x="13543" y="522007"/>
                  <a:pt x="13543" y="522007"/>
                </a:cubicBezTo>
                <a:lnTo>
                  <a:pt x="13543" y="522007"/>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Brace 4"/>
          <p:cNvSpPr/>
          <p:nvPr/>
        </p:nvSpPr>
        <p:spPr>
          <a:xfrm rot="16732499">
            <a:off x="7669552" y="5014265"/>
            <a:ext cx="260779" cy="178159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2979259" y="5943601"/>
            <a:ext cx="1244059" cy="584775"/>
          </a:xfrm>
          <a:prstGeom prst="rect">
            <a:avLst/>
          </a:prstGeom>
          <a:noFill/>
        </p:spPr>
        <p:txBody>
          <a:bodyPr wrap="none" rtlCol="0">
            <a:spAutoFit/>
          </a:bodyPr>
          <a:lstStyle/>
          <a:p>
            <a:r>
              <a:rPr lang="en-US" sz="3200" i="1" dirty="0"/>
              <a:t>Worry</a:t>
            </a:r>
          </a:p>
        </p:txBody>
      </p:sp>
      <p:sp>
        <p:nvSpPr>
          <p:cNvPr id="20" name="TextBox 19"/>
          <p:cNvSpPr txBox="1"/>
          <p:nvPr/>
        </p:nvSpPr>
        <p:spPr>
          <a:xfrm>
            <a:off x="6858001" y="5943601"/>
            <a:ext cx="1634999" cy="584775"/>
          </a:xfrm>
          <a:prstGeom prst="rect">
            <a:avLst/>
          </a:prstGeom>
          <a:noFill/>
        </p:spPr>
        <p:txBody>
          <a:bodyPr wrap="none" rtlCol="0">
            <a:spAutoFit/>
          </a:bodyPr>
          <a:lstStyle/>
          <a:p>
            <a:r>
              <a:rPr lang="en-US" sz="3200" b="1" i="1" dirty="0">
                <a:solidFill>
                  <a:srgbClr val="FF0000"/>
                </a:solidFill>
                <a:effectLst>
                  <a:outerShdw blurRad="38100" dist="38100" dir="2700000" algn="tl">
                    <a:srgbClr val="000000">
                      <a:alpha val="43137"/>
                    </a:srgbClr>
                  </a:outerShdw>
                </a:effectLst>
              </a:rPr>
              <a:t>Intervene</a:t>
            </a:r>
          </a:p>
        </p:txBody>
      </p:sp>
    </p:spTree>
    <p:extLst>
      <p:ext uri="{BB962C8B-B14F-4D97-AF65-F5344CB8AC3E}">
        <p14:creationId xmlns:p14="http://schemas.microsoft.com/office/powerpoint/2010/main" val="76710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3567113" y="0"/>
            <a:ext cx="8624887" cy="1263650"/>
          </a:xfrm>
        </p:spPr>
        <p:txBody>
          <a:bodyPr>
            <a:normAutofit/>
          </a:bodyPr>
          <a:lstStyle/>
          <a:p>
            <a:pPr eaLnBrk="1" hangingPunct="1">
              <a:defRPr/>
            </a:pPr>
            <a:r>
              <a:rPr lang="en-US" sz="4000" dirty="0" smtClean="0">
                <a:effectLst>
                  <a:outerShdw blurRad="38100" dist="38100" dir="2700000" algn="tl">
                    <a:srgbClr val="000000"/>
                  </a:outerShdw>
                </a:effectLst>
                <a:cs typeface="+mj-cs"/>
              </a:rPr>
              <a:t>          Natural </a:t>
            </a:r>
            <a:r>
              <a:rPr lang="en-US" sz="4000" dirty="0">
                <a:effectLst>
                  <a:outerShdw blurRad="38100" dist="38100" dir="2700000" algn="tl">
                    <a:srgbClr val="000000"/>
                  </a:outerShdw>
                </a:effectLst>
                <a:cs typeface="+mj-cs"/>
              </a:rPr>
              <a:t>History of NASH</a:t>
            </a:r>
          </a:p>
        </p:txBody>
      </p:sp>
      <p:sp>
        <p:nvSpPr>
          <p:cNvPr id="86018" name="AutoShape 3"/>
          <p:cNvSpPr>
            <a:spLocks noChangeArrowheads="1"/>
          </p:cNvSpPr>
          <p:nvPr/>
        </p:nvSpPr>
        <p:spPr bwMode="invGray">
          <a:xfrm>
            <a:off x="4876800" y="1460500"/>
            <a:ext cx="2133600" cy="838200"/>
          </a:xfrm>
          <a:prstGeom prst="roundRect">
            <a:avLst>
              <a:gd name="adj" fmla="val 16667"/>
            </a:avLst>
          </a:prstGeom>
          <a:solidFill>
            <a:srgbClr val="FF8837">
              <a:alpha val="65097"/>
            </a:srgbClr>
          </a:solidFill>
          <a:ln w="12700">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6019" name="Text Box 4"/>
          <p:cNvSpPr txBox="1">
            <a:spLocks noChangeArrowheads="1"/>
          </p:cNvSpPr>
          <p:nvPr/>
        </p:nvSpPr>
        <p:spPr bwMode="invGray">
          <a:xfrm>
            <a:off x="5219700" y="1689100"/>
            <a:ext cx="1447800" cy="397674"/>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b="1" dirty="0">
                <a:solidFill>
                  <a:srgbClr val="C00000"/>
                </a:solidFill>
                <a:latin typeface="Arial" charset="0"/>
                <a:ea typeface="ＭＳ Ｐゴシック"/>
                <a:cs typeface="ＭＳ Ｐゴシック"/>
              </a:rPr>
              <a:t>NAFLD</a:t>
            </a:r>
          </a:p>
        </p:txBody>
      </p:sp>
      <p:sp>
        <p:nvSpPr>
          <p:cNvPr id="86020" name="Text Box 5"/>
          <p:cNvSpPr txBox="1">
            <a:spLocks noChangeArrowheads="1"/>
          </p:cNvSpPr>
          <p:nvPr/>
        </p:nvSpPr>
        <p:spPr bwMode="invGray">
          <a:xfrm>
            <a:off x="7581900" y="1612901"/>
            <a:ext cx="2514600" cy="702373"/>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dirty="0">
                <a:latin typeface="Arial" charset="0"/>
                <a:ea typeface="ＭＳ Ｐゴシック"/>
                <a:cs typeface="ＭＳ Ｐゴシック"/>
              </a:rPr>
              <a:t>~30% of western populations</a:t>
            </a:r>
          </a:p>
        </p:txBody>
      </p:sp>
      <p:sp>
        <p:nvSpPr>
          <p:cNvPr id="86021" name="AutoShape 6"/>
          <p:cNvSpPr>
            <a:spLocks noChangeArrowheads="1"/>
          </p:cNvSpPr>
          <p:nvPr/>
        </p:nvSpPr>
        <p:spPr bwMode="invGray">
          <a:xfrm>
            <a:off x="4876800" y="3136900"/>
            <a:ext cx="2133600" cy="838200"/>
          </a:xfrm>
          <a:prstGeom prst="roundRect">
            <a:avLst>
              <a:gd name="adj" fmla="val 16667"/>
            </a:avLst>
          </a:prstGeom>
          <a:solidFill>
            <a:srgbClr val="FF8837">
              <a:alpha val="65097"/>
            </a:srgbClr>
          </a:solidFill>
          <a:ln w="12700">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6022" name="Text Box 7"/>
          <p:cNvSpPr txBox="1">
            <a:spLocks noChangeArrowheads="1"/>
          </p:cNvSpPr>
          <p:nvPr/>
        </p:nvSpPr>
        <p:spPr bwMode="invGray">
          <a:xfrm>
            <a:off x="5219700" y="3359150"/>
            <a:ext cx="1447800" cy="397674"/>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b="1" dirty="0">
                <a:solidFill>
                  <a:srgbClr val="C00000"/>
                </a:solidFill>
                <a:latin typeface="Arial" charset="0"/>
                <a:ea typeface="ＭＳ Ｐゴシック"/>
                <a:cs typeface="ＭＳ Ｐゴシック"/>
              </a:rPr>
              <a:t>  NASH</a:t>
            </a:r>
          </a:p>
        </p:txBody>
      </p:sp>
      <p:sp>
        <p:nvSpPr>
          <p:cNvPr id="86023" name="Text Box 8"/>
          <p:cNvSpPr txBox="1">
            <a:spLocks noChangeArrowheads="1"/>
          </p:cNvSpPr>
          <p:nvPr/>
        </p:nvSpPr>
        <p:spPr bwMode="invGray">
          <a:xfrm>
            <a:off x="7505700" y="3138489"/>
            <a:ext cx="2667000" cy="835025"/>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dirty="0">
                <a:latin typeface="Arial" charset="0"/>
                <a:ea typeface="ＭＳ Ｐゴシック"/>
                <a:cs typeface="ＭＳ Ｐゴシック"/>
              </a:rPr>
              <a:t>~3% general population; 20-40% of pts w/BMI &gt;35 kg/m</a:t>
            </a:r>
            <a:r>
              <a:rPr lang="en-US" baseline="30000" dirty="0">
                <a:latin typeface="Arial" charset="0"/>
                <a:ea typeface="ＭＳ Ｐゴシック"/>
                <a:cs typeface="ＭＳ Ｐゴシック"/>
              </a:rPr>
              <a:t>2</a:t>
            </a:r>
          </a:p>
        </p:txBody>
      </p:sp>
      <p:sp>
        <p:nvSpPr>
          <p:cNvPr id="86024" name="AutoShape 9"/>
          <p:cNvSpPr>
            <a:spLocks noChangeArrowheads="1"/>
          </p:cNvSpPr>
          <p:nvPr/>
        </p:nvSpPr>
        <p:spPr bwMode="invGray">
          <a:xfrm>
            <a:off x="5753100" y="4051300"/>
            <a:ext cx="381000" cy="609600"/>
          </a:xfrm>
          <a:prstGeom prst="downArrow">
            <a:avLst>
              <a:gd name="adj1" fmla="val 50000"/>
              <a:gd name="adj2" fmla="val 40000"/>
            </a:avLst>
          </a:prstGeom>
          <a:solidFill>
            <a:srgbClr val="008080"/>
          </a:solidFill>
          <a:ln w="12700">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6025" name="AutoShape 10"/>
          <p:cNvSpPr>
            <a:spLocks noChangeArrowheads="1"/>
          </p:cNvSpPr>
          <p:nvPr/>
        </p:nvSpPr>
        <p:spPr bwMode="invGray">
          <a:xfrm>
            <a:off x="4876800" y="4737100"/>
            <a:ext cx="2133600" cy="838200"/>
          </a:xfrm>
          <a:prstGeom prst="roundRect">
            <a:avLst>
              <a:gd name="adj" fmla="val 16667"/>
            </a:avLst>
          </a:prstGeom>
          <a:solidFill>
            <a:srgbClr val="FF8837">
              <a:alpha val="65097"/>
            </a:srgbClr>
          </a:solidFill>
          <a:ln w="12700">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6026" name="Text Box 11"/>
          <p:cNvSpPr txBox="1">
            <a:spLocks noChangeArrowheads="1"/>
          </p:cNvSpPr>
          <p:nvPr/>
        </p:nvSpPr>
        <p:spPr bwMode="invGray">
          <a:xfrm>
            <a:off x="5143500" y="4965700"/>
            <a:ext cx="1600200" cy="397674"/>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b="1" dirty="0">
                <a:solidFill>
                  <a:srgbClr val="C00000"/>
                </a:solidFill>
                <a:latin typeface="Arial" charset="0"/>
                <a:ea typeface="ＭＳ Ｐゴシック"/>
                <a:cs typeface="ＭＳ Ｐゴシック"/>
              </a:rPr>
              <a:t>Cirrhosis</a:t>
            </a:r>
          </a:p>
        </p:txBody>
      </p:sp>
      <p:sp>
        <p:nvSpPr>
          <p:cNvPr id="86027" name="Text Box 12"/>
          <p:cNvSpPr txBox="1">
            <a:spLocks noChangeArrowheads="1"/>
          </p:cNvSpPr>
          <p:nvPr/>
        </p:nvSpPr>
        <p:spPr bwMode="invGray">
          <a:xfrm>
            <a:off x="7505700" y="4432301"/>
            <a:ext cx="2667000" cy="835025"/>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dirty="0">
                <a:latin typeface="Arial" charset="0"/>
                <a:ea typeface="ＭＳ Ｐゴシック"/>
                <a:cs typeface="ＭＳ Ｐゴシック"/>
              </a:rPr>
              <a:t>~12-20% risk of progression over 8 years</a:t>
            </a:r>
            <a:endParaRPr lang="en-US" baseline="30000" dirty="0">
              <a:latin typeface="Arial" charset="0"/>
              <a:ea typeface="ＭＳ Ｐゴシック"/>
              <a:cs typeface="ＭＳ Ｐゴシック"/>
            </a:endParaRPr>
          </a:p>
        </p:txBody>
      </p:sp>
      <p:sp>
        <p:nvSpPr>
          <p:cNvPr id="86028" name="Text Box 13"/>
          <p:cNvSpPr txBox="1">
            <a:spLocks noChangeArrowheads="1"/>
          </p:cNvSpPr>
          <p:nvPr/>
        </p:nvSpPr>
        <p:spPr bwMode="invGray">
          <a:xfrm>
            <a:off x="1854200" y="1460500"/>
            <a:ext cx="2590800" cy="1466850"/>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dirty="0">
                <a:latin typeface="Arial" charset="0"/>
                <a:ea typeface="ＭＳ Ｐゴシック"/>
                <a:cs typeface="ＭＳ Ｐゴシック"/>
              </a:rPr>
              <a:t>Mortality higher than general population</a:t>
            </a:r>
          </a:p>
          <a:p>
            <a:pPr eaLnBrk="0" fontAlgn="base" hangingPunct="0">
              <a:lnSpc>
                <a:spcPct val="90000"/>
              </a:lnSpc>
              <a:spcBef>
                <a:spcPct val="50000"/>
              </a:spcBef>
              <a:spcAft>
                <a:spcPct val="0"/>
              </a:spcAft>
            </a:pPr>
            <a:r>
              <a:rPr lang="en-US" sz="2200" dirty="0">
                <a:latin typeface="Arial" charset="0"/>
                <a:ea typeface="ＭＳ Ｐゴシック"/>
                <a:cs typeface="ＭＳ Ｐゴシック"/>
              </a:rPr>
              <a:t>(SMR:1.34)</a:t>
            </a:r>
          </a:p>
        </p:txBody>
      </p:sp>
      <p:sp>
        <p:nvSpPr>
          <p:cNvPr id="86029" name="AutoShape 14"/>
          <p:cNvSpPr>
            <a:spLocks noChangeArrowheads="1"/>
          </p:cNvSpPr>
          <p:nvPr/>
        </p:nvSpPr>
        <p:spPr bwMode="invGray">
          <a:xfrm>
            <a:off x="1676400" y="1384300"/>
            <a:ext cx="381000" cy="457200"/>
          </a:xfrm>
          <a:prstGeom prst="irregularSeal1">
            <a:avLst/>
          </a:prstGeom>
          <a:solidFill>
            <a:srgbClr val="FF8837">
              <a:alpha val="65097"/>
            </a:srgbClr>
          </a:solidFill>
          <a:ln w="12700">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grpSp>
        <p:nvGrpSpPr>
          <p:cNvPr id="86030" name="Group 15"/>
          <p:cNvGrpSpPr>
            <a:grpSpLocks/>
          </p:cNvGrpSpPr>
          <p:nvPr/>
        </p:nvGrpSpPr>
        <p:grpSpPr bwMode="auto">
          <a:xfrm>
            <a:off x="3994151" y="2286000"/>
            <a:ext cx="919163" cy="2451100"/>
            <a:chOff x="1296" y="1440"/>
            <a:chExt cx="839" cy="1544"/>
          </a:xfrm>
        </p:grpSpPr>
        <p:sp>
          <p:nvSpPr>
            <p:cNvPr id="86038" name="Line 16"/>
            <p:cNvSpPr>
              <a:spLocks noChangeShapeType="1"/>
            </p:cNvSpPr>
            <p:nvPr/>
          </p:nvSpPr>
          <p:spPr bwMode="invGray">
            <a:xfrm flipH="1">
              <a:off x="1296" y="1440"/>
              <a:ext cx="839" cy="776"/>
            </a:xfrm>
            <a:prstGeom prst="line">
              <a:avLst/>
            </a:prstGeom>
            <a:noFill/>
            <a:ln w="28575">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6039" name="Line 17"/>
            <p:cNvSpPr>
              <a:spLocks noChangeShapeType="1"/>
            </p:cNvSpPr>
            <p:nvPr/>
          </p:nvSpPr>
          <p:spPr bwMode="invGray">
            <a:xfrm>
              <a:off x="1296" y="2216"/>
              <a:ext cx="768" cy="768"/>
            </a:xfrm>
            <a:prstGeom prst="line">
              <a:avLst/>
            </a:prstGeom>
            <a:noFill/>
            <a:ln w="28575">
              <a:solidFill>
                <a:schemeClr val="tx1"/>
              </a:solidFill>
              <a:round/>
              <a:headEnd/>
              <a:tailEnd type="triangle" w="med" len="me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grpSp>
      <p:sp>
        <p:nvSpPr>
          <p:cNvPr id="86031" name="Text Box 18"/>
          <p:cNvSpPr txBox="1">
            <a:spLocks noChangeArrowheads="1"/>
          </p:cNvSpPr>
          <p:nvPr/>
        </p:nvSpPr>
        <p:spPr bwMode="invGray">
          <a:xfrm>
            <a:off x="2197100" y="3178176"/>
            <a:ext cx="1905000" cy="754063"/>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1600" dirty="0">
                <a:latin typeface="Arial" charset="0"/>
                <a:ea typeface="ＭＳ Ｐゴシック"/>
                <a:cs typeface="ＭＳ Ｐゴシック"/>
              </a:rPr>
              <a:t>1-2% risk of progression over 15-20 years</a:t>
            </a:r>
          </a:p>
        </p:txBody>
      </p:sp>
      <p:sp>
        <p:nvSpPr>
          <p:cNvPr id="86032" name="Line 19"/>
          <p:cNvSpPr>
            <a:spLocks noChangeShapeType="1"/>
          </p:cNvSpPr>
          <p:nvPr/>
        </p:nvSpPr>
        <p:spPr bwMode="invGray">
          <a:xfrm>
            <a:off x="6997700" y="3937000"/>
            <a:ext cx="609600" cy="609600"/>
          </a:xfrm>
          <a:prstGeom prst="line">
            <a:avLst/>
          </a:prstGeom>
          <a:noFill/>
          <a:ln w="28575">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6033" name="Line 20"/>
          <p:cNvSpPr>
            <a:spLocks noChangeShapeType="1"/>
          </p:cNvSpPr>
          <p:nvPr/>
        </p:nvSpPr>
        <p:spPr bwMode="invGray">
          <a:xfrm flipH="1">
            <a:off x="7086600" y="4546600"/>
            <a:ext cx="533400" cy="304800"/>
          </a:xfrm>
          <a:prstGeom prst="line">
            <a:avLst/>
          </a:prstGeom>
          <a:noFill/>
          <a:ln w="28575">
            <a:solidFill>
              <a:schemeClr val="tx1"/>
            </a:solidFill>
            <a:round/>
            <a:headEnd/>
            <a:tailEnd type="triangle" w="med" len="me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6034" name="AutoShape 21"/>
          <p:cNvSpPr>
            <a:spLocks noChangeArrowheads="1"/>
          </p:cNvSpPr>
          <p:nvPr/>
        </p:nvSpPr>
        <p:spPr bwMode="invGray">
          <a:xfrm>
            <a:off x="1790700" y="4152900"/>
            <a:ext cx="304800" cy="457200"/>
          </a:xfrm>
          <a:prstGeom prst="irregularSeal1">
            <a:avLst/>
          </a:prstGeom>
          <a:solidFill>
            <a:srgbClr val="FF8837">
              <a:alpha val="65097"/>
            </a:srgbClr>
          </a:solidFill>
          <a:ln w="12700">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6035" name="Text Box 22"/>
          <p:cNvSpPr txBox="1">
            <a:spLocks noChangeArrowheads="1"/>
          </p:cNvSpPr>
          <p:nvPr/>
        </p:nvSpPr>
        <p:spPr bwMode="invGray">
          <a:xfrm>
            <a:off x="1881189" y="4508501"/>
            <a:ext cx="2535237" cy="1330325"/>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dirty="0">
                <a:latin typeface="Arial" charset="0"/>
                <a:ea typeface="ＭＳ Ｐゴシック"/>
                <a:cs typeface="ＭＳ Ｐゴシック"/>
              </a:rPr>
              <a:t>Significant variability in progression rate: Diabetes, high BMI </a:t>
            </a:r>
            <a:r>
              <a:rPr lang="en-US" dirty="0" err="1">
                <a:latin typeface="Arial" charset="0"/>
                <a:ea typeface="ＭＳ Ｐゴシック"/>
                <a:cs typeface="ＭＳ Ｐゴシック"/>
              </a:rPr>
              <a:t>assoc</a:t>
            </a:r>
            <a:r>
              <a:rPr lang="en-US" dirty="0">
                <a:latin typeface="Arial" charset="0"/>
                <a:ea typeface="ＭＳ Ｐゴシック"/>
                <a:cs typeface="ＭＳ Ｐゴシック"/>
              </a:rPr>
              <a:t> with more rapid progression</a:t>
            </a:r>
          </a:p>
        </p:txBody>
      </p:sp>
      <p:sp>
        <p:nvSpPr>
          <p:cNvPr id="86036" name="Text Box 23"/>
          <p:cNvSpPr txBox="1">
            <a:spLocks noChangeArrowheads="1"/>
          </p:cNvSpPr>
          <p:nvPr/>
        </p:nvSpPr>
        <p:spPr bwMode="invGray">
          <a:xfrm>
            <a:off x="1839914" y="6283326"/>
            <a:ext cx="8599487" cy="422275"/>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1200" b="1" dirty="0">
                <a:latin typeface="Arial" charset="0"/>
                <a:ea typeface="ＭＳ Ｐゴシック"/>
                <a:cs typeface="ＭＳ Ｐゴシック"/>
              </a:rPr>
              <a:t>Adams LA et al. </a:t>
            </a:r>
            <a:r>
              <a:rPr lang="en-US" sz="1200" b="1" i="1" dirty="0">
                <a:latin typeface="Arial" charset="0"/>
                <a:ea typeface="ＭＳ Ｐゴシック"/>
                <a:cs typeface="ＭＳ Ｐゴシック"/>
              </a:rPr>
              <a:t>J </a:t>
            </a:r>
            <a:r>
              <a:rPr lang="en-US" sz="1200" b="1" i="1" dirty="0" err="1">
                <a:latin typeface="Arial" charset="0"/>
                <a:ea typeface="ＭＳ Ｐゴシック"/>
                <a:cs typeface="ＭＳ Ｐゴシック"/>
              </a:rPr>
              <a:t>Hepatol</a:t>
            </a:r>
            <a:r>
              <a:rPr lang="en-US" sz="1200" b="1" i="1" dirty="0">
                <a:latin typeface="Arial" charset="0"/>
                <a:ea typeface="ＭＳ Ｐゴシック"/>
                <a:cs typeface="ＭＳ Ｐゴシック"/>
              </a:rPr>
              <a:t>.</a:t>
            </a:r>
            <a:r>
              <a:rPr lang="en-US" sz="1200" b="1" dirty="0">
                <a:latin typeface="Arial" charset="0"/>
                <a:ea typeface="ＭＳ Ｐゴシック"/>
                <a:cs typeface="ＭＳ Ｐゴシック"/>
              </a:rPr>
              <a:t> 2005;42:132-138; Dam-Larsen S et al. </a:t>
            </a:r>
            <a:r>
              <a:rPr lang="en-US" sz="1200" b="1" i="1" dirty="0">
                <a:latin typeface="Arial" charset="0"/>
                <a:ea typeface="ＭＳ Ｐゴシック"/>
                <a:cs typeface="ＭＳ Ｐゴシック"/>
              </a:rPr>
              <a:t>Gut.</a:t>
            </a:r>
            <a:r>
              <a:rPr lang="en-US" sz="1200" b="1" dirty="0">
                <a:latin typeface="Arial" charset="0"/>
                <a:ea typeface="ＭＳ Ｐゴシック"/>
                <a:cs typeface="ＭＳ Ｐゴシック"/>
              </a:rPr>
              <a:t> 2004;53:750-755; </a:t>
            </a:r>
            <a:r>
              <a:rPr lang="en-US" sz="1200" b="1" dirty="0" err="1">
                <a:latin typeface="Arial" charset="0"/>
                <a:ea typeface="ＭＳ Ｐゴシック"/>
                <a:cs typeface="ＭＳ Ｐゴシック"/>
              </a:rPr>
              <a:t>Sanyal</a:t>
            </a:r>
            <a:r>
              <a:rPr lang="en-US" sz="1200" b="1" dirty="0">
                <a:latin typeface="Arial" charset="0"/>
                <a:ea typeface="ＭＳ Ｐゴシック"/>
                <a:cs typeface="ＭＳ Ｐゴシック"/>
              </a:rPr>
              <a:t> AJ et al. </a:t>
            </a:r>
            <a:r>
              <a:rPr lang="en-US" sz="1200" b="1" i="1" dirty="0">
                <a:latin typeface="Arial" charset="0"/>
                <a:ea typeface="ＭＳ Ｐゴシック"/>
                <a:cs typeface="ＭＳ Ｐゴシック"/>
              </a:rPr>
              <a:t>Hepatology.</a:t>
            </a:r>
            <a:r>
              <a:rPr lang="en-US" sz="1200" b="1" dirty="0">
                <a:latin typeface="Arial" charset="0"/>
                <a:ea typeface="ＭＳ Ｐゴシック"/>
                <a:cs typeface="ＭＳ Ｐゴシック"/>
              </a:rPr>
              <a:t> 2006;43:682-689; Adams LA et al. </a:t>
            </a:r>
            <a:r>
              <a:rPr lang="en-US" sz="1200" b="1" i="1" dirty="0">
                <a:latin typeface="Arial" charset="0"/>
                <a:ea typeface="ＭＳ Ｐゴシック"/>
                <a:cs typeface="ＭＳ Ｐゴシック"/>
              </a:rPr>
              <a:t>Gastroenterology.</a:t>
            </a:r>
            <a:r>
              <a:rPr lang="en-US" sz="1200" b="1" dirty="0">
                <a:latin typeface="Arial" charset="0"/>
                <a:ea typeface="ＭＳ Ｐゴシック"/>
                <a:cs typeface="ＭＳ Ｐゴシック"/>
              </a:rPr>
              <a:t> 2005;129;113-121.</a:t>
            </a:r>
          </a:p>
        </p:txBody>
      </p:sp>
      <p:sp>
        <p:nvSpPr>
          <p:cNvPr id="86037" name="AutoShape 24"/>
          <p:cNvSpPr>
            <a:spLocks noChangeArrowheads="1"/>
          </p:cNvSpPr>
          <p:nvPr/>
        </p:nvSpPr>
        <p:spPr bwMode="invGray">
          <a:xfrm>
            <a:off x="5753100" y="2438400"/>
            <a:ext cx="381000" cy="609600"/>
          </a:xfrm>
          <a:prstGeom prst="downArrow">
            <a:avLst>
              <a:gd name="adj1" fmla="val 50000"/>
              <a:gd name="adj2" fmla="val 40000"/>
            </a:avLst>
          </a:prstGeom>
          <a:solidFill>
            <a:srgbClr val="008080"/>
          </a:solidFill>
          <a:ln w="12700">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Tree>
    <p:extLst>
      <p:ext uri="{BB962C8B-B14F-4D97-AF65-F5344CB8AC3E}">
        <p14:creationId xmlns:p14="http://schemas.microsoft.com/office/powerpoint/2010/main" val="78723578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invGray">
          <a:xfrm>
            <a:off x="1607459" y="1736726"/>
            <a:ext cx="2888342" cy="1200971"/>
          </a:xfrm>
          <a:prstGeom prst="rect">
            <a:avLst/>
          </a:prstGeom>
          <a:noFill/>
          <a:ln w="28575">
            <a:noFill/>
            <a:miter lim="800000"/>
            <a:headEnd/>
            <a:tailEnd/>
          </a:ln>
        </p:spPr>
        <p:txBody>
          <a:bodyPr wrap="square" lIns="92075" tIns="46038" rIns="92075" bIns="46038">
            <a:spAutoFit/>
          </a:bodyPr>
          <a:lstStyle/>
          <a:p>
            <a:pPr eaLnBrk="0" fontAlgn="base" hangingPunct="0">
              <a:lnSpc>
                <a:spcPct val="90000"/>
              </a:lnSpc>
              <a:spcBef>
                <a:spcPct val="50000"/>
              </a:spcBef>
              <a:spcAft>
                <a:spcPct val="0"/>
              </a:spcAft>
            </a:pPr>
            <a:r>
              <a:rPr lang="en-US" sz="2000">
                <a:latin typeface="Arial" charset="0"/>
                <a:ea typeface="ＭＳ Ｐゴシック"/>
                <a:cs typeface="ＭＳ Ｐゴシック"/>
              </a:rPr>
              <a:t>Prognosis similar to HCV-related cirrhosis once Class B or </a:t>
            </a:r>
            <a:r>
              <a:rPr lang="en-US" sz="2000" smtClean="0">
                <a:latin typeface="Arial" charset="0"/>
                <a:ea typeface="ＭＳ Ｐゴシック"/>
                <a:cs typeface="ＭＳ Ｐゴシック"/>
              </a:rPr>
              <a:t>C</a:t>
            </a:r>
            <a:br>
              <a:rPr lang="en-US" sz="2000" smtClean="0">
                <a:latin typeface="Arial" charset="0"/>
                <a:ea typeface="ＭＳ Ｐゴシック"/>
                <a:cs typeface="ＭＳ Ｐゴシック"/>
              </a:rPr>
            </a:br>
            <a:r>
              <a:rPr lang="en-US" sz="2000" smtClean="0">
                <a:latin typeface="Arial" charset="0"/>
                <a:ea typeface="ＭＳ Ｐゴシック"/>
                <a:cs typeface="ＭＳ Ｐゴシック"/>
              </a:rPr>
              <a:t>Child-</a:t>
            </a:r>
            <a:r>
              <a:rPr lang="en-US" sz="2000" dirty="0" err="1" smtClean="0">
                <a:latin typeface="Arial" charset="0"/>
                <a:ea typeface="ＭＳ Ｐゴシック"/>
                <a:cs typeface="ＭＳ Ｐゴシック"/>
              </a:rPr>
              <a:t>Turcotte</a:t>
            </a:r>
            <a:r>
              <a:rPr lang="en-US" sz="2000" dirty="0" smtClean="0">
                <a:latin typeface="Arial" charset="0"/>
                <a:ea typeface="ＭＳ Ｐゴシック"/>
                <a:cs typeface="ＭＳ Ｐゴシック"/>
              </a:rPr>
              <a:t>-Pugh</a:t>
            </a:r>
            <a:endParaRPr lang="en-US" sz="2000" dirty="0">
              <a:latin typeface="Arial" charset="0"/>
              <a:ea typeface="ＭＳ Ｐゴシック"/>
              <a:cs typeface="ＭＳ Ｐゴシック"/>
            </a:endParaRPr>
          </a:p>
        </p:txBody>
      </p:sp>
      <p:sp>
        <p:nvSpPr>
          <p:cNvPr id="32771" name="Rectangle 3"/>
          <p:cNvSpPr>
            <a:spLocks noGrp="1" noChangeArrowheads="1"/>
          </p:cNvSpPr>
          <p:nvPr>
            <p:ph type="title" idx="4294967295"/>
          </p:nvPr>
        </p:nvSpPr>
        <p:spPr>
          <a:xfrm>
            <a:off x="0" y="174625"/>
            <a:ext cx="12204700" cy="990600"/>
          </a:xfrm>
        </p:spPr>
        <p:txBody>
          <a:bodyPr>
            <a:normAutofit/>
          </a:bodyPr>
          <a:lstStyle/>
          <a:p>
            <a:pPr eaLnBrk="1" hangingPunct="1">
              <a:defRPr/>
            </a:pPr>
            <a:r>
              <a:rPr lang="en-US" sz="4000" dirty="0" smtClean="0">
                <a:effectLst>
                  <a:outerShdw blurRad="38100" dist="38100" dir="2700000" algn="tl">
                    <a:srgbClr val="000000"/>
                  </a:outerShdw>
                </a:effectLst>
                <a:cs typeface="+mj-cs"/>
              </a:rPr>
              <a:t>                       Natural </a:t>
            </a:r>
            <a:r>
              <a:rPr lang="en-US" sz="4000" dirty="0">
                <a:effectLst>
                  <a:outerShdw blurRad="38100" dist="38100" dir="2700000" algn="tl">
                    <a:srgbClr val="000000"/>
                  </a:outerShdw>
                </a:effectLst>
                <a:cs typeface="+mj-cs"/>
              </a:rPr>
              <a:t>History of NASH</a:t>
            </a:r>
          </a:p>
        </p:txBody>
      </p:sp>
      <p:sp>
        <p:nvSpPr>
          <p:cNvPr id="88067" name="AutoShape 4"/>
          <p:cNvSpPr>
            <a:spLocks noChangeArrowheads="1"/>
          </p:cNvSpPr>
          <p:nvPr/>
        </p:nvSpPr>
        <p:spPr bwMode="invGray">
          <a:xfrm>
            <a:off x="5029200" y="1828800"/>
            <a:ext cx="2133600" cy="838200"/>
          </a:xfrm>
          <a:prstGeom prst="roundRect">
            <a:avLst>
              <a:gd name="adj" fmla="val 16667"/>
            </a:avLst>
          </a:prstGeom>
          <a:solidFill>
            <a:srgbClr val="FF8837">
              <a:alpha val="65097"/>
            </a:srgbClr>
          </a:solidFill>
          <a:ln w="12700">
            <a:solidFill>
              <a:schemeClr val="tx1"/>
            </a:solidFill>
            <a:round/>
            <a:headEnd/>
            <a:tailEnd/>
          </a:ln>
        </p:spPr>
        <p:txBody>
          <a:bodyPr wrap="none" lIns="92075" tIns="46038" rIns="92075" bIns="46038" anchor="ctr"/>
          <a:lstStyle/>
          <a:p>
            <a:pPr eaLnBrk="0" fontAlgn="base" hangingPunct="0">
              <a:lnSpc>
                <a:spcPct val="90000"/>
              </a:lnSpc>
              <a:spcBef>
                <a:spcPct val="30000"/>
              </a:spcBef>
              <a:spcAft>
                <a:spcPct val="0"/>
              </a:spcAft>
            </a:pPr>
            <a:r>
              <a:rPr lang="en-US" sz="2200" b="1" dirty="0">
                <a:solidFill>
                  <a:schemeClr val="accent2"/>
                </a:solidFill>
                <a:latin typeface="Arial" charset="0"/>
                <a:ea typeface="ＭＳ Ｐゴシック"/>
                <a:cs typeface="ＭＳ Ｐゴシック"/>
              </a:rPr>
              <a:t>Cirrhosis</a:t>
            </a:r>
          </a:p>
        </p:txBody>
      </p:sp>
      <p:sp>
        <p:nvSpPr>
          <p:cNvPr id="88068" name="AutoShape 5"/>
          <p:cNvSpPr>
            <a:spLocks noChangeArrowheads="1"/>
          </p:cNvSpPr>
          <p:nvPr/>
        </p:nvSpPr>
        <p:spPr bwMode="invGray">
          <a:xfrm>
            <a:off x="4267200" y="3505200"/>
            <a:ext cx="3657600" cy="838200"/>
          </a:xfrm>
          <a:prstGeom prst="roundRect">
            <a:avLst>
              <a:gd name="adj" fmla="val 16667"/>
            </a:avLst>
          </a:prstGeom>
          <a:solidFill>
            <a:srgbClr val="FF8837">
              <a:alpha val="65097"/>
            </a:srgbClr>
          </a:solidFill>
          <a:ln w="12700">
            <a:solidFill>
              <a:schemeClr val="tx1"/>
            </a:solidFill>
            <a:round/>
            <a:headEnd/>
            <a:tailEnd/>
          </a:ln>
        </p:spPr>
        <p:txBody>
          <a:bodyPr wrap="none" lIns="92075" tIns="46038" rIns="92075" bIns="46038" anchor="ctr"/>
          <a:lstStyle/>
          <a:p>
            <a:pPr eaLnBrk="0" fontAlgn="base" hangingPunct="0">
              <a:lnSpc>
                <a:spcPct val="90000"/>
              </a:lnSpc>
              <a:spcBef>
                <a:spcPct val="30000"/>
              </a:spcBef>
              <a:spcAft>
                <a:spcPct val="0"/>
              </a:spcAft>
            </a:pPr>
            <a:r>
              <a:rPr lang="en-US" sz="2200" b="1" dirty="0">
                <a:solidFill>
                  <a:schemeClr val="accent2"/>
                </a:solidFill>
                <a:latin typeface="Arial" charset="0"/>
                <a:ea typeface="ＭＳ Ｐゴシック"/>
                <a:cs typeface="ＭＳ Ｐゴシック"/>
              </a:rPr>
              <a:t>End-Stage Liver </a:t>
            </a:r>
          </a:p>
          <a:p>
            <a:pPr eaLnBrk="0" fontAlgn="base" hangingPunct="0">
              <a:lnSpc>
                <a:spcPct val="90000"/>
              </a:lnSpc>
              <a:spcBef>
                <a:spcPct val="30000"/>
              </a:spcBef>
              <a:spcAft>
                <a:spcPct val="0"/>
              </a:spcAft>
            </a:pPr>
            <a:r>
              <a:rPr lang="en-US" sz="2200" b="1" dirty="0">
                <a:solidFill>
                  <a:schemeClr val="accent2"/>
                </a:solidFill>
                <a:latin typeface="Arial" charset="0"/>
                <a:ea typeface="ＭＳ Ｐゴシック"/>
                <a:cs typeface="ＭＳ Ｐゴシック"/>
              </a:rPr>
              <a:t>Disease Complications</a:t>
            </a:r>
          </a:p>
        </p:txBody>
      </p:sp>
      <p:sp>
        <p:nvSpPr>
          <p:cNvPr id="88069" name="AutoShape 6"/>
          <p:cNvSpPr>
            <a:spLocks noChangeArrowheads="1"/>
          </p:cNvSpPr>
          <p:nvPr/>
        </p:nvSpPr>
        <p:spPr bwMode="invGray">
          <a:xfrm>
            <a:off x="5029200" y="5181600"/>
            <a:ext cx="2133600" cy="838200"/>
          </a:xfrm>
          <a:prstGeom prst="roundRect">
            <a:avLst>
              <a:gd name="adj" fmla="val 16667"/>
            </a:avLst>
          </a:prstGeom>
          <a:solidFill>
            <a:srgbClr val="FF8837">
              <a:alpha val="65097"/>
            </a:srgbClr>
          </a:solidFill>
          <a:ln w="12700">
            <a:solidFill>
              <a:schemeClr val="tx1"/>
            </a:solidFill>
            <a:round/>
            <a:headEnd/>
            <a:tailEnd/>
          </a:ln>
        </p:spPr>
        <p:txBody>
          <a:bodyPr wrap="none" lIns="92075" tIns="46038" rIns="92075" bIns="46038" anchor="ctr"/>
          <a:lstStyle/>
          <a:p>
            <a:pPr eaLnBrk="0" fontAlgn="base" hangingPunct="0">
              <a:lnSpc>
                <a:spcPct val="90000"/>
              </a:lnSpc>
              <a:spcBef>
                <a:spcPct val="30000"/>
              </a:spcBef>
              <a:spcAft>
                <a:spcPct val="0"/>
              </a:spcAft>
            </a:pPr>
            <a:r>
              <a:rPr lang="en-US" sz="2200" b="1" dirty="0">
                <a:solidFill>
                  <a:schemeClr val="accent2"/>
                </a:solidFill>
                <a:latin typeface="Arial" charset="0"/>
                <a:ea typeface="ＭＳ Ｐゴシック"/>
                <a:cs typeface="ＭＳ Ｐゴシック"/>
              </a:rPr>
              <a:t>Liver-Related</a:t>
            </a:r>
          </a:p>
          <a:p>
            <a:pPr eaLnBrk="0" fontAlgn="base" hangingPunct="0">
              <a:lnSpc>
                <a:spcPct val="90000"/>
              </a:lnSpc>
              <a:spcBef>
                <a:spcPct val="30000"/>
              </a:spcBef>
              <a:spcAft>
                <a:spcPct val="0"/>
              </a:spcAft>
            </a:pPr>
            <a:r>
              <a:rPr lang="en-US" sz="2200" b="1" dirty="0">
                <a:solidFill>
                  <a:schemeClr val="accent2"/>
                </a:solidFill>
                <a:latin typeface="Arial" charset="0"/>
                <a:ea typeface="ＭＳ Ｐゴシック"/>
                <a:cs typeface="ＭＳ Ｐゴシック"/>
              </a:rPr>
              <a:t>Death</a:t>
            </a:r>
          </a:p>
        </p:txBody>
      </p:sp>
      <p:sp>
        <p:nvSpPr>
          <p:cNvPr id="88070" name="AutoShape 7"/>
          <p:cNvSpPr>
            <a:spLocks noChangeArrowheads="1"/>
          </p:cNvSpPr>
          <p:nvPr/>
        </p:nvSpPr>
        <p:spPr bwMode="invGray">
          <a:xfrm>
            <a:off x="5905500" y="2781300"/>
            <a:ext cx="381000" cy="609600"/>
          </a:xfrm>
          <a:prstGeom prst="downArrow">
            <a:avLst>
              <a:gd name="adj1" fmla="val 50000"/>
              <a:gd name="adj2" fmla="val 40000"/>
            </a:avLst>
          </a:prstGeom>
          <a:solidFill>
            <a:srgbClr val="FF8837">
              <a:alpha val="65097"/>
            </a:srgbClr>
          </a:solidFill>
          <a:ln w="12700">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8071" name="AutoShape 8"/>
          <p:cNvSpPr>
            <a:spLocks noChangeArrowheads="1"/>
          </p:cNvSpPr>
          <p:nvPr/>
        </p:nvSpPr>
        <p:spPr bwMode="invGray">
          <a:xfrm>
            <a:off x="5905500" y="4457700"/>
            <a:ext cx="381000" cy="609600"/>
          </a:xfrm>
          <a:prstGeom prst="downArrow">
            <a:avLst>
              <a:gd name="adj1" fmla="val 50000"/>
              <a:gd name="adj2" fmla="val 40000"/>
            </a:avLst>
          </a:prstGeom>
          <a:solidFill>
            <a:srgbClr val="FF8837">
              <a:alpha val="65097"/>
            </a:srgbClr>
          </a:solidFill>
          <a:ln w="12700">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8072" name="Text Box 9"/>
          <p:cNvSpPr txBox="1">
            <a:spLocks noChangeArrowheads="1"/>
          </p:cNvSpPr>
          <p:nvPr/>
        </p:nvSpPr>
        <p:spPr bwMode="invGray">
          <a:xfrm>
            <a:off x="6629400" y="2819400"/>
            <a:ext cx="1295400" cy="397674"/>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b="1" dirty="0">
                <a:latin typeface="Arial" charset="0"/>
                <a:ea typeface="ＭＳ Ｐゴシック"/>
                <a:cs typeface="ＭＳ Ｐゴシック"/>
              </a:rPr>
              <a:t>39-62%</a:t>
            </a:r>
          </a:p>
        </p:txBody>
      </p:sp>
      <p:sp>
        <p:nvSpPr>
          <p:cNvPr id="88073" name="Text Box 10"/>
          <p:cNvSpPr txBox="1">
            <a:spLocks noChangeArrowheads="1"/>
          </p:cNvSpPr>
          <p:nvPr/>
        </p:nvSpPr>
        <p:spPr bwMode="invGray">
          <a:xfrm>
            <a:off x="6629400" y="4495800"/>
            <a:ext cx="1295400" cy="397674"/>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b="1" dirty="0">
                <a:latin typeface="Arial" charset="0"/>
                <a:ea typeface="ＭＳ Ｐゴシック"/>
                <a:cs typeface="ＭＳ Ｐゴシック"/>
              </a:rPr>
              <a:t>22-33%</a:t>
            </a:r>
          </a:p>
        </p:txBody>
      </p:sp>
      <p:sp>
        <p:nvSpPr>
          <p:cNvPr id="88074" name="Text Box 11"/>
          <p:cNvSpPr txBox="1">
            <a:spLocks noChangeArrowheads="1"/>
          </p:cNvSpPr>
          <p:nvPr/>
        </p:nvSpPr>
        <p:spPr bwMode="invGray">
          <a:xfrm>
            <a:off x="9067800" y="4572001"/>
            <a:ext cx="1143000" cy="702373"/>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b="1" dirty="0">
                <a:latin typeface="Arial" charset="0"/>
                <a:ea typeface="ＭＳ Ｐゴシック"/>
                <a:cs typeface="ＭＳ Ｐゴシック"/>
              </a:rPr>
              <a:t>5-6.8 years</a:t>
            </a:r>
          </a:p>
        </p:txBody>
      </p:sp>
      <p:sp>
        <p:nvSpPr>
          <p:cNvPr id="88075" name="AutoShape 12"/>
          <p:cNvSpPr>
            <a:spLocks noChangeArrowheads="1"/>
          </p:cNvSpPr>
          <p:nvPr/>
        </p:nvSpPr>
        <p:spPr bwMode="invGray">
          <a:xfrm>
            <a:off x="8839200" y="2286000"/>
            <a:ext cx="228600" cy="3429000"/>
          </a:xfrm>
          <a:prstGeom prst="downArrow">
            <a:avLst>
              <a:gd name="adj1" fmla="val 50000"/>
              <a:gd name="adj2" fmla="val 375000"/>
            </a:avLst>
          </a:prstGeom>
          <a:solidFill>
            <a:srgbClr val="FF8837">
              <a:alpha val="65097"/>
            </a:srgbClr>
          </a:solidFill>
          <a:ln w="12700">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8076" name="Text Box 13"/>
          <p:cNvSpPr txBox="1">
            <a:spLocks noChangeArrowheads="1"/>
          </p:cNvSpPr>
          <p:nvPr/>
        </p:nvSpPr>
        <p:spPr bwMode="invGray">
          <a:xfrm>
            <a:off x="2286000" y="4800600"/>
            <a:ext cx="2590800" cy="1466850"/>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2200" dirty="0">
                <a:latin typeface="Arial" charset="0"/>
                <a:ea typeface="ＭＳ Ｐゴシック"/>
                <a:cs typeface="ＭＳ Ｐゴシック"/>
              </a:rPr>
              <a:t>Mortality higher than general population</a:t>
            </a:r>
          </a:p>
          <a:p>
            <a:pPr eaLnBrk="0" fontAlgn="base" hangingPunct="0">
              <a:lnSpc>
                <a:spcPct val="90000"/>
              </a:lnSpc>
              <a:spcBef>
                <a:spcPct val="50000"/>
              </a:spcBef>
              <a:spcAft>
                <a:spcPct val="0"/>
              </a:spcAft>
            </a:pPr>
            <a:r>
              <a:rPr lang="en-US" sz="2200" dirty="0">
                <a:latin typeface="Arial" charset="0"/>
                <a:ea typeface="ＭＳ Ｐゴシック"/>
                <a:cs typeface="ＭＳ Ｐゴシック"/>
              </a:rPr>
              <a:t>(SMR:1.34)</a:t>
            </a:r>
          </a:p>
        </p:txBody>
      </p:sp>
      <p:sp>
        <p:nvSpPr>
          <p:cNvPr id="88077" name="AutoShape 14"/>
          <p:cNvSpPr>
            <a:spLocks noChangeArrowheads="1"/>
          </p:cNvSpPr>
          <p:nvPr/>
        </p:nvSpPr>
        <p:spPr bwMode="invGray">
          <a:xfrm flipV="1">
            <a:off x="1828800" y="4876800"/>
            <a:ext cx="533400" cy="457200"/>
          </a:xfrm>
          <a:prstGeom prst="irregularSeal2">
            <a:avLst/>
          </a:prstGeom>
          <a:solidFill>
            <a:srgbClr val="FF8837">
              <a:alpha val="65097"/>
            </a:srgbClr>
          </a:solidFill>
          <a:ln w="12700">
            <a:solidFill>
              <a:schemeClr val="tx1"/>
            </a:solidFill>
            <a:miter lim="800000"/>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8078" name="Text Box 15"/>
          <p:cNvSpPr txBox="1">
            <a:spLocks noChangeArrowheads="1"/>
          </p:cNvSpPr>
          <p:nvPr/>
        </p:nvSpPr>
        <p:spPr bwMode="invGray">
          <a:xfrm>
            <a:off x="1835150" y="6448426"/>
            <a:ext cx="8751888" cy="422275"/>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1200" b="1" dirty="0">
                <a:latin typeface="Arial" charset="0"/>
                <a:ea typeface="ＭＳ Ｐゴシック"/>
                <a:cs typeface="ＭＳ Ｐゴシック"/>
              </a:rPr>
              <a:t>Hui J et al. </a:t>
            </a:r>
            <a:r>
              <a:rPr lang="en-US" sz="1200" b="1" i="1" dirty="0">
                <a:latin typeface="Arial" charset="0"/>
                <a:ea typeface="ＭＳ Ｐゴシック"/>
                <a:cs typeface="ＭＳ Ｐゴシック"/>
              </a:rPr>
              <a:t>Hepatology.</a:t>
            </a:r>
            <a:r>
              <a:rPr lang="en-US" sz="1200" b="1" dirty="0">
                <a:latin typeface="Arial" charset="0"/>
                <a:ea typeface="ＭＳ Ｐゴシック"/>
                <a:cs typeface="ＭＳ Ｐゴシック"/>
              </a:rPr>
              <a:t> 2003;38:420-427; Dam-Larsen S et al. </a:t>
            </a:r>
            <a:r>
              <a:rPr lang="en-US" sz="1200" b="1" i="1" dirty="0">
                <a:latin typeface="Arial" charset="0"/>
                <a:ea typeface="ＭＳ Ｐゴシック"/>
                <a:cs typeface="ＭＳ Ｐゴシック"/>
              </a:rPr>
              <a:t>Gut</a:t>
            </a:r>
            <a:r>
              <a:rPr lang="en-US" sz="1200" b="1" dirty="0">
                <a:latin typeface="Arial" charset="0"/>
                <a:ea typeface="ＭＳ Ｐゴシック"/>
                <a:cs typeface="ＭＳ Ｐゴシック"/>
              </a:rPr>
              <a:t>. 2004;53:750-755; Adams LA, </a:t>
            </a:r>
            <a:r>
              <a:rPr lang="en-US" sz="1200" b="1" i="1" dirty="0">
                <a:latin typeface="Arial" charset="0"/>
                <a:ea typeface="ＭＳ Ｐゴシック"/>
                <a:cs typeface="ＭＳ Ｐゴシック"/>
              </a:rPr>
              <a:t>Gastro.</a:t>
            </a:r>
            <a:r>
              <a:rPr lang="en-US" sz="1200" b="1" dirty="0">
                <a:latin typeface="Arial" charset="0"/>
                <a:ea typeface="ＭＳ Ｐゴシック"/>
                <a:cs typeface="ＭＳ Ｐゴシック"/>
              </a:rPr>
              <a:t> 2005; </a:t>
            </a:r>
            <a:r>
              <a:rPr lang="en-US" sz="1200" b="1" dirty="0" err="1">
                <a:latin typeface="Arial" charset="0"/>
                <a:ea typeface="ＭＳ Ｐゴシック"/>
                <a:cs typeface="ＭＳ Ｐゴシック"/>
              </a:rPr>
              <a:t>Sanyal</a:t>
            </a:r>
            <a:r>
              <a:rPr lang="en-US" sz="1200" b="1" dirty="0">
                <a:latin typeface="Arial" charset="0"/>
                <a:ea typeface="ＭＳ Ｐゴシック"/>
                <a:cs typeface="ＭＳ Ｐゴシック"/>
              </a:rPr>
              <a:t> AJ, </a:t>
            </a:r>
            <a:r>
              <a:rPr lang="en-US" sz="1200" b="1" i="1" dirty="0">
                <a:latin typeface="Arial" charset="0"/>
                <a:ea typeface="ＭＳ Ｐゴシック"/>
                <a:cs typeface="ＭＳ Ｐゴシック"/>
              </a:rPr>
              <a:t>Hepatology.</a:t>
            </a:r>
            <a:r>
              <a:rPr lang="en-US" sz="1200" b="1" dirty="0">
                <a:latin typeface="Arial" charset="0"/>
                <a:ea typeface="ＭＳ Ｐゴシック"/>
                <a:cs typeface="ＭＳ Ｐゴシック"/>
              </a:rPr>
              <a:t> 2006.</a:t>
            </a:r>
          </a:p>
        </p:txBody>
      </p:sp>
      <p:sp>
        <p:nvSpPr>
          <p:cNvPr id="88079" name="Text Box 16"/>
          <p:cNvSpPr txBox="1">
            <a:spLocks noChangeArrowheads="1"/>
          </p:cNvSpPr>
          <p:nvPr/>
        </p:nvSpPr>
        <p:spPr bwMode="invGray">
          <a:xfrm>
            <a:off x="9296400" y="3505201"/>
            <a:ext cx="1143000" cy="754063"/>
          </a:xfrm>
          <a:prstGeom prst="rect">
            <a:avLst/>
          </a:prstGeom>
          <a:noFill/>
          <a:ln w="28575">
            <a:noFill/>
            <a:miter lim="800000"/>
            <a:headEnd/>
            <a:tailEnd/>
          </a:ln>
        </p:spPr>
        <p:txBody>
          <a:bodyPr lIns="92075" tIns="46038" rIns="92075" bIns="46038">
            <a:spAutoFit/>
          </a:bodyPr>
          <a:lstStyle/>
          <a:p>
            <a:pPr eaLnBrk="0" fontAlgn="base" hangingPunct="0">
              <a:lnSpc>
                <a:spcPct val="90000"/>
              </a:lnSpc>
              <a:spcBef>
                <a:spcPct val="50000"/>
              </a:spcBef>
              <a:spcAft>
                <a:spcPct val="0"/>
              </a:spcAft>
            </a:pPr>
            <a:r>
              <a:rPr lang="en-US" sz="1600" b="1" dirty="0">
                <a:latin typeface="Arial" charset="0"/>
                <a:ea typeface="ＭＳ Ｐゴシック"/>
                <a:cs typeface="ＭＳ Ｐゴシック"/>
              </a:rPr>
              <a:t>Ascites most common</a:t>
            </a:r>
          </a:p>
        </p:txBody>
      </p:sp>
      <p:sp>
        <p:nvSpPr>
          <p:cNvPr id="88080" name="Line 17"/>
          <p:cNvSpPr>
            <a:spLocks noChangeShapeType="1"/>
          </p:cNvSpPr>
          <p:nvPr/>
        </p:nvSpPr>
        <p:spPr bwMode="invGray">
          <a:xfrm flipH="1">
            <a:off x="8001000" y="3886200"/>
            <a:ext cx="762000" cy="0"/>
          </a:xfrm>
          <a:prstGeom prst="line">
            <a:avLst/>
          </a:prstGeom>
          <a:noFill/>
          <a:ln w="28575">
            <a:solidFill>
              <a:schemeClr val="tx1"/>
            </a:solidFill>
            <a:round/>
            <a:headEnd/>
            <a:tailEnd type="triangle" w="med" len="me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
        <p:nvSpPr>
          <p:cNvPr id="88081" name="Line 18"/>
          <p:cNvSpPr>
            <a:spLocks noChangeShapeType="1"/>
          </p:cNvSpPr>
          <p:nvPr/>
        </p:nvSpPr>
        <p:spPr bwMode="invGray">
          <a:xfrm flipH="1">
            <a:off x="9067800" y="3886200"/>
            <a:ext cx="304800" cy="0"/>
          </a:xfrm>
          <a:prstGeom prst="line">
            <a:avLst/>
          </a:prstGeom>
          <a:noFill/>
          <a:ln w="28575">
            <a:solidFill>
              <a:schemeClr val="tx1"/>
            </a:solidFill>
            <a:round/>
            <a:headEnd/>
            <a:tailEnd/>
          </a:ln>
        </p:spPr>
        <p:txBody>
          <a:bodyPr wrap="none" lIns="92075" tIns="46038" rIns="92075" bIns="46038" anchor="ctr"/>
          <a:lstStyle/>
          <a:p>
            <a:pPr fontAlgn="base">
              <a:spcBef>
                <a:spcPct val="0"/>
              </a:spcBef>
              <a:spcAft>
                <a:spcPct val="0"/>
              </a:spcAft>
            </a:pPr>
            <a:endParaRPr lang="en-US">
              <a:solidFill>
                <a:srgbClr val="EAEAEA"/>
              </a:solidFill>
              <a:latin typeface="Arial" charset="0"/>
              <a:ea typeface="ＭＳ Ｐゴシック"/>
              <a:cs typeface="ＭＳ Ｐゴシック"/>
            </a:endParaRPr>
          </a:p>
        </p:txBody>
      </p:sp>
    </p:spTree>
    <p:extLst>
      <p:ext uri="{BB962C8B-B14F-4D97-AF65-F5344CB8AC3E}">
        <p14:creationId xmlns:p14="http://schemas.microsoft.com/office/powerpoint/2010/main" val="36319262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477" y="857250"/>
            <a:ext cx="6869279" cy="5143500"/>
          </a:xfrm>
          <a:prstGeom prst="rect">
            <a:avLst/>
          </a:prstGeom>
        </p:spPr>
      </p:pic>
    </p:spTree>
    <p:extLst>
      <p:ext uri="{BB962C8B-B14F-4D97-AF65-F5344CB8AC3E}">
        <p14:creationId xmlns:p14="http://schemas.microsoft.com/office/powerpoint/2010/main" val="1207767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476" y="857250"/>
            <a:ext cx="6864777" cy="5143500"/>
          </a:xfrm>
          <a:prstGeom prst="rect">
            <a:avLst/>
          </a:prstGeom>
        </p:spPr>
      </p:pic>
    </p:spTree>
    <p:extLst>
      <p:ext uri="{BB962C8B-B14F-4D97-AF65-F5344CB8AC3E}">
        <p14:creationId xmlns:p14="http://schemas.microsoft.com/office/powerpoint/2010/main" val="9276804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525" y="857250"/>
            <a:ext cx="6824250" cy="5143500"/>
          </a:xfrm>
          <a:prstGeom prst="rect">
            <a:avLst/>
          </a:prstGeom>
        </p:spPr>
      </p:pic>
    </p:spTree>
    <p:extLst>
      <p:ext uri="{BB962C8B-B14F-4D97-AF65-F5344CB8AC3E}">
        <p14:creationId xmlns:p14="http://schemas.microsoft.com/office/powerpoint/2010/main" val="794298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Metabolic Syndrome an increasing prevalence in US</a:t>
            </a:r>
            <a:endParaRPr lang="en-US" dirty="0"/>
          </a:p>
        </p:txBody>
      </p:sp>
      <p:sp>
        <p:nvSpPr>
          <p:cNvPr id="3" name="Content Placeholder 2"/>
          <p:cNvSpPr>
            <a:spLocks noGrp="1"/>
          </p:cNvSpPr>
          <p:nvPr>
            <p:ph sz="quarter" idx="1"/>
          </p:nvPr>
        </p:nvSpPr>
        <p:spPr/>
        <p:txBody>
          <a:bodyPr>
            <a:normAutofit/>
          </a:bodyPr>
          <a:lstStyle/>
          <a:p>
            <a:r>
              <a:rPr lang="en-US" sz="2800" b="1" dirty="0"/>
              <a:t>P</a:t>
            </a:r>
            <a:r>
              <a:rPr lang="en-US" sz="2800" b="1" dirty="0" smtClean="0"/>
              <a:t>arallels </a:t>
            </a:r>
            <a:r>
              <a:rPr lang="en-US" sz="2800" dirty="0" smtClean="0"/>
              <a:t>the increase in the </a:t>
            </a:r>
            <a:r>
              <a:rPr lang="en-US" sz="2800" b="1" dirty="0" smtClean="0"/>
              <a:t>obesity epidemic.</a:t>
            </a:r>
          </a:p>
          <a:p>
            <a:r>
              <a:rPr lang="en-US" sz="2800" b="1" dirty="0" smtClean="0"/>
              <a:t>Two thirds</a:t>
            </a:r>
            <a:r>
              <a:rPr lang="en-US" sz="2800" dirty="0" smtClean="0"/>
              <a:t> of the US population is </a:t>
            </a:r>
            <a:r>
              <a:rPr lang="en-US" sz="2800" b="1" dirty="0" smtClean="0"/>
              <a:t>overweight or obese</a:t>
            </a:r>
          </a:p>
          <a:p>
            <a:r>
              <a:rPr lang="en-US" sz="2800" b="1" dirty="0" smtClean="0"/>
              <a:t>One fourth </a:t>
            </a:r>
            <a:r>
              <a:rPr lang="en-US" sz="2800" dirty="0" smtClean="0"/>
              <a:t>of the population </a:t>
            </a:r>
            <a:r>
              <a:rPr lang="en-US" sz="2800" b="1" dirty="0" smtClean="0"/>
              <a:t>meets diagnostic criteria</a:t>
            </a:r>
            <a:r>
              <a:rPr lang="en-US" sz="2800" dirty="0" smtClean="0"/>
              <a:t> for the metabolic syndrome</a:t>
            </a:r>
          </a:p>
          <a:p>
            <a:r>
              <a:rPr lang="en-US" sz="2800" dirty="0" smtClean="0"/>
              <a:t>US survey 1999– 2000 prevalence in adults -32% (previously 27</a:t>
            </a:r>
            <a:r>
              <a:rPr lang="en-US" sz="2800" dirty="0"/>
              <a:t>% in the early </a:t>
            </a:r>
            <a:r>
              <a:rPr lang="en-US" sz="2800" dirty="0" smtClean="0"/>
              <a:t>90s)</a:t>
            </a:r>
          </a:p>
          <a:p>
            <a:r>
              <a:rPr lang="en-US" sz="2800" b="1" dirty="0" smtClean="0"/>
              <a:t>Prevalence increases with age</a:t>
            </a:r>
            <a:r>
              <a:rPr lang="en-US" sz="2800" dirty="0" smtClean="0"/>
              <a:t>: 40% in adults over 60 years of age</a:t>
            </a:r>
          </a:p>
          <a:p>
            <a:r>
              <a:rPr lang="en-US" sz="2800" dirty="0"/>
              <a:t>C</a:t>
            </a:r>
            <a:r>
              <a:rPr lang="en-US" sz="2800" dirty="0" smtClean="0"/>
              <a:t>hildren are becoming </a:t>
            </a:r>
            <a:r>
              <a:rPr lang="en-US" sz="2800" b="1" dirty="0" smtClean="0"/>
              <a:t>obese at triple the rate </a:t>
            </a:r>
            <a:r>
              <a:rPr lang="en-US" sz="2800" dirty="0" smtClean="0"/>
              <a:t>since 1960</a:t>
            </a:r>
            <a:endParaRPr lang="en-US" sz="2800" dirty="0"/>
          </a:p>
        </p:txBody>
      </p:sp>
    </p:spTree>
    <p:extLst>
      <p:ext uri="{BB962C8B-B14F-4D97-AF65-F5344CB8AC3E}">
        <p14:creationId xmlns:p14="http://schemas.microsoft.com/office/powerpoint/2010/main" val="9007228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525" y="857250"/>
            <a:ext cx="6833218" cy="5143500"/>
          </a:xfrm>
          <a:prstGeom prst="rect">
            <a:avLst/>
          </a:prstGeom>
        </p:spPr>
      </p:pic>
    </p:spTree>
    <p:extLst>
      <p:ext uri="{BB962C8B-B14F-4D97-AF65-F5344CB8AC3E}">
        <p14:creationId xmlns:p14="http://schemas.microsoft.com/office/powerpoint/2010/main" val="10087244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a:t>
            </a:r>
            <a:endParaRPr lang="en-US" dirty="0"/>
          </a:p>
        </p:txBody>
      </p:sp>
      <p:sp>
        <p:nvSpPr>
          <p:cNvPr id="3" name="Content Placeholder 2"/>
          <p:cNvSpPr>
            <a:spLocks noGrp="1"/>
          </p:cNvSpPr>
          <p:nvPr>
            <p:ph sz="quarter" idx="1"/>
          </p:nvPr>
        </p:nvSpPr>
        <p:spPr/>
        <p:txBody>
          <a:bodyPr>
            <a:noAutofit/>
          </a:bodyPr>
          <a:lstStyle/>
          <a:p>
            <a:r>
              <a:rPr lang="en-US" sz="4000" dirty="0" smtClean="0"/>
              <a:t>Decrease survival –more so with steatohepatitis than steatosis</a:t>
            </a:r>
          </a:p>
          <a:p>
            <a:endParaRPr lang="en-US" sz="4000" dirty="0"/>
          </a:p>
          <a:p>
            <a:r>
              <a:rPr lang="en-US" sz="4000" dirty="0" smtClean="0"/>
              <a:t>Cause of Death in NASH</a:t>
            </a:r>
            <a:br>
              <a:rPr lang="en-US" sz="4000" dirty="0" smtClean="0"/>
            </a:br>
            <a:r>
              <a:rPr lang="en-US" sz="4000" dirty="0" smtClean="0"/>
              <a:t>Cardiovascular</a:t>
            </a:r>
            <a:br>
              <a:rPr lang="en-US" sz="4000" dirty="0" smtClean="0"/>
            </a:br>
            <a:r>
              <a:rPr lang="en-US" sz="4000" dirty="0" smtClean="0"/>
              <a:t>Cancer</a:t>
            </a:r>
            <a:br>
              <a:rPr lang="en-US" sz="4000" dirty="0" smtClean="0"/>
            </a:br>
            <a:r>
              <a:rPr lang="en-US" sz="4000" dirty="0" err="1" smtClean="0"/>
              <a:t>Cirrohsis</a:t>
            </a:r>
            <a:endParaRPr lang="en-US" sz="4000" dirty="0"/>
          </a:p>
        </p:txBody>
      </p:sp>
    </p:spTree>
    <p:extLst>
      <p:ext uri="{BB962C8B-B14F-4D97-AF65-F5344CB8AC3E}">
        <p14:creationId xmlns:p14="http://schemas.microsoft.com/office/powerpoint/2010/main" val="13966444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a:t>NAFLD = common, heterogeneous, ~10-15% patients develop life-threatening liver outcomes (cirrhosis, liver cancer)</a:t>
            </a:r>
          </a:p>
          <a:p>
            <a:r>
              <a:rPr lang="en-US" dirty="0"/>
              <a:t>Severity of liver fibrosis is ONLY independent predictor of bad liver outcomes in NAFLD</a:t>
            </a:r>
          </a:p>
          <a:p>
            <a:pPr lvl="1"/>
            <a:r>
              <a:rPr lang="en-US" i="1" dirty="0"/>
              <a:t>Only age &amp; severity of cell death/inflammation predict fibrosis risk</a:t>
            </a:r>
          </a:p>
          <a:p>
            <a:r>
              <a:rPr lang="en-US" dirty="0"/>
              <a:t>Focus diagnostic efforts on identifying individuals at risk for fibrosis, detecting &amp; staging fibrosis to determine prognosis &amp; guide </a:t>
            </a:r>
            <a:r>
              <a:rPr lang="en-US" dirty="0" err="1"/>
              <a:t>rx</a:t>
            </a:r>
            <a:endParaRPr lang="en-US" dirty="0"/>
          </a:p>
          <a:p>
            <a:r>
              <a:rPr lang="en-US" dirty="0"/>
              <a:t>Anti-fibrotic efficacies of currently available NAFLD treatments are not well-established</a:t>
            </a:r>
          </a:p>
          <a:p>
            <a:pPr lvl="1"/>
            <a:r>
              <a:rPr lang="en-US" i="1" dirty="0"/>
              <a:t>New anti-fibrotic approaches are coming</a:t>
            </a:r>
          </a:p>
          <a:p>
            <a:r>
              <a:rPr lang="en-US" dirty="0"/>
              <a:t>Microbiome might be a new diagnostic/therapeutic target because it conveys susceptibility to NASH, liver fibrosis, liver cancer in rodent models</a:t>
            </a:r>
          </a:p>
          <a:p>
            <a:endParaRPr lang="en-US" dirty="0"/>
          </a:p>
        </p:txBody>
      </p:sp>
    </p:spTree>
    <p:extLst>
      <p:ext uri="{BB962C8B-B14F-4D97-AF65-F5344CB8AC3E}">
        <p14:creationId xmlns:p14="http://schemas.microsoft.com/office/powerpoint/2010/main" val="14067237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997" y="242888"/>
            <a:ext cx="8537015" cy="6419566"/>
          </a:xfrm>
          <a:prstGeom prst="rect">
            <a:avLst/>
          </a:prstGeom>
        </p:spPr>
      </p:pic>
    </p:spTree>
    <p:extLst>
      <p:ext uri="{BB962C8B-B14F-4D97-AF65-F5344CB8AC3E}">
        <p14:creationId xmlns:p14="http://schemas.microsoft.com/office/powerpoint/2010/main" val="11581090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218" y="1"/>
            <a:ext cx="9532221" cy="6878236"/>
          </a:xfrm>
          <a:prstGeom prst="rect">
            <a:avLst/>
          </a:prstGeom>
        </p:spPr>
      </p:pic>
    </p:spTree>
    <p:extLst>
      <p:ext uri="{BB962C8B-B14F-4D97-AF65-F5344CB8AC3E}">
        <p14:creationId xmlns:p14="http://schemas.microsoft.com/office/powerpoint/2010/main" val="1694073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I</a:t>
            </a:r>
            <a:r>
              <a:rPr lang="en-US" sz="3600" b="1" dirty="0" smtClean="0"/>
              <a:t>mportance of identifying the Metabolic Syndrome: </a:t>
            </a:r>
            <a:br>
              <a:rPr lang="en-US" sz="3600" b="1" dirty="0" smtClean="0"/>
            </a:br>
            <a:r>
              <a:rPr lang="en-US" sz="3600" b="1" dirty="0" smtClean="0"/>
              <a:t>Represents an Increased Risks for : </a:t>
            </a:r>
            <a:endParaRPr lang="en-US" sz="3600" b="1" dirty="0"/>
          </a:p>
        </p:txBody>
      </p:sp>
      <p:sp>
        <p:nvSpPr>
          <p:cNvPr id="3" name="Content Placeholder 2"/>
          <p:cNvSpPr>
            <a:spLocks noGrp="1"/>
          </p:cNvSpPr>
          <p:nvPr>
            <p:ph sz="quarter" idx="1"/>
          </p:nvPr>
        </p:nvSpPr>
        <p:spPr>
          <a:xfrm>
            <a:off x="816864" y="1600200"/>
            <a:ext cx="11070336" cy="4914900"/>
          </a:xfrm>
        </p:spPr>
        <p:txBody>
          <a:bodyPr>
            <a:normAutofit/>
          </a:bodyPr>
          <a:lstStyle/>
          <a:p>
            <a:r>
              <a:rPr lang="en-US" sz="4000" b="1" dirty="0" smtClean="0"/>
              <a:t> Coronary Heart Disease</a:t>
            </a:r>
          </a:p>
          <a:p>
            <a:r>
              <a:rPr lang="en-US" sz="4000" b="1" dirty="0" smtClean="0"/>
              <a:t> Diabetes</a:t>
            </a:r>
          </a:p>
          <a:p>
            <a:r>
              <a:rPr lang="en-US" sz="4000" b="1" dirty="0" smtClean="0"/>
              <a:t> Stroke</a:t>
            </a:r>
          </a:p>
          <a:p>
            <a:r>
              <a:rPr lang="en-US" sz="4000" b="1" dirty="0" smtClean="0"/>
              <a:t> Fatty Liver</a:t>
            </a:r>
          </a:p>
          <a:p>
            <a:r>
              <a:rPr lang="en-US" sz="4000" b="1" dirty="0" smtClean="0"/>
              <a:t> Cancer</a:t>
            </a:r>
          </a:p>
          <a:p>
            <a:endParaRPr lang="en-US" sz="4000" b="1" dirty="0"/>
          </a:p>
        </p:txBody>
      </p:sp>
    </p:spTree>
    <p:extLst>
      <p:ext uri="{BB962C8B-B14F-4D97-AF65-F5344CB8AC3E}">
        <p14:creationId xmlns:p14="http://schemas.microsoft.com/office/powerpoint/2010/main" val="837250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Metabolic Syndrome: definition</a:t>
            </a:r>
            <a:endParaRPr lang="en-US" sz="4400" b="1" dirty="0"/>
          </a:p>
        </p:txBody>
      </p:sp>
      <p:sp>
        <p:nvSpPr>
          <p:cNvPr id="3" name="Content Placeholder 2"/>
          <p:cNvSpPr>
            <a:spLocks noGrp="1"/>
          </p:cNvSpPr>
          <p:nvPr>
            <p:ph sz="quarter" idx="1"/>
          </p:nvPr>
        </p:nvSpPr>
        <p:spPr>
          <a:xfrm>
            <a:off x="816863" y="1600200"/>
            <a:ext cx="11239715" cy="4648200"/>
          </a:xfrm>
        </p:spPr>
        <p:txBody>
          <a:bodyPr>
            <a:normAutofit/>
          </a:bodyPr>
          <a:lstStyle/>
          <a:p>
            <a:pPr marL="114300" indent="-114300">
              <a:spcBef>
                <a:spcPct val="0"/>
              </a:spcBef>
            </a:pPr>
            <a:r>
              <a:rPr lang="en-US" sz="4000" dirty="0" smtClean="0"/>
              <a:t> A group </a:t>
            </a:r>
            <a:r>
              <a:rPr lang="en-US" sz="4000" dirty="0"/>
              <a:t>of interrelated metabolic risk </a:t>
            </a:r>
            <a:r>
              <a:rPr lang="en-US" sz="4000" dirty="0" smtClean="0"/>
              <a:t>factors</a:t>
            </a:r>
            <a:br>
              <a:rPr lang="en-US" sz="4000" dirty="0" smtClean="0"/>
            </a:br>
            <a:endParaRPr lang="en-US" sz="4000" dirty="0" smtClean="0"/>
          </a:p>
          <a:p>
            <a:pPr marL="114300" indent="-114300">
              <a:spcBef>
                <a:spcPct val="0"/>
              </a:spcBef>
            </a:pPr>
            <a:r>
              <a:rPr lang="en-US" sz="4000" dirty="0" smtClean="0"/>
              <a:t> </a:t>
            </a:r>
            <a:r>
              <a:rPr lang="en-US" sz="4000" dirty="0"/>
              <a:t>D</a:t>
            </a:r>
            <a:r>
              <a:rPr lang="en-US" sz="4000" dirty="0" smtClean="0"/>
              <a:t>iagnosis requires 3 </a:t>
            </a:r>
            <a:r>
              <a:rPr lang="en-US" sz="4000" dirty="0"/>
              <a:t>of 5 C</a:t>
            </a:r>
            <a:r>
              <a:rPr lang="en-US" sz="4000" dirty="0" smtClean="0"/>
              <a:t>linical Conditions/Risk    Factors </a:t>
            </a:r>
            <a:br>
              <a:rPr lang="en-US" sz="4000" dirty="0" smtClean="0"/>
            </a:br>
            <a:endParaRPr lang="en-US" sz="4000" dirty="0" smtClean="0"/>
          </a:p>
          <a:p>
            <a:pPr marL="114300" indent="-114300">
              <a:spcBef>
                <a:spcPct val="0"/>
              </a:spcBef>
            </a:pPr>
            <a:r>
              <a:rPr lang="en-US" sz="4000" dirty="0" smtClean="0"/>
              <a:t> </a:t>
            </a:r>
            <a:r>
              <a:rPr lang="en-US" sz="4000" dirty="0" err="1" smtClean="0"/>
              <a:t>Etio</a:t>
            </a:r>
            <a:r>
              <a:rPr lang="en-US" sz="4000" dirty="0" smtClean="0"/>
              <a:t>: </a:t>
            </a:r>
            <a:r>
              <a:rPr lang="en-US" sz="4000" dirty="0"/>
              <a:t>I</a:t>
            </a:r>
            <a:r>
              <a:rPr lang="en-US" sz="4000" dirty="0" smtClean="0"/>
              <a:t>nsulin </a:t>
            </a:r>
            <a:r>
              <a:rPr lang="en-US" sz="4000" dirty="0"/>
              <a:t>R</a:t>
            </a:r>
            <a:r>
              <a:rPr lang="en-US" sz="4000" dirty="0" smtClean="0"/>
              <a:t>esistance </a:t>
            </a:r>
            <a:r>
              <a:rPr lang="en-US" sz="4000" dirty="0"/>
              <a:t>accompanying </a:t>
            </a:r>
            <a:r>
              <a:rPr lang="en-US" sz="4000" dirty="0" smtClean="0"/>
              <a:t/>
            </a:r>
            <a:br>
              <a:rPr lang="en-US" sz="4000" dirty="0" smtClean="0"/>
            </a:br>
            <a:r>
              <a:rPr lang="en-US" sz="4000" dirty="0" smtClean="0"/>
              <a:t>         Abnormal </a:t>
            </a:r>
            <a:r>
              <a:rPr lang="en-US" sz="4000" dirty="0"/>
              <a:t>A</a:t>
            </a:r>
            <a:r>
              <a:rPr lang="en-US" sz="4000" dirty="0" smtClean="0"/>
              <a:t>dipose </a:t>
            </a:r>
            <a:r>
              <a:rPr lang="en-US" sz="4000" dirty="0"/>
              <a:t>D</a:t>
            </a:r>
            <a:r>
              <a:rPr lang="en-US" sz="4000" dirty="0" smtClean="0"/>
              <a:t>eposition </a:t>
            </a:r>
            <a:r>
              <a:rPr lang="en-US" sz="4000" dirty="0"/>
              <a:t>and </a:t>
            </a:r>
            <a:r>
              <a:rPr lang="en-US" sz="4000" dirty="0" err="1"/>
              <a:t>D</a:t>
            </a:r>
            <a:r>
              <a:rPr lang="en-US" sz="4000" dirty="0" err="1" smtClean="0"/>
              <a:t>ysfuntion</a:t>
            </a:r>
            <a:endParaRPr lang="en-US" sz="4000" dirty="0"/>
          </a:p>
          <a:p>
            <a:pPr marL="114300" indent="-114300">
              <a:spcBef>
                <a:spcPct val="0"/>
              </a:spcBef>
            </a:pPr>
            <a:endParaRPr lang="en-US" sz="4000" dirty="0"/>
          </a:p>
        </p:txBody>
      </p:sp>
    </p:spTree>
    <p:extLst>
      <p:ext uri="{BB962C8B-B14F-4D97-AF65-F5344CB8AC3E}">
        <p14:creationId xmlns:p14="http://schemas.microsoft.com/office/powerpoint/2010/main" val="992242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268" y="376229"/>
            <a:ext cx="10871200" cy="990600"/>
          </a:xfrm>
        </p:spPr>
        <p:txBody>
          <a:bodyPr>
            <a:normAutofit/>
          </a:bodyPr>
          <a:lstStyle/>
          <a:p>
            <a:r>
              <a:rPr lang="en-US" sz="4000" b="1" dirty="0" smtClean="0"/>
              <a:t>Clinical identification of the metabolic syndrome</a:t>
            </a:r>
            <a:endParaRPr lang="en-US" sz="4000" b="1" dirty="0"/>
          </a:p>
        </p:txBody>
      </p:sp>
      <p:sp>
        <p:nvSpPr>
          <p:cNvPr id="3" name="Content Placeholder 2"/>
          <p:cNvSpPr>
            <a:spLocks noGrp="1"/>
          </p:cNvSpPr>
          <p:nvPr>
            <p:ph sz="quarter" idx="1"/>
          </p:nvPr>
        </p:nvSpPr>
        <p:spPr>
          <a:xfrm>
            <a:off x="746371" y="1589567"/>
            <a:ext cx="5181600" cy="4572000"/>
          </a:xfrm>
        </p:spPr>
        <p:txBody>
          <a:bodyPr>
            <a:noAutofit/>
          </a:bodyPr>
          <a:lstStyle/>
          <a:p>
            <a:r>
              <a:rPr lang="en-US" sz="2800" b="1" dirty="0" smtClean="0"/>
              <a:t>Abdominal obesity</a:t>
            </a:r>
            <a:br>
              <a:rPr lang="en-US" sz="2800" b="1" dirty="0" smtClean="0"/>
            </a:br>
            <a:endParaRPr lang="en-US" sz="2800" b="1" dirty="0" smtClean="0"/>
          </a:p>
          <a:p>
            <a:r>
              <a:rPr lang="en-US" sz="2800" b="1" dirty="0" smtClean="0"/>
              <a:t>Elevated triglyceride</a:t>
            </a:r>
            <a:br>
              <a:rPr lang="en-US" sz="2800" b="1" dirty="0" smtClean="0"/>
            </a:br>
            <a:endParaRPr lang="en-US" sz="2800" b="1" dirty="0" smtClean="0"/>
          </a:p>
          <a:p>
            <a:r>
              <a:rPr lang="en-US" sz="2800" b="1" dirty="0" smtClean="0"/>
              <a:t>Reduce a HDL cholesterol</a:t>
            </a:r>
            <a:br>
              <a:rPr lang="en-US" sz="2800" b="1" dirty="0" smtClean="0"/>
            </a:br>
            <a:r>
              <a:rPr lang="en-US" sz="2800" b="1" dirty="0" smtClean="0"/>
              <a:t/>
            </a:r>
            <a:br>
              <a:rPr lang="en-US" sz="2800" b="1" dirty="0" smtClean="0"/>
            </a:br>
            <a:endParaRPr lang="en-US" sz="2800" b="1" dirty="0" smtClean="0"/>
          </a:p>
          <a:p>
            <a:r>
              <a:rPr lang="en-US" sz="2800" b="1" dirty="0" smtClean="0"/>
              <a:t>Blood pressure</a:t>
            </a:r>
            <a:br>
              <a:rPr lang="en-US" sz="2800" b="1" dirty="0" smtClean="0"/>
            </a:br>
            <a:endParaRPr lang="en-US" sz="2800" b="1" dirty="0" smtClean="0"/>
          </a:p>
          <a:p>
            <a:r>
              <a:rPr lang="en-US" sz="2800" b="1" dirty="0" smtClean="0"/>
              <a:t>Fasting glucose</a:t>
            </a:r>
          </a:p>
          <a:p>
            <a:endParaRPr lang="en-US" sz="2800" b="1" dirty="0"/>
          </a:p>
        </p:txBody>
      </p:sp>
      <p:sp>
        <p:nvSpPr>
          <p:cNvPr id="4" name="Content Placeholder 3"/>
          <p:cNvSpPr>
            <a:spLocks noGrp="1"/>
          </p:cNvSpPr>
          <p:nvPr>
            <p:ph sz="quarter" idx="2"/>
          </p:nvPr>
        </p:nvSpPr>
        <p:spPr/>
        <p:txBody>
          <a:bodyPr>
            <a:noAutofit/>
          </a:bodyPr>
          <a:lstStyle/>
          <a:p>
            <a:r>
              <a:rPr lang="en-US" sz="2800" dirty="0" smtClean="0"/>
              <a:t>Men          &gt; 40 in.</a:t>
            </a:r>
            <a:br>
              <a:rPr lang="en-US" sz="2800" dirty="0" smtClean="0"/>
            </a:br>
            <a:r>
              <a:rPr lang="en-US" sz="2800" dirty="0" smtClean="0"/>
              <a:t>Women      &gt;35 in.</a:t>
            </a:r>
          </a:p>
          <a:p>
            <a:r>
              <a:rPr lang="en-US" sz="2800" dirty="0" smtClean="0"/>
              <a:t>TG &gt; 150 mg/dl or on treatment</a:t>
            </a:r>
            <a:br>
              <a:rPr lang="en-US" sz="2800" dirty="0" smtClean="0"/>
            </a:br>
            <a:endParaRPr lang="en-US" sz="2800" dirty="0" smtClean="0"/>
          </a:p>
          <a:p>
            <a:r>
              <a:rPr lang="en-US" sz="2800" dirty="0" smtClean="0"/>
              <a:t>HDL           &lt;40mg/dl men</a:t>
            </a:r>
            <a:br>
              <a:rPr lang="en-US" sz="2800" dirty="0" smtClean="0"/>
            </a:br>
            <a:r>
              <a:rPr lang="en-US" sz="2800" dirty="0" smtClean="0"/>
              <a:t>                 &lt; 50mg/dl female</a:t>
            </a:r>
            <a:br>
              <a:rPr lang="en-US" sz="2800" dirty="0" smtClean="0"/>
            </a:br>
            <a:r>
              <a:rPr lang="en-US" sz="2800" dirty="0" smtClean="0"/>
              <a:t>                 or on treatment</a:t>
            </a:r>
          </a:p>
          <a:p>
            <a:r>
              <a:rPr lang="en-US" sz="2800" dirty="0" smtClean="0"/>
              <a:t>BP              &gt;135/85</a:t>
            </a:r>
            <a:br>
              <a:rPr lang="en-US" sz="2800" dirty="0" smtClean="0"/>
            </a:br>
            <a:r>
              <a:rPr lang="en-US" sz="2800" dirty="0" smtClean="0"/>
              <a:t>                 or on treatment</a:t>
            </a:r>
          </a:p>
          <a:p>
            <a:r>
              <a:rPr lang="en-US" sz="2800" dirty="0" smtClean="0"/>
              <a:t>Fasting BG &gt; 100mg/dl</a:t>
            </a:r>
            <a:br>
              <a:rPr lang="en-US" sz="2800" dirty="0" smtClean="0"/>
            </a:br>
            <a:r>
              <a:rPr lang="en-US" sz="2800" dirty="0" smtClean="0"/>
              <a:t>                 or on treatment</a:t>
            </a:r>
          </a:p>
          <a:p>
            <a:endParaRPr lang="en-US" sz="2800" dirty="0"/>
          </a:p>
        </p:txBody>
      </p:sp>
    </p:spTree>
    <p:extLst>
      <p:ext uri="{BB962C8B-B14F-4D97-AF65-F5344CB8AC3E}">
        <p14:creationId xmlns:p14="http://schemas.microsoft.com/office/powerpoint/2010/main" val="1408254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Insulin resistance:  Primary mediator of the metabolic syndrome</a:t>
            </a:r>
            <a:endParaRPr lang="en-US" sz="3600" b="1" dirty="0"/>
          </a:p>
        </p:txBody>
      </p:sp>
      <p:sp>
        <p:nvSpPr>
          <p:cNvPr id="3" name="Content Placeholder 2"/>
          <p:cNvSpPr>
            <a:spLocks noGrp="1"/>
          </p:cNvSpPr>
          <p:nvPr>
            <p:ph sz="quarter" idx="1"/>
          </p:nvPr>
        </p:nvSpPr>
        <p:spPr/>
        <p:txBody>
          <a:bodyPr>
            <a:normAutofit/>
          </a:bodyPr>
          <a:lstStyle/>
          <a:p>
            <a:r>
              <a:rPr lang="en-US" sz="4000" b="1" dirty="0" smtClean="0"/>
              <a:t>Insulin promotes glucose uptake </a:t>
            </a:r>
            <a:r>
              <a:rPr lang="en-US" sz="3200" dirty="0" smtClean="0"/>
              <a:t>in the muscle, Fat, and liver cells</a:t>
            </a:r>
          </a:p>
          <a:p>
            <a:r>
              <a:rPr lang="en-US" sz="4000" b="1" dirty="0" smtClean="0"/>
              <a:t>Insulin can influence lipolysis and glucose production  </a:t>
            </a:r>
            <a:r>
              <a:rPr lang="en-US" sz="3200" dirty="0" smtClean="0"/>
              <a:t>by hepatocytes</a:t>
            </a:r>
          </a:p>
          <a:p>
            <a:r>
              <a:rPr lang="en-US" sz="3200" dirty="0" smtClean="0"/>
              <a:t>Contributes to insulin resistance include: abnormalities in insulin secretion	, Impaired glucose disposal, and pro-inflammatory cytokine</a:t>
            </a:r>
            <a:endParaRPr lang="en-US" sz="3200" dirty="0"/>
          </a:p>
        </p:txBody>
      </p:sp>
    </p:spTree>
    <p:extLst>
      <p:ext uri="{BB962C8B-B14F-4D97-AF65-F5344CB8AC3E}">
        <p14:creationId xmlns:p14="http://schemas.microsoft.com/office/powerpoint/2010/main" val="751216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Adipose </a:t>
            </a:r>
            <a:r>
              <a:rPr lang="en-US" b="1" dirty="0"/>
              <a:t>T</a:t>
            </a:r>
            <a:r>
              <a:rPr lang="en-US" b="1" dirty="0" smtClean="0"/>
              <a:t>issue </a:t>
            </a:r>
            <a:r>
              <a:rPr lang="en-US" b="1" dirty="0"/>
              <a:t>D</a:t>
            </a:r>
            <a:r>
              <a:rPr lang="en-US" b="1" dirty="0" smtClean="0"/>
              <a:t>ysfunction</a:t>
            </a:r>
            <a:endParaRPr lang="en-US" b="1" dirty="0"/>
          </a:p>
        </p:txBody>
      </p:sp>
      <p:sp>
        <p:nvSpPr>
          <p:cNvPr id="3" name="Content Placeholder 2"/>
          <p:cNvSpPr>
            <a:spLocks noGrp="1"/>
          </p:cNvSpPr>
          <p:nvPr>
            <p:ph sz="quarter" idx="1"/>
          </p:nvPr>
        </p:nvSpPr>
        <p:spPr/>
        <p:txBody>
          <a:bodyPr>
            <a:normAutofit fontScale="92500" lnSpcReduction="20000"/>
          </a:bodyPr>
          <a:lstStyle/>
          <a:p>
            <a:r>
              <a:rPr lang="en-US" sz="2800" dirty="0" smtClean="0"/>
              <a:t>Adipose </a:t>
            </a:r>
            <a:r>
              <a:rPr lang="en-US" sz="2800" dirty="0"/>
              <a:t>tissue </a:t>
            </a:r>
            <a:r>
              <a:rPr lang="en-US" sz="2800" dirty="0" smtClean="0"/>
              <a:t>distribution </a:t>
            </a:r>
            <a:r>
              <a:rPr lang="en-US" sz="2800" dirty="0"/>
              <a:t>of the </a:t>
            </a:r>
            <a:r>
              <a:rPr lang="en-US" sz="2800" dirty="0" smtClean="0"/>
              <a:t>affects </a:t>
            </a:r>
            <a:r>
              <a:rPr lang="en-US" sz="2800" dirty="0"/>
              <a:t>its role in the metabolic </a:t>
            </a:r>
            <a:r>
              <a:rPr lang="en-US" sz="2800" dirty="0" smtClean="0"/>
              <a:t>syndrome </a:t>
            </a:r>
            <a:r>
              <a:rPr lang="en-US" sz="2800" dirty="0"/>
              <a:t>Visceral fat correlates with inflammation-not subcutaneous </a:t>
            </a:r>
            <a:endParaRPr lang="en-US" sz="2800" dirty="0" smtClean="0"/>
          </a:p>
          <a:p>
            <a:endParaRPr lang="en-US" sz="2800" dirty="0"/>
          </a:p>
          <a:p>
            <a:r>
              <a:rPr lang="en-US" sz="2800" b="1" dirty="0" smtClean="0"/>
              <a:t>Macrophages Infiltrate </a:t>
            </a:r>
            <a:r>
              <a:rPr lang="en-US" sz="2800" dirty="0" smtClean="0"/>
              <a:t>enlarging adipose cell resulting release of pro-inflammatory cytokine and promote insulin resistance</a:t>
            </a:r>
          </a:p>
          <a:p>
            <a:endParaRPr lang="en-US" sz="2800" dirty="0" smtClean="0"/>
          </a:p>
          <a:p>
            <a:r>
              <a:rPr lang="en-US" sz="2800" dirty="0" smtClean="0"/>
              <a:t>Omental fat is more resistant to insulin resulting in a higher concentrations of toxic free fatty acids and the portal circulation</a:t>
            </a:r>
          </a:p>
          <a:p>
            <a:endParaRPr lang="en-US" sz="2800" dirty="0" smtClean="0"/>
          </a:p>
          <a:p>
            <a:r>
              <a:rPr lang="en-US" sz="2800" dirty="0" smtClean="0"/>
              <a:t>Harmful cytokines produced by abdominal fat include tumor necrosis factor, </a:t>
            </a:r>
            <a:r>
              <a:rPr lang="en-US" sz="2800" dirty="0" err="1" smtClean="0"/>
              <a:t>adicto</a:t>
            </a:r>
            <a:r>
              <a:rPr lang="en-US" sz="2800" dirty="0" smtClean="0"/>
              <a:t> neck pain, Leptin, resistance, And plasminogen activate torque inhibitor</a:t>
            </a:r>
          </a:p>
          <a:p>
            <a:endParaRPr lang="en-US" dirty="0"/>
          </a:p>
        </p:txBody>
      </p:sp>
    </p:spTree>
    <p:extLst>
      <p:ext uri="{BB962C8B-B14F-4D97-AF65-F5344CB8AC3E}">
        <p14:creationId xmlns:p14="http://schemas.microsoft.com/office/powerpoint/2010/main" val="6427329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heme1">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E76CD309-28CD-9B41-8A21-DA9E64B82BE4}" vid="{F5006F65-32A9-3E4F-A820-4E81F3819C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3631</Words>
  <Application>Microsoft Macintosh PowerPoint</Application>
  <PresentationFormat>Widescreen</PresentationFormat>
  <Paragraphs>312</Paragraphs>
  <Slides>44</Slides>
  <Notes>23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5" baseType="lpstr">
      <vt:lpstr>Arial Narrow</vt:lpstr>
      <vt:lpstr>Calibri</vt:lpstr>
      <vt:lpstr>ＭＳ Ｐゴシック</vt:lpstr>
      <vt:lpstr>Osaka</vt:lpstr>
      <vt:lpstr>Symbol</vt:lpstr>
      <vt:lpstr>Tw Cen MT</vt:lpstr>
      <vt:lpstr>Wingdings</vt:lpstr>
      <vt:lpstr>Wingdings 2</vt:lpstr>
      <vt:lpstr>Arial</vt:lpstr>
      <vt:lpstr>Theme1</vt:lpstr>
      <vt:lpstr>Excel.Chart.8</vt:lpstr>
      <vt:lpstr> Non-Alcoholic Fatty liver Disease   Metabolism and Reproduction August 16, 2016</vt:lpstr>
      <vt:lpstr>NAFLD : Objectives</vt:lpstr>
      <vt:lpstr>Metabolic Syndrome</vt:lpstr>
      <vt:lpstr>Metabolic Syndrome an increasing prevalence in US</vt:lpstr>
      <vt:lpstr>Importance of identifying the Metabolic Syndrome:  Represents an Increased Risks for : </vt:lpstr>
      <vt:lpstr>Metabolic Syndrome: definition</vt:lpstr>
      <vt:lpstr>Clinical identification of the metabolic syndrome</vt:lpstr>
      <vt:lpstr>Insulin resistance:  Primary mediator of the metabolic syndrome</vt:lpstr>
      <vt:lpstr>Adipose Tissue Dysfunction</vt:lpstr>
      <vt:lpstr>Abdominal Adiposity: The Critical Adipose Depot</vt:lpstr>
      <vt:lpstr>Visceral Fat Distribution: Normal Versus Type 2 Diabetes</vt:lpstr>
      <vt:lpstr>Prevalence of Metabolic Syndrome in NAFLD</vt:lpstr>
      <vt:lpstr>Identification of the M.S. by Clinical Manifestations:</vt:lpstr>
      <vt:lpstr>NAFLD: Marker of Systemic Metabolic Dysfunction</vt:lpstr>
      <vt:lpstr>Estimated Prevalence of NAFLD  in US General Population</vt:lpstr>
      <vt:lpstr>PowerPoint Presentation</vt:lpstr>
      <vt:lpstr>NAFLD Already Prevalent, Incidence Rising, Outcomes can be Deadly </vt:lpstr>
      <vt:lpstr>PowerPoint Presentation</vt:lpstr>
      <vt:lpstr>Development of Hepatic Steatosis</vt:lpstr>
      <vt:lpstr>PowerPoint Presentation</vt:lpstr>
      <vt:lpstr>Causes of NAFLD: Overfed-Underfed-Chemicals/Toxins </vt:lpstr>
      <vt:lpstr>PowerPoint Presentation</vt:lpstr>
      <vt:lpstr>PowerPoint Presentation</vt:lpstr>
      <vt:lpstr> So What’s the big Deal Different Causes=Different Outcomes</vt:lpstr>
      <vt:lpstr>PowerPoint Presentation</vt:lpstr>
      <vt:lpstr>Simple Steatosis : Not Benign ! ! ! !</vt:lpstr>
      <vt:lpstr>PowerPoint Presentation</vt:lpstr>
      <vt:lpstr>PowerPoint Presentation</vt:lpstr>
      <vt:lpstr>PowerPoint Presentation</vt:lpstr>
      <vt:lpstr>PowerPoint Presentation</vt:lpstr>
      <vt:lpstr>Disease progression:  Steatosis to NASH</vt:lpstr>
      <vt:lpstr>NAFLD Diagnosis</vt:lpstr>
      <vt:lpstr>NAFLD Diagnosis</vt:lpstr>
      <vt:lpstr> My Approach to NAFLD Diagnosis</vt:lpstr>
      <vt:lpstr>          Natural History of NASH</vt:lpstr>
      <vt:lpstr>                       Natural History of NASH</vt:lpstr>
      <vt:lpstr>PowerPoint Presentation</vt:lpstr>
      <vt:lpstr>PowerPoint Presentation</vt:lpstr>
      <vt:lpstr>PowerPoint Presentation</vt:lpstr>
      <vt:lpstr>PowerPoint Presentation</vt:lpstr>
      <vt:lpstr>Prognosis</vt:lpstr>
      <vt:lpstr>Take Home Messages</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Non-Alcoholic Fatty liver Disease   Metabolism and Reproduction August 16, 2016</dc:title>
  <dc:creator>Microsoft Office User</dc:creator>
  <cp:lastModifiedBy>Microsoft Office User</cp:lastModifiedBy>
  <cp:revision>2</cp:revision>
  <dcterms:created xsi:type="dcterms:W3CDTF">2016-08-15T23:01:56Z</dcterms:created>
  <dcterms:modified xsi:type="dcterms:W3CDTF">2016-08-16T00:52:07Z</dcterms:modified>
</cp:coreProperties>
</file>