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2" r:id="rId4"/>
    <p:sldId id="257" r:id="rId5"/>
    <p:sldId id="265" r:id="rId6"/>
    <p:sldId id="266" r:id="rId7"/>
    <p:sldId id="260" r:id="rId8"/>
    <p:sldId id="267" r:id="rId9"/>
    <p:sldId id="268" r:id="rId10"/>
    <p:sldId id="269" r:id="rId11"/>
    <p:sldId id="26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7"/>
    <p:restoredTop sz="94690"/>
  </p:normalViewPr>
  <p:slideViewPr>
    <p:cSldViewPr snapToGrid="0" snapToObjects="1">
      <p:cViewPr>
        <p:scale>
          <a:sx n="63" d="100"/>
          <a:sy n="63" d="100"/>
        </p:scale>
        <p:origin x="228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A59FC-DA82-624D-B75F-311D92913A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96161-A763-8B4D-A9EC-EBC87561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E15C5-3366-4E4F-8E56-B56F623B3C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 smtClean="0"/>
              <a:t>Once decide to move forward ----</a:t>
            </a:r>
            <a:r>
              <a:rPr lang="en-US" sz="3600" b="1" baseline="0" dirty="0" smtClean="0"/>
              <a:t>Then let the big run </a:t>
            </a:r>
            <a:r>
              <a:rPr lang="en-US" sz="3600" baseline="0" dirty="0" smtClean="0"/>
              <a:t>you must understand the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E15C5-3366-4E4F-8E56-B56F623B3C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12802" y="0"/>
            <a:ext cx="10871201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0189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13027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4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5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8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10AB7-34C8-2047-B3AA-14B1E118959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342F-6743-2545-A187-06D72261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400"/>
            <a:ext cx="9144000" cy="2133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 Transplant Patient Was Just Admitted to My Hospital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9144000" cy="19812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Now What Do I Do?</a:t>
            </a:r>
          </a:p>
          <a:p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62915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Ray </a:t>
            </a:r>
            <a:r>
              <a:rPr lang="en-US" sz="3200" dirty="0" err="1" smtClean="0"/>
              <a:t>Thomason,MD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6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007360" y="0"/>
            <a:ext cx="5181600" cy="16001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 b="1" dirty="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Corticosteroid Side Effects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1137921" y="1422401"/>
            <a:ext cx="9152130" cy="5435600"/>
          </a:xfrm>
          <a:prstGeom prst="rect">
            <a:avLst/>
          </a:prstGeom>
        </p:spPr>
        <p:txBody>
          <a:bodyPr/>
          <a:lstStyle/>
          <a:p>
            <a:pPr marL="387684" indent="-387684">
              <a:buSzPct val="100000"/>
              <a:buFontTx/>
              <a:buAutoNum type="arabicPeriod"/>
              <a:defRPr sz="1800">
                <a:uFillTx/>
              </a:defRPr>
            </a:pPr>
            <a:r>
              <a:rPr sz="2900" dirty="0">
                <a:uFill>
                  <a:solidFill/>
                </a:uFill>
              </a:rPr>
              <a:t>Hypertension, edema</a:t>
            </a:r>
          </a:p>
          <a:p>
            <a:pPr marL="387684" indent="-387684">
              <a:buSzPct val="100000"/>
              <a:buFontTx/>
              <a:buAutoNum type="arabicPeriod"/>
              <a:defRPr sz="1800">
                <a:uFillTx/>
              </a:defRPr>
            </a:pPr>
            <a:r>
              <a:rPr sz="2900" dirty="0">
                <a:uFill>
                  <a:solidFill/>
                </a:uFill>
              </a:rPr>
              <a:t>Diabetes mellitus</a:t>
            </a:r>
          </a:p>
          <a:p>
            <a:pPr marL="387684" indent="-387684">
              <a:buSzPct val="100000"/>
              <a:buFontTx/>
              <a:buAutoNum type="arabicPeriod"/>
              <a:defRPr sz="1800">
                <a:uFillTx/>
              </a:defRPr>
            </a:pPr>
            <a:r>
              <a:rPr sz="2900" dirty="0">
                <a:uFill>
                  <a:solidFill/>
                </a:uFill>
              </a:rPr>
              <a:t>Hyperlipidemia </a:t>
            </a:r>
          </a:p>
          <a:p>
            <a:pPr marL="387684" indent="-387684">
              <a:buSzPct val="100000"/>
              <a:buFontTx/>
              <a:buAutoNum type="arabicPeriod"/>
              <a:defRPr sz="1800">
                <a:uFillTx/>
              </a:defRPr>
            </a:pPr>
            <a:r>
              <a:rPr sz="2900" dirty="0">
                <a:uFill>
                  <a:solidFill/>
                </a:uFill>
              </a:rPr>
              <a:t>Osteoporosis </a:t>
            </a:r>
          </a:p>
          <a:p>
            <a:pPr marL="387684" indent="-387684">
              <a:buSzPct val="100000"/>
              <a:buFontTx/>
              <a:buAutoNum type="arabicPeriod"/>
              <a:defRPr sz="1800">
                <a:uFillTx/>
              </a:defRPr>
            </a:pPr>
            <a:r>
              <a:rPr sz="2900" dirty="0">
                <a:uFill>
                  <a:solidFill/>
                </a:uFill>
              </a:rPr>
              <a:t>Altered mental status</a:t>
            </a:r>
          </a:p>
          <a:p>
            <a:pPr marL="387684" indent="-387684">
              <a:buSzPct val="100000"/>
              <a:buFontTx/>
              <a:buAutoNum type="arabicPeriod"/>
              <a:defRPr sz="1800">
                <a:uFillTx/>
              </a:defRPr>
            </a:pPr>
            <a:r>
              <a:rPr sz="2900" dirty="0">
                <a:uFill>
                  <a:solidFill/>
                </a:uFill>
              </a:rPr>
              <a:t>Cataracts</a:t>
            </a:r>
          </a:p>
          <a:p>
            <a:pPr marL="387684" indent="-387684">
              <a:buSzPct val="100000"/>
              <a:buFontTx/>
              <a:buAutoNum type="arabicPeriod"/>
              <a:defRPr sz="1800">
                <a:uFillTx/>
              </a:defRPr>
            </a:pPr>
            <a:r>
              <a:rPr sz="2900" dirty="0">
                <a:uFill>
                  <a:solidFill/>
                </a:uFill>
              </a:rPr>
              <a:t>Acne</a:t>
            </a:r>
          </a:p>
          <a:p>
            <a:pPr marL="387684" indent="-387684">
              <a:buSzPct val="100000"/>
              <a:buFontTx/>
              <a:buAutoNum type="arabicPeriod"/>
              <a:defRPr sz="1800">
                <a:uFillTx/>
              </a:defRPr>
            </a:pPr>
            <a:r>
              <a:rPr sz="2900" dirty="0">
                <a:uFill>
                  <a:solidFill/>
                </a:uFill>
              </a:rPr>
              <a:t>Peptic ulcers</a:t>
            </a:r>
          </a:p>
          <a:p>
            <a:pPr marL="387684" indent="-387684">
              <a:buSzPct val="100000"/>
              <a:buFontTx/>
              <a:buAutoNum type="arabicPeriod"/>
              <a:defRPr sz="1800">
                <a:uFillTx/>
              </a:defRPr>
            </a:pPr>
            <a:r>
              <a:rPr sz="2900" dirty="0">
                <a:uFill>
                  <a:solidFill/>
                </a:uFill>
              </a:rPr>
              <a:t>Infections - CMV, fungal</a:t>
            </a:r>
          </a:p>
        </p:txBody>
      </p:sp>
    </p:spTree>
    <p:extLst>
      <p:ext uri="{BB962C8B-B14F-4D97-AF65-F5344CB8AC3E}">
        <p14:creationId xmlns:p14="http://schemas.microsoft.com/office/powerpoint/2010/main" val="5090510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2133602" y="228600"/>
            <a:ext cx="8153401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2F5897"/>
                </a:solidFill>
              </a:rPr>
              <a:t>Timeline of Infection</a:t>
            </a:r>
          </a:p>
        </p:txBody>
      </p:sp>
      <p:pic>
        <p:nvPicPr>
          <p:cNvPr id="95" name="image5.png" descr="Screen Shot 2015-06-14 at 7.59.3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516033"/>
            <a:ext cx="9144000" cy="53470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40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</a:t>
            </a:r>
            <a:r>
              <a:rPr lang="en-US" dirty="0" smtClean="0"/>
              <a:t>1 </a:t>
            </a:r>
            <a:r>
              <a:rPr lang="en-US" dirty="0" err="1" smtClean="0"/>
              <a:t>yr</a:t>
            </a:r>
            <a:r>
              <a:rPr lang="en-US" dirty="0" smtClean="0"/>
              <a:t> Post Transplant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Malignancies-Skin, Colon, PDLT</a:t>
            </a:r>
            <a:endParaRPr lang="en-US" dirty="0" smtClean="0"/>
          </a:p>
          <a:p>
            <a:r>
              <a:rPr lang="en-US" dirty="0" smtClean="0"/>
              <a:t>Metabolic Syndrome</a:t>
            </a:r>
            <a:endParaRPr lang="en-US" dirty="0" smtClean="0"/>
          </a:p>
          <a:p>
            <a:r>
              <a:rPr lang="en-US" dirty="0" smtClean="0"/>
              <a:t>Hyperlipidemia: Statins are Great</a:t>
            </a:r>
            <a:endParaRPr lang="en-US" dirty="0" smtClean="0"/>
          </a:p>
          <a:p>
            <a:r>
              <a:rPr lang="en-US" dirty="0" smtClean="0"/>
              <a:t>Avoid ACE and ARB</a:t>
            </a:r>
          </a:p>
          <a:p>
            <a:r>
              <a:rPr lang="en-US" dirty="0" smtClean="0"/>
              <a:t>DDI</a:t>
            </a:r>
          </a:p>
          <a:p>
            <a:r>
              <a:rPr lang="en-US" dirty="0" smtClean="0"/>
              <a:t>Herbs/Supplements: Red Bull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7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Post Transplant-SRTR</a:t>
            </a:r>
            <a:endParaRPr lang="en-US" dirty="0"/>
          </a:p>
        </p:txBody>
      </p:sp>
      <p:pic>
        <p:nvPicPr>
          <p:cNvPr id="3" name="Picture 2" descr="Screen Shot 2015-06-12 at 12.0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39408"/>
            <a:ext cx="9144000" cy="52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15192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Transplant is a Team Sport and </a:t>
            </a:r>
            <a:br>
              <a:rPr lang="en-US" b="1" dirty="0" smtClean="0"/>
            </a:br>
            <a:r>
              <a:rPr lang="en-US" b="1" dirty="0" smtClean="0"/>
              <a:t>The Patients are just People that get </a:t>
            </a:r>
            <a:br>
              <a:rPr lang="en-US" b="1" dirty="0" smtClean="0"/>
            </a:br>
            <a:r>
              <a:rPr lang="en-US" b="1" dirty="0" smtClean="0"/>
              <a:t>Common 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4"/>
            <a:ext cx="10515600" cy="4708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Liver Transplantation Is a Team </a:t>
            </a:r>
            <a:r>
              <a:rPr lang="en-US" dirty="0" smtClean="0"/>
              <a:t>Sport made of of many Members</a:t>
            </a:r>
          </a:p>
          <a:p>
            <a:r>
              <a:rPr lang="en-US" dirty="0" smtClean="0"/>
              <a:t>Team </a:t>
            </a:r>
            <a:r>
              <a:rPr lang="en-US" dirty="0" smtClean="0"/>
              <a:t>made up of the </a:t>
            </a:r>
            <a:br>
              <a:rPr lang="en-US" dirty="0" smtClean="0"/>
            </a:br>
            <a:r>
              <a:rPr lang="en-US" dirty="0" smtClean="0"/>
              <a:t>     TX Center Providers and Staff-</a:t>
            </a:r>
            <a:br>
              <a:rPr lang="en-US" dirty="0" smtClean="0"/>
            </a:br>
            <a:r>
              <a:rPr lang="en-US" dirty="0" smtClean="0"/>
              <a:t>Surgeons, </a:t>
            </a:r>
            <a:r>
              <a:rPr lang="en-US" dirty="0" err="1" smtClean="0"/>
              <a:t>Hepatologists</a:t>
            </a:r>
            <a:r>
              <a:rPr lang="en-US" dirty="0" smtClean="0"/>
              <a:t>, Radiologist,</a:t>
            </a:r>
            <a:br>
              <a:rPr lang="en-US" dirty="0" smtClean="0"/>
            </a:br>
            <a:r>
              <a:rPr lang="en-US" dirty="0" smtClean="0"/>
              <a:t>Infectious Disease, Pathologists</a:t>
            </a:r>
          </a:p>
          <a:p>
            <a:r>
              <a:rPr lang="en-US" dirty="0" smtClean="0"/>
              <a:t>Built on an Infrastructure-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Nurse coordinators, Pharmacists, SW, Financial and Data specialists, and </a:t>
            </a:r>
            <a:r>
              <a:rPr lang="en-US" dirty="0" smtClean="0"/>
              <a:t>Administrators</a:t>
            </a:r>
            <a:endParaRPr lang="en-US" dirty="0"/>
          </a:p>
          <a:p>
            <a:r>
              <a:rPr lang="en-US" dirty="0" smtClean="0"/>
              <a:t>Then finally the Glue: Hospitalist and the  </a:t>
            </a:r>
            <a:r>
              <a:rPr lang="en-US" dirty="0"/>
              <a:t>Community </a:t>
            </a:r>
            <a:r>
              <a:rPr lang="en-US" dirty="0" smtClean="0"/>
              <a:t>Providers</a:t>
            </a:r>
          </a:p>
          <a:p>
            <a:r>
              <a:rPr lang="en-US" dirty="0" smtClean="0"/>
              <a:t>Remember Transplant Patients are just people that get Common Diseases a</a:t>
            </a:r>
          </a:p>
          <a:p>
            <a:r>
              <a:rPr lang="en-US" dirty="0" smtClean="0"/>
              <a:t>Never Forget Basic </a:t>
            </a:r>
            <a:r>
              <a:rPr lang="en-US" dirty="0"/>
              <a:t>Fundamentals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8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Think about These </a:t>
            </a:r>
            <a:r>
              <a:rPr lang="en-US" b="1" dirty="0" smtClean="0"/>
              <a:t>Pt: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and foremost : Knowledge of the Four </a:t>
            </a:r>
            <a:r>
              <a:rPr lang="en-US" dirty="0" err="1" smtClean="0"/>
              <a:t>Anastamosis</a:t>
            </a:r>
            <a:r>
              <a:rPr lang="en-US" dirty="0" smtClean="0"/>
              <a:t> and timeline of their complications</a:t>
            </a:r>
          </a:p>
          <a:p>
            <a:r>
              <a:rPr lang="en-US" dirty="0" smtClean="0"/>
              <a:t>Immunosuppression:  Unique Side Effects</a:t>
            </a:r>
            <a:endParaRPr lang="en-US" dirty="0" smtClean="0"/>
          </a:p>
          <a:p>
            <a:r>
              <a:rPr lang="en-US" dirty="0" smtClean="0"/>
              <a:t>The “Net </a:t>
            </a:r>
            <a:r>
              <a:rPr lang="en-US" dirty="0" smtClean="0"/>
              <a:t>S</a:t>
            </a:r>
            <a:r>
              <a:rPr lang="en-US" dirty="0" smtClean="0"/>
              <a:t>tate” </a:t>
            </a:r>
            <a:r>
              <a:rPr lang="en-US" dirty="0" smtClean="0"/>
              <a:t>of </a:t>
            </a:r>
            <a:r>
              <a:rPr lang="en-US" dirty="0" err="1" smtClean="0"/>
              <a:t>Immunosuppresion</a:t>
            </a:r>
            <a:endParaRPr lang="en-US" dirty="0" smtClean="0"/>
          </a:p>
          <a:p>
            <a:r>
              <a:rPr lang="en-US" dirty="0" smtClean="0"/>
              <a:t>Infection </a:t>
            </a:r>
            <a:r>
              <a:rPr lang="en-US" dirty="0" smtClean="0"/>
              <a:t>Timeline</a:t>
            </a:r>
          </a:p>
          <a:p>
            <a:r>
              <a:rPr lang="en-US" dirty="0"/>
              <a:t>The Post Transplant Timeline </a:t>
            </a:r>
            <a:endParaRPr lang="en-US" dirty="0" smtClean="0"/>
          </a:p>
          <a:p>
            <a:r>
              <a:rPr lang="en-US" dirty="0"/>
              <a:t>Transplant Coordinator on 24/7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1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143934"/>
            <a:ext cx="7207251" cy="1684866"/>
          </a:xfrm>
        </p:spPr>
        <p:txBody>
          <a:bodyPr>
            <a:noAutofit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Approach </a:t>
            </a:r>
            <a:r>
              <a:rPr lang="en-US" dirty="0" smtClean="0"/>
              <a:t>the </a:t>
            </a:r>
            <a:r>
              <a:rPr lang="en-US" dirty="0" smtClean="0"/>
              <a:t>Surgical Issues </a:t>
            </a:r>
            <a:br>
              <a:rPr lang="en-US" dirty="0" smtClean="0"/>
            </a:br>
            <a:r>
              <a:rPr lang="en-US" dirty="0" smtClean="0"/>
              <a:t>      You </a:t>
            </a:r>
            <a:r>
              <a:rPr lang="en-US" dirty="0" smtClean="0"/>
              <a:t>must </a:t>
            </a:r>
            <a:r>
              <a:rPr lang="en-US" dirty="0" smtClean="0"/>
              <a:t>understand:</a:t>
            </a:r>
            <a:br>
              <a:rPr lang="en-US" dirty="0" smtClean="0"/>
            </a:br>
            <a:r>
              <a:rPr lang="en-US" dirty="0" smtClean="0"/>
              <a:t>         “</a:t>
            </a:r>
            <a:r>
              <a:rPr lang="en-US" dirty="0" smtClean="0"/>
              <a:t>THE OPERATION”</a:t>
            </a:r>
            <a:endParaRPr lang="en-US" dirty="0"/>
          </a:p>
        </p:txBody>
      </p:sp>
      <p:pic>
        <p:nvPicPr>
          <p:cNvPr id="3" name="Picture 2" descr="Screen Shot 2015-06-17 at 9.4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2" y="1828800"/>
            <a:ext cx="7931149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46" y="-391329"/>
            <a:ext cx="10515600" cy="2109788"/>
          </a:xfrm>
        </p:spPr>
        <p:txBody>
          <a:bodyPr/>
          <a:lstStyle/>
          <a:p>
            <a:r>
              <a:rPr lang="en-US" dirty="0" smtClean="0"/>
              <a:t> 4 </a:t>
            </a:r>
            <a:r>
              <a:rPr lang="en-US" dirty="0" err="1" smtClean="0"/>
              <a:t>Anastamosis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 descr="Screen Shot 2016-01-31 at 8.3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1" y="1690689"/>
            <a:ext cx="8321591" cy="51673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59147" y="3358512"/>
            <a:ext cx="4563754" cy="1086744"/>
            <a:chOff x="3899055" y="3331713"/>
            <a:chExt cx="4563754" cy="1086744"/>
          </a:xfrm>
        </p:grpSpPr>
        <p:sp>
          <p:nvSpPr>
            <p:cNvPr id="3" name="TextBox 2"/>
            <p:cNvSpPr txBox="1"/>
            <p:nvPr/>
          </p:nvSpPr>
          <p:spPr>
            <a:xfrm>
              <a:off x="6152636" y="3331713"/>
              <a:ext cx="2310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Hepatic Artery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899055" y="3593323"/>
              <a:ext cx="2253581" cy="82513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59149" y="4374763"/>
            <a:ext cx="4017011" cy="523220"/>
            <a:chOff x="3735148" y="4374763"/>
            <a:chExt cx="4017011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5988728" y="4374763"/>
              <a:ext cx="17634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</a:rPr>
                <a:t>Portal Vein</a:t>
              </a: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>
              <a:off x="3735148" y="4636373"/>
              <a:ext cx="2253580" cy="26161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728993" y="154410"/>
            <a:ext cx="4563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Hepatic Artery </a:t>
            </a:r>
          </a:p>
          <a:p>
            <a:r>
              <a:rPr lang="en-US" sz="2800" dirty="0" smtClean="0"/>
              <a:t>Bile </a:t>
            </a:r>
            <a:r>
              <a:rPr lang="en-US" sz="2800" dirty="0"/>
              <a:t>Ducts</a:t>
            </a:r>
          </a:p>
          <a:p>
            <a:r>
              <a:rPr lang="en-US" sz="2800" dirty="0" smtClean="0"/>
              <a:t>Hepatic Vein and  </a:t>
            </a:r>
            <a:r>
              <a:rPr lang="en-US" sz="2800" dirty="0"/>
              <a:t>Portal Vein 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92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Immunosuppresion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agent with their unique </a:t>
            </a:r>
            <a:r>
              <a:rPr lang="en-US" dirty="0" smtClean="0"/>
              <a:t>Side effect profile</a:t>
            </a:r>
            <a:endParaRPr lang="en-US" dirty="0" smtClean="0"/>
          </a:p>
          <a:p>
            <a:r>
              <a:rPr lang="en-US" dirty="0" smtClean="0"/>
              <a:t>Net State of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6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2133602" y="0"/>
            <a:ext cx="8153401" cy="1219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defTabSz="841247">
              <a:defRPr sz="4048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 b="1" dirty="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Side Effects of Immunosuppressive Drugs</a:t>
            </a:r>
          </a:p>
        </p:txBody>
      </p:sp>
      <p:sp>
        <p:nvSpPr>
          <p:cNvPr id="158" name="Shape 158"/>
          <p:cNvSpPr/>
          <p:nvPr/>
        </p:nvSpPr>
        <p:spPr>
          <a:xfrm>
            <a:off x="1914156" y="2006368"/>
            <a:ext cx="3317845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Calcineurin Inhibitors </a:t>
            </a:r>
            <a:endParaRPr lang="en-US" sz="2800" dirty="0" smtClean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2800" dirty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Cyclosporin </a:t>
            </a:r>
          </a:p>
          <a:p>
            <a:pPr lvl="0"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Tacrolimus </a:t>
            </a:r>
          </a:p>
        </p:txBody>
      </p:sp>
      <p:sp>
        <p:nvSpPr>
          <p:cNvPr id="160" name="Shape 160"/>
          <p:cNvSpPr/>
          <p:nvPr/>
        </p:nvSpPr>
        <p:spPr>
          <a:xfrm flipV="1">
            <a:off x="5271159" y="1679036"/>
            <a:ext cx="1" cy="3940093"/>
          </a:xfrm>
          <a:prstGeom prst="line">
            <a:avLst/>
          </a:prstGeom>
          <a:ln w="50800">
            <a:solidFill>
              <a:srgbClr val="6076B4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61" name="Shape 161"/>
          <p:cNvSpPr/>
          <p:nvPr/>
        </p:nvSpPr>
        <p:spPr>
          <a:xfrm>
            <a:off x="5930599" y="1958637"/>
            <a:ext cx="4449509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uFillTx/>
              </a:defRPr>
            </a:pPr>
            <a:r>
              <a:rPr sz="2800" b="1" dirty="0">
                <a:uFill>
                  <a:solidFill/>
                </a:uFill>
              </a:rPr>
              <a:t>Renal toxicity </a:t>
            </a:r>
          </a:p>
          <a:p>
            <a:pPr lvl="0">
              <a:defRPr>
                <a:uFillTx/>
              </a:defRPr>
            </a:pPr>
            <a:endParaRPr sz="2800" dirty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2800" b="1" dirty="0">
                <a:uFill>
                  <a:solidFill/>
                </a:uFill>
              </a:rPr>
              <a:t>Hypertension</a:t>
            </a:r>
          </a:p>
          <a:p>
            <a:pPr lvl="0">
              <a:defRPr>
                <a:uFillTx/>
              </a:defRPr>
            </a:pPr>
            <a:r>
              <a:rPr sz="2800" b="1" dirty="0">
                <a:uFill>
                  <a:solidFill/>
                </a:uFill>
              </a:rPr>
              <a:t>Diabetes </a:t>
            </a:r>
          </a:p>
          <a:p>
            <a:pPr lvl="0">
              <a:defRPr>
                <a:uFillTx/>
              </a:defRPr>
            </a:pPr>
            <a:r>
              <a:rPr sz="2800" b="1" dirty="0">
                <a:uFill>
                  <a:solidFill/>
                </a:uFill>
              </a:rPr>
              <a:t>Hyperlipidemia</a:t>
            </a:r>
          </a:p>
        </p:txBody>
      </p:sp>
      <p:sp>
        <p:nvSpPr>
          <p:cNvPr id="162" name="Shape 162"/>
          <p:cNvSpPr/>
          <p:nvPr/>
        </p:nvSpPr>
        <p:spPr>
          <a:xfrm>
            <a:off x="5930599" y="4485413"/>
            <a:ext cx="444950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uFillTx/>
              </a:defRPr>
            </a:pPr>
            <a:endParaRPr sz="2800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2797674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 bldLvl="5" animBg="1" advAuto="0"/>
      <p:bldP spid="161" grpId="0" build="p" bldLvl="5" animBg="1" advAuto="0"/>
      <p:bldP spid="16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2133602" y="0"/>
            <a:ext cx="8153401" cy="1219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defTabSz="841247">
              <a:defRPr sz="4048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b="1" dirty="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Side Effects of Immunosuppressive Drugs</a:t>
            </a:r>
            <a:endParaRPr sz="3600" dirty="0">
              <a:solidFill>
                <a:srgbClr val="2F5897"/>
              </a:solidFill>
              <a:uFill>
                <a:solidFill>
                  <a:srgbClr val="2F5897"/>
                </a:solidFill>
              </a:u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914156" y="2006369"/>
            <a:ext cx="3317845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uFillTx/>
              </a:defRPr>
            </a:pPr>
            <a:r>
              <a:rPr lang="en-US" sz="2800" b="1" dirty="0">
                <a:uFill>
                  <a:solidFill/>
                </a:uFill>
              </a:rPr>
              <a:t>MTOR’s</a:t>
            </a:r>
            <a:r>
              <a:rPr lang="en-US" sz="2800" dirty="0">
                <a:uFill>
                  <a:solidFill/>
                </a:uFill>
              </a:rPr>
              <a:t/>
            </a:r>
            <a:br>
              <a:rPr lang="en-US" sz="2800" dirty="0">
                <a:uFill>
                  <a:solidFill/>
                </a:uFill>
              </a:rPr>
            </a:br>
            <a:r>
              <a:rPr sz="2800" dirty="0" err="1">
                <a:uFill>
                  <a:solidFill/>
                </a:uFill>
              </a:rPr>
              <a:t>Rapamycin</a:t>
            </a:r>
            <a:endParaRPr sz="2800" dirty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Everolimus</a:t>
            </a:r>
          </a:p>
          <a:p>
            <a:pPr lvl="0"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Sirolimus</a:t>
            </a:r>
          </a:p>
        </p:txBody>
      </p:sp>
      <p:sp>
        <p:nvSpPr>
          <p:cNvPr id="166" name="Shape 166"/>
          <p:cNvSpPr/>
          <p:nvPr/>
        </p:nvSpPr>
        <p:spPr>
          <a:xfrm>
            <a:off x="1934039" y="5103981"/>
            <a:ext cx="351113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lang="en-US" dirty="0" err="1" smtClean="0">
                <a:uFill>
                  <a:solidFill/>
                </a:uFill>
              </a:rPr>
              <a:t>Cellcepi</a:t>
            </a:r>
            <a:r>
              <a:rPr lang="en-US" dirty="0" smtClean="0">
                <a:uFill>
                  <a:solidFill/>
                </a:uFill>
              </a:rPr>
              <a:t>/</a:t>
            </a:r>
            <a:r>
              <a:rPr dirty="0" smtClean="0">
                <a:uFill>
                  <a:solidFill/>
                </a:uFill>
              </a:rPr>
              <a:t>Mycophenolate </a:t>
            </a:r>
            <a:r>
              <a:rPr dirty="0">
                <a:uFill>
                  <a:solidFill/>
                </a:uFill>
              </a:rPr>
              <a:t>acid</a:t>
            </a:r>
          </a:p>
        </p:txBody>
      </p:sp>
      <p:sp>
        <p:nvSpPr>
          <p:cNvPr id="167" name="Shape 167"/>
          <p:cNvSpPr/>
          <p:nvPr/>
        </p:nvSpPr>
        <p:spPr>
          <a:xfrm flipV="1">
            <a:off x="5271159" y="1679036"/>
            <a:ext cx="1" cy="4788251"/>
          </a:xfrm>
          <a:prstGeom prst="line">
            <a:avLst/>
          </a:prstGeom>
          <a:ln w="50800">
            <a:solidFill>
              <a:srgbClr val="6076B4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68" name="Shape 168"/>
          <p:cNvSpPr/>
          <p:nvPr/>
        </p:nvSpPr>
        <p:spPr>
          <a:xfrm>
            <a:off x="5930599" y="1958638"/>
            <a:ext cx="4449509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uFillTx/>
              </a:defRPr>
            </a:pPr>
            <a:r>
              <a:rPr lang="en-US" sz="2200" b="1" dirty="0" err="1" smtClean="0">
                <a:uFill>
                  <a:solidFill/>
                </a:uFill>
              </a:rPr>
              <a:t>lABS</a:t>
            </a:r>
            <a:r>
              <a:rPr lang="en-US" sz="2200" b="1" dirty="0" smtClean="0">
                <a:uFill>
                  <a:solidFill/>
                </a:uFill>
              </a:rPr>
              <a:t>:</a:t>
            </a:r>
            <a:br>
              <a:rPr lang="en-US" sz="2200" b="1" dirty="0" smtClean="0">
                <a:uFill>
                  <a:solidFill/>
                </a:uFill>
              </a:rPr>
            </a:br>
            <a:r>
              <a:rPr sz="2200" b="1" dirty="0" smtClean="0">
                <a:uFill>
                  <a:solidFill/>
                </a:uFill>
              </a:rPr>
              <a:t>Hyperlipidemia </a:t>
            </a:r>
            <a:r>
              <a:rPr sz="2200" b="1" dirty="0">
                <a:uFill>
                  <a:solidFill/>
                </a:uFill>
              </a:rPr>
              <a:t>- 80%</a:t>
            </a:r>
          </a:p>
          <a:p>
            <a:pPr lvl="0">
              <a:defRPr>
                <a:uFillTx/>
              </a:defRPr>
            </a:pPr>
            <a:r>
              <a:rPr sz="2200" b="1" dirty="0" smtClean="0">
                <a:uFill>
                  <a:solidFill/>
                </a:uFill>
              </a:rPr>
              <a:t>Cytopenia</a:t>
            </a:r>
            <a:r>
              <a:rPr lang="en-US" sz="2200" b="1" dirty="0" smtClean="0">
                <a:uFill>
                  <a:solidFill/>
                </a:uFill>
              </a:rPr>
              <a:t>-Nuetropenia </a:t>
            </a:r>
            <a:br>
              <a:rPr lang="en-US" sz="2200" b="1" dirty="0" smtClean="0">
                <a:uFill>
                  <a:solidFill/>
                </a:uFill>
              </a:rPr>
            </a:br>
            <a:r>
              <a:rPr lang="en-US" sz="2200" b="1" dirty="0" smtClean="0">
                <a:uFill>
                  <a:solidFill/>
                </a:uFill>
              </a:rPr>
              <a:t>Pt Compliants</a:t>
            </a:r>
            <a:br>
              <a:rPr lang="en-US" sz="2200" b="1" dirty="0" smtClean="0">
                <a:uFill>
                  <a:solidFill/>
                </a:uFill>
              </a:rPr>
            </a:br>
            <a:r>
              <a:rPr lang="en-US" sz="2200" b="1" dirty="0" smtClean="0">
                <a:uFill>
                  <a:solidFill/>
                </a:uFill>
              </a:rPr>
              <a:t>Peripheral edema/Fluid Retention</a:t>
            </a:r>
            <a:endParaRPr sz="2200" b="1" dirty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2200" b="1" dirty="0">
                <a:uFill>
                  <a:solidFill/>
                </a:uFill>
              </a:rPr>
              <a:t>Aphtous ulcers</a:t>
            </a:r>
          </a:p>
          <a:p>
            <a:pPr lvl="0">
              <a:defRPr>
                <a:uFillTx/>
              </a:defRPr>
            </a:pPr>
            <a:r>
              <a:rPr sz="2200" b="1" dirty="0" smtClean="0">
                <a:uFill>
                  <a:solidFill/>
                </a:uFill>
              </a:rPr>
              <a:t>Wound</a:t>
            </a:r>
            <a:r>
              <a:rPr lang="en-US" sz="2200" b="1" dirty="0" smtClean="0">
                <a:uFill>
                  <a:solidFill/>
                </a:uFill>
              </a:rPr>
              <a:t> Healing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930599" y="5100577"/>
            <a:ext cx="4449509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uFillTx/>
              </a:defRPr>
            </a:pPr>
            <a:r>
              <a:rPr sz="2200" b="1" dirty="0">
                <a:uFill>
                  <a:solidFill/>
                </a:uFill>
              </a:rPr>
              <a:t>GI side effects</a:t>
            </a:r>
          </a:p>
          <a:p>
            <a:pPr lvl="0">
              <a:defRPr>
                <a:uFillTx/>
              </a:defRPr>
            </a:pPr>
            <a:r>
              <a:rPr sz="2200" b="1" dirty="0">
                <a:uFill>
                  <a:solidFill/>
                </a:uFill>
              </a:rPr>
              <a:t>Neutropenia </a:t>
            </a:r>
          </a:p>
        </p:txBody>
      </p:sp>
      <p:sp>
        <p:nvSpPr>
          <p:cNvPr id="170" name="Shape 170"/>
          <p:cNvSpPr/>
          <p:nvPr/>
        </p:nvSpPr>
        <p:spPr>
          <a:xfrm>
            <a:off x="1934039" y="5943051"/>
            <a:ext cx="145398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lang="en-US" dirty="0" err="1" smtClean="0">
                <a:uFill>
                  <a:solidFill/>
                </a:uFill>
              </a:rPr>
              <a:t>Ca</a:t>
            </a:r>
            <a:r>
              <a:rPr dirty="0" err="1" smtClean="0">
                <a:uFill>
                  <a:solidFill/>
                </a:uFill>
              </a:rPr>
              <a:t>mpath</a:t>
            </a:r>
            <a:endParaRPr dirty="0">
              <a:uFill>
                <a:solidFill/>
              </a:u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5930599" y="5941134"/>
            <a:ext cx="444950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/>
            </a:lvl1pPr>
          </a:lstStyle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</a:rPr>
              <a:t>Profound lymphocyte and monocyte depletion, increased risk of infections</a:t>
            </a:r>
          </a:p>
        </p:txBody>
      </p:sp>
    </p:spTree>
    <p:extLst>
      <p:ext uri="{BB962C8B-B14F-4D97-AF65-F5344CB8AC3E}">
        <p14:creationId xmlns:p14="http://schemas.microsoft.com/office/powerpoint/2010/main" val="147884147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  <p:bldP spid="166" grpId="0" animBg="1" advAuto="0"/>
      <p:bldP spid="168" grpId="0" animBg="1" advAuto="0"/>
      <p:bldP spid="169" grpId="0" animBg="1" advAuto="0"/>
      <p:bldP spid="170" grpId="0" animBg="1" advAuto="0"/>
      <p:bldP spid="171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226</Words>
  <Application>Microsoft Macintosh PowerPoint</Application>
  <PresentationFormat>Widescreen</PresentationFormat>
  <Paragraphs>74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Helvetica</vt:lpstr>
      <vt:lpstr>Arial</vt:lpstr>
      <vt:lpstr>Office Theme</vt:lpstr>
      <vt:lpstr>A Transplant Patient Was Just Admitted to My Hospital Service</vt:lpstr>
      <vt:lpstr>Survival Post Transplant-SRTR</vt:lpstr>
      <vt:lpstr>Transplant is a Team Sport and  The Patients are just People that get  Common Diseases</vt:lpstr>
      <vt:lpstr>How to Think about These Pt:</vt:lpstr>
      <vt:lpstr>To Approach the Surgical Issues        You must understand:          “THE OPERATION”</vt:lpstr>
      <vt:lpstr> 4 Anastamosis:</vt:lpstr>
      <vt:lpstr>Immunosuppresion:</vt:lpstr>
      <vt:lpstr>Side Effects of Immunosuppressive Drugs</vt:lpstr>
      <vt:lpstr>Side Effects of Immunosuppressive Drugs</vt:lpstr>
      <vt:lpstr>Corticosteroid Side Effects</vt:lpstr>
      <vt:lpstr>Timeline of Infection</vt:lpstr>
      <vt:lpstr>Issues 1 yr Post Transplant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Robin’s Talk</dc:title>
  <dc:creator>Microsoft Office User</dc:creator>
  <cp:lastModifiedBy>Microsoft Office User</cp:lastModifiedBy>
  <cp:revision>14</cp:revision>
  <cp:lastPrinted>2017-05-06T14:01:00Z</cp:lastPrinted>
  <dcterms:created xsi:type="dcterms:W3CDTF">2017-05-06T12:49:53Z</dcterms:created>
  <dcterms:modified xsi:type="dcterms:W3CDTF">2017-07-17T02:40:28Z</dcterms:modified>
</cp:coreProperties>
</file>