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86" r:id="rId3"/>
    <p:sldId id="263" r:id="rId4"/>
    <p:sldId id="264" r:id="rId5"/>
    <p:sldId id="265" r:id="rId6"/>
    <p:sldId id="257" r:id="rId7"/>
    <p:sldId id="260" r:id="rId8"/>
    <p:sldId id="266" r:id="rId9"/>
    <p:sldId id="261" r:id="rId10"/>
    <p:sldId id="262" r:id="rId11"/>
    <p:sldId id="267" r:id="rId12"/>
    <p:sldId id="287" r:id="rId13"/>
    <p:sldId id="268" r:id="rId14"/>
    <p:sldId id="269" r:id="rId15"/>
    <p:sldId id="270" r:id="rId16"/>
    <p:sldId id="271" r:id="rId17"/>
    <p:sldId id="283" r:id="rId18"/>
    <p:sldId id="280" r:id="rId19"/>
    <p:sldId id="279" r:id="rId20"/>
    <p:sldId id="281" r:id="rId21"/>
    <p:sldId id="277" r:id="rId22"/>
    <p:sldId id="278" r:id="rId23"/>
    <p:sldId id="284" r:id="rId24"/>
    <p:sldId id="282" r:id="rId25"/>
    <p:sldId id="273" r:id="rId26"/>
    <p:sldId id="274" r:id="rId27"/>
    <p:sldId id="276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68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37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06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74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4342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1210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198076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4946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E2570-34F8-FC4D-9EE9-655980A93FF1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448BC-EAEB-014B-B762-0391EE29B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9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ATP7B-causes not only the inability</a:t>
            </a:r>
            <a:r>
              <a:rPr lang="en-US" sz="1400" baseline="0" dirty="0" smtClean="0"/>
              <a:t> to excrete copper into the bile </a:t>
            </a:r>
            <a:r>
              <a:rPr lang="en-US" sz="1400" baseline="0" dirty="0" err="1" smtClean="0"/>
              <a:t>ductules</a:t>
            </a:r>
            <a:r>
              <a:rPr lang="en-US" sz="1400" baseline="0" dirty="0" smtClean="0"/>
              <a:t> but it also decreases the amount of </a:t>
            </a:r>
            <a:r>
              <a:rPr lang="en-US" sz="1400" baseline="0" dirty="0" err="1" smtClean="0"/>
              <a:t>ceruloplasm</a:t>
            </a:r>
            <a:r>
              <a:rPr lang="en-US" sz="1400" baseline="0" dirty="0" smtClean="0"/>
              <a:t> made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448BC-EAEB-014B-B762-0391EE29BD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2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ATPase – 2 functions</a:t>
            </a:r>
          </a:p>
          <a:p>
            <a:r>
              <a:rPr lang="en-US" dirty="0" smtClean="0"/>
              <a:t>1-aid in biliary excretion of copper</a:t>
            </a:r>
          </a:p>
          <a:p>
            <a:r>
              <a:rPr lang="en-US" dirty="0" smtClean="0"/>
              <a:t>2-</a:t>
            </a:r>
            <a:r>
              <a:rPr lang="en-US" baseline="0" dirty="0" smtClean="0"/>
              <a:t> aid in the synthesis of </a:t>
            </a:r>
            <a:r>
              <a:rPr lang="en-US" baseline="0" dirty="0" err="1" smtClean="0"/>
              <a:t>ceruloplasm</a:t>
            </a:r>
            <a:endParaRPr lang="en-US" baseline="0" dirty="0" smtClean="0"/>
          </a:p>
          <a:p>
            <a:r>
              <a:rPr lang="en-US" baseline="0" dirty="0" smtClean="0"/>
              <a:t>Absorb small bowel</a:t>
            </a:r>
          </a:p>
          <a:p>
            <a:r>
              <a:rPr lang="en-US" baseline="0" dirty="0" smtClean="0"/>
              <a:t>Need 0.9 diet has 2-5 mg /day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448BC-EAEB-014B-B762-0391EE29BD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8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1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881BD2B-EC27-1245-B1C9-AE4EFD34D9E3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2A2B0-7815-A342-9560-50946F1E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2846-DA43-3C4B-B9CA-F63CDDEC3C3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9769-7C48-D545-8C30-21BB23738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1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1" y="6248403"/>
            <a:ext cx="2209800" cy="365125"/>
          </a:xfrm>
        </p:spPr>
        <p:txBody>
          <a:bodyPr/>
          <a:lstStyle/>
          <a:p>
            <a:fld id="{5338B614-9D43-7440-AFA2-49217ED153B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6248208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1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2"/>
            <a:ext cx="533400" cy="244476"/>
          </a:xfrm>
        </p:spPr>
        <p:txBody>
          <a:bodyPr/>
          <a:lstStyle/>
          <a:p>
            <a:fld id="{32F649C1-2568-9E4B-8400-7F41492FA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A99E-A0D5-C546-B763-38DBE5146C3F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A6039-BFAF-804B-960C-86CDFF5B0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1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7FF-F78E-AE42-B8C8-DE58A53124B5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2E747D-A238-3245-B661-EBF95CA4B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37388C-8C29-664E-8D48-BCF408ACF1A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AAA0CA-55A4-D34D-BD3A-F8BF94349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A54294-9E47-E34B-A1F6-6950A444C014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9FB5A3-8547-F847-8B40-403DAB1BF0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A437-8DE8-C44C-96A3-1E60B74968ED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3DBF4A-CB74-B04C-8D02-02C48F6FF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F91F-DC2C-C849-AA86-EB73647B2E37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267422-BEDF-6E45-9BA7-7036F523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0A05-C688-A445-ACC9-0E740E903575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09A9B2-F0C6-CB4D-B734-F5C0CEF17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45" tIns="182861" rIns="137145" bIns="9143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1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7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1" y="1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A5BB9195-6B83-8D43-AA37-D497977F78D7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BDE46C5-9ABD-774B-8CE1-CABAF5103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1" y="228600"/>
            <a:ext cx="8153400" cy="990600"/>
          </a:xfrm>
          <a:prstGeom prst="rect">
            <a:avLst/>
          </a:prstGeom>
        </p:spPr>
        <p:txBody>
          <a:bodyPr vert="horz" lIns="91430" tIns="45715" rIns="91430" bIns="45715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29ED39-DB28-B54B-8224-E0D4EE84A267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lIns="91430" tIns="45715" rIns="91430" bIns="45715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lIns="91430" tIns="45715" rIns="91430" bIns="45715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82BB9D-B1BC-F847-B9F4-0A95FA9D6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07" indent="-320007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13" indent="-274292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28577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indent="-228577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indent="-228577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902" indent="-22857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93" indent="-22857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85" indent="-22857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77" indent="-22857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Wilson’s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RAY THOMASON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0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systems </a:t>
            </a:r>
            <a:r>
              <a:rPr lang="en-US" dirty="0" smtClean="0"/>
              <a:t>in Wilson’s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0705" y="1706646"/>
            <a:ext cx="854542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Ocular: </a:t>
            </a:r>
            <a:r>
              <a:rPr lang="en-US" sz="2800" dirty="0" err="1"/>
              <a:t>Kayser</a:t>
            </a:r>
            <a:r>
              <a:rPr lang="en-US" sz="2800" dirty="0"/>
              <a:t>-Fleischer rings, sunflower cataracts</a:t>
            </a:r>
          </a:p>
          <a:p>
            <a:r>
              <a:rPr lang="en-US" sz="2800" dirty="0"/>
              <a:t>• Cutaneous: </a:t>
            </a:r>
            <a:r>
              <a:rPr lang="en-US" sz="2800" dirty="0" err="1"/>
              <a:t>lunulae</a:t>
            </a:r>
            <a:r>
              <a:rPr lang="en-US" sz="2800" dirty="0"/>
              <a:t> </a:t>
            </a:r>
            <a:r>
              <a:rPr lang="en-US" sz="2800" dirty="0" err="1"/>
              <a:t>ceruleae</a:t>
            </a:r>
            <a:endParaRPr lang="en-US" sz="2800" dirty="0"/>
          </a:p>
          <a:p>
            <a:r>
              <a:rPr lang="en-US" sz="2800" dirty="0"/>
              <a:t>• Renal abnormalities: aminoaciduria and</a:t>
            </a:r>
          </a:p>
          <a:p>
            <a:r>
              <a:rPr lang="en-US" sz="2800" dirty="0"/>
              <a:t>nephrolithiasis</a:t>
            </a:r>
          </a:p>
          <a:p>
            <a:r>
              <a:rPr lang="en-US" sz="2800" dirty="0"/>
              <a:t>• Skeletal abnormalities: premature osteoporosis and</a:t>
            </a:r>
          </a:p>
          <a:p>
            <a:r>
              <a:rPr lang="en-US" sz="2800" dirty="0"/>
              <a:t>arthritis</a:t>
            </a:r>
          </a:p>
          <a:p>
            <a:r>
              <a:rPr lang="en-US" sz="2800" dirty="0"/>
              <a:t>• Cardiomyopathy, dysrhythmias</a:t>
            </a:r>
          </a:p>
          <a:p>
            <a:r>
              <a:rPr lang="en-US" sz="2800" dirty="0"/>
              <a:t>• Pancreatitis</a:t>
            </a:r>
          </a:p>
          <a:p>
            <a:r>
              <a:rPr lang="en-US" sz="2800" dirty="0"/>
              <a:t>• </a:t>
            </a:r>
            <a:r>
              <a:rPr lang="en-US" sz="2800" dirty="0" err="1"/>
              <a:t>Hypoparathyroidism</a:t>
            </a:r>
            <a:endParaRPr lang="en-US" sz="2800" dirty="0"/>
          </a:p>
          <a:p>
            <a:r>
              <a:rPr lang="en-US" sz="2800" dirty="0"/>
              <a:t>• Menstrual irregularities; infertility, repeated</a:t>
            </a:r>
          </a:p>
          <a:p>
            <a:r>
              <a:rPr lang="en-US" sz="2800" dirty="0"/>
              <a:t>miscarriages</a:t>
            </a:r>
          </a:p>
        </p:txBody>
      </p:sp>
    </p:spTree>
    <p:extLst>
      <p:ext uri="{BB962C8B-B14F-4D97-AF65-F5344CB8AC3E}">
        <p14:creationId xmlns:p14="http://schemas.microsoft.com/office/powerpoint/2010/main" val="349077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WD-DIAGNOSIS</a:t>
            </a:r>
            <a:endParaRPr lang="en-US" dirty="0"/>
          </a:p>
        </p:txBody>
      </p:sp>
      <p:pic>
        <p:nvPicPr>
          <p:cNvPr id="3" name="Picture 2" descr="Screen Shot 2014-11-12 at 12.08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618"/>
            <a:ext cx="9148316" cy="53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3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AASLD GUIDELINES FOR DIAGNOSIS</a:t>
            </a:r>
            <a:endParaRPr lang="en-US" dirty="0"/>
          </a:p>
        </p:txBody>
      </p:sp>
      <p:pic>
        <p:nvPicPr>
          <p:cNvPr id="3" name="Picture 2" descr="Screen Shot 2014-12-09 at 4.4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968"/>
            <a:ext cx="9144000" cy="536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WD-DIAGNOSIS</a:t>
            </a:r>
            <a:endParaRPr lang="en-US" dirty="0"/>
          </a:p>
        </p:txBody>
      </p:sp>
      <p:pic>
        <p:nvPicPr>
          <p:cNvPr id="3" name="Picture 2" descr="Screen Shot 2014-11-12 at 12.10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2" y="1515334"/>
            <a:ext cx="9168885" cy="53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12 at 12.11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51" y="0"/>
            <a:ext cx="92946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WD-LAB FEATURES</a:t>
            </a:r>
            <a:endParaRPr lang="en-US" dirty="0"/>
          </a:p>
        </p:txBody>
      </p:sp>
      <p:pic>
        <p:nvPicPr>
          <p:cNvPr id="3" name="Picture 2" descr="Screen Shot 2014-11-12 at 12.1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0" y="1515334"/>
            <a:ext cx="9346182" cy="53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4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-846804"/>
            <a:ext cx="8153400" cy="2066004"/>
          </a:xfrm>
        </p:spPr>
        <p:txBody>
          <a:bodyPr/>
          <a:lstStyle/>
          <a:p>
            <a:r>
              <a:rPr lang="en-US" dirty="0" smtClean="0"/>
              <a:t>          WD- LIVER BIOPSY</a:t>
            </a:r>
            <a:endParaRPr lang="en-US" dirty="0"/>
          </a:p>
        </p:txBody>
      </p:sp>
      <p:pic>
        <p:nvPicPr>
          <p:cNvPr id="3" name="Picture 2" descr="Screen Shot 2014-11-12 at 12.1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050"/>
            <a:ext cx="9144000" cy="53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8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WD-HISTOLOGY</a:t>
            </a:r>
            <a:endParaRPr lang="en-US" dirty="0"/>
          </a:p>
        </p:txBody>
      </p:sp>
      <p:pic>
        <p:nvPicPr>
          <p:cNvPr id="3" name="Picture 2" descr="Screen Shot 2014-11-12 at 1.07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5656"/>
            <a:ext cx="9143999" cy="53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9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12 at 1.05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1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12 at 1.04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5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Adult Inherited Liver Diseases</a:t>
            </a:r>
            <a:endParaRPr lang="en-US" dirty="0"/>
          </a:p>
        </p:txBody>
      </p:sp>
      <p:pic>
        <p:nvPicPr>
          <p:cNvPr id="3" name="Picture 2" descr="Screen Shot 2014-07-08 at 8.2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428"/>
            <a:ext cx="9144000" cy="533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12 at 1.06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12 at 1.0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6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12 at 1.0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5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QUANITATIVE COPPER ANALYSIS</a:t>
            </a:r>
            <a:endParaRPr lang="en-US" dirty="0"/>
          </a:p>
        </p:txBody>
      </p:sp>
      <p:pic>
        <p:nvPicPr>
          <p:cNvPr id="3" name="Picture 2" descr="Screen Shot 2014-11-12 at 1.0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615"/>
            <a:ext cx="9144000" cy="534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3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12 at 1.06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6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WD-Family Screen</a:t>
            </a:r>
            <a:endParaRPr lang="en-US" dirty="0"/>
          </a:p>
        </p:txBody>
      </p:sp>
      <p:pic>
        <p:nvPicPr>
          <p:cNvPr id="3" name="Picture 2" descr="Screen Shot 2014-11-12 at 12.20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903"/>
            <a:ext cx="9144000" cy="52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7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WD-THERAPY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634" y="1496839"/>
            <a:ext cx="904736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• Treatment is lifelong</a:t>
            </a:r>
          </a:p>
          <a:p>
            <a:r>
              <a:rPr lang="en-US" sz="3200" dirty="0"/>
              <a:t>• D-</a:t>
            </a:r>
            <a:r>
              <a:rPr lang="en-US" sz="3200" dirty="0" err="1"/>
              <a:t>penicillamine</a:t>
            </a:r>
            <a:endParaRPr lang="en-US" sz="3200" dirty="0"/>
          </a:p>
          <a:p>
            <a:r>
              <a:rPr lang="en-US" sz="3200" dirty="0"/>
              <a:t>• “</a:t>
            </a:r>
            <a:r>
              <a:rPr lang="en-US" sz="3200" dirty="0" err="1"/>
              <a:t>Decoppering</a:t>
            </a:r>
            <a:r>
              <a:rPr lang="en-US" sz="3200" dirty="0"/>
              <a:t>” Agent</a:t>
            </a:r>
          </a:p>
          <a:p>
            <a:r>
              <a:rPr lang="en-US" sz="3200" dirty="0"/>
              <a:t>• Start 250-500 mg/d and increase to 1-2 g/d qid</a:t>
            </a:r>
          </a:p>
          <a:p>
            <a:r>
              <a:rPr lang="en-US" sz="3200" dirty="0"/>
              <a:t>• administer with pyridoxine</a:t>
            </a:r>
          </a:p>
          <a:p>
            <a:r>
              <a:rPr lang="en-US" sz="3200" dirty="0"/>
              <a:t>• 20% drug toxicity/neurologic deterioration</a:t>
            </a:r>
          </a:p>
          <a:p>
            <a:r>
              <a:rPr lang="en-US" sz="3200" dirty="0"/>
              <a:t>• </a:t>
            </a:r>
            <a:r>
              <a:rPr lang="en-US" sz="3200" dirty="0" err="1"/>
              <a:t>Trientine</a:t>
            </a:r>
            <a:endParaRPr lang="en-US" sz="3200" dirty="0"/>
          </a:p>
          <a:p>
            <a:r>
              <a:rPr lang="en-US" sz="3200" dirty="0"/>
              <a:t>• same dose, similar efficacy</a:t>
            </a:r>
          </a:p>
          <a:p>
            <a:r>
              <a:rPr lang="en-US" sz="3200" dirty="0"/>
              <a:t>• fewer side effects</a:t>
            </a:r>
          </a:p>
          <a:p>
            <a:r>
              <a:rPr lang="en-US" sz="3200" dirty="0"/>
              <a:t>• Assess Rx response by following urine copper</a:t>
            </a:r>
          </a:p>
        </p:txBody>
      </p:sp>
    </p:spTree>
    <p:extLst>
      <p:ext uri="{BB962C8B-B14F-4D97-AF65-F5344CB8AC3E}">
        <p14:creationId xmlns:p14="http://schemas.microsoft.com/office/powerpoint/2010/main" val="10153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8153400" cy="1394379"/>
          </a:xfrm>
        </p:spPr>
        <p:txBody>
          <a:bodyPr/>
          <a:lstStyle/>
          <a:p>
            <a:r>
              <a:rPr lang="en-US" dirty="0" smtClean="0"/>
              <a:t>   WILSON’S DISEASE-THERAPY</a:t>
            </a:r>
            <a:endParaRPr lang="en-US" dirty="0"/>
          </a:p>
        </p:txBody>
      </p:sp>
      <p:pic>
        <p:nvPicPr>
          <p:cNvPr id="3" name="Picture 2" descr="Screen Shot 2014-11-12 at 12.3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633"/>
            <a:ext cx="9144000" cy="53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7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WD-THERAPY-ZINC</a:t>
            </a:r>
            <a:endParaRPr lang="en-US" dirty="0"/>
          </a:p>
        </p:txBody>
      </p:sp>
      <p:pic>
        <p:nvPicPr>
          <p:cNvPr id="3" name="Picture 2" descr="Screen Shot 2014-11-12 at 12.4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636"/>
            <a:ext cx="9143999" cy="533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1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WILSON’S DISEASE</a:t>
            </a:r>
            <a:endParaRPr lang="en-US" dirty="0"/>
          </a:p>
        </p:txBody>
      </p:sp>
      <p:pic>
        <p:nvPicPr>
          <p:cNvPr id="3" name="Picture 2" descr="Screen Shot 2014-11-11 at 11.5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765"/>
            <a:ext cx="9144000" cy="53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2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WILSON’S GENETICS</a:t>
            </a:r>
            <a:endParaRPr lang="en-US" dirty="0"/>
          </a:p>
        </p:txBody>
      </p:sp>
      <p:pic>
        <p:nvPicPr>
          <p:cNvPr id="3" name="Picture 2" descr="Screen Shot 2014-11-12 at 12.01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" y="1515334"/>
            <a:ext cx="9142774" cy="53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8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WILSONS - PRESENTATIONS</a:t>
            </a:r>
            <a:endParaRPr lang="en-US" dirty="0"/>
          </a:p>
        </p:txBody>
      </p:sp>
      <p:pic>
        <p:nvPicPr>
          <p:cNvPr id="3" name="Picture 2" descr="Screen Shot 2014-11-12 at 12.0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" y="1559903"/>
            <a:ext cx="9111904" cy="52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6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Hepatic Features of Wilson disease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282" y="1653725"/>
            <a:ext cx="887612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• Asymptomatic hepatomegaly</a:t>
            </a:r>
          </a:p>
          <a:p>
            <a:r>
              <a:rPr lang="en-US" sz="3200" dirty="0"/>
              <a:t>• Isolated splenomegaly</a:t>
            </a:r>
          </a:p>
          <a:p>
            <a:r>
              <a:rPr lang="en-US" sz="3200" dirty="0"/>
              <a:t>• Persistently elevated serum aminotransferase activity</a:t>
            </a:r>
          </a:p>
          <a:p>
            <a:r>
              <a:rPr lang="en-US" sz="3200" dirty="0"/>
              <a:t>(AST, ALT)</a:t>
            </a:r>
          </a:p>
          <a:p>
            <a:r>
              <a:rPr lang="en-US" sz="3200" dirty="0"/>
              <a:t>• Fatty liver</a:t>
            </a:r>
          </a:p>
          <a:p>
            <a:r>
              <a:rPr lang="en-US" sz="3200" dirty="0"/>
              <a:t>• Acute hepatitis</a:t>
            </a:r>
          </a:p>
          <a:p>
            <a:r>
              <a:rPr lang="en-US" sz="3200" dirty="0"/>
              <a:t>• Resembling autoimmune hepatitis</a:t>
            </a:r>
          </a:p>
          <a:p>
            <a:r>
              <a:rPr lang="en-US" sz="3200" dirty="0"/>
              <a:t>• Cirrhosis: compensated or decompensated</a:t>
            </a:r>
          </a:p>
          <a:p>
            <a:r>
              <a:rPr lang="en-US" sz="3200" dirty="0"/>
              <a:t>• Acute liver failure</a:t>
            </a:r>
          </a:p>
        </p:txBody>
      </p:sp>
    </p:spTree>
    <p:extLst>
      <p:ext uri="{BB962C8B-B14F-4D97-AF65-F5344CB8AC3E}">
        <p14:creationId xmlns:p14="http://schemas.microsoft.com/office/powerpoint/2010/main" val="385710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05" y="119068"/>
            <a:ext cx="8664478" cy="1100132"/>
          </a:xfrm>
        </p:spPr>
        <p:txBody>
          <a:bodyPr>
            <a:noAutofit/>
          </a:bodyPr>
          <a:lstStyle/>
          <a:p>
            <a:r>
              <a:rPr lang="en-US" sz="3600" dirty="0"/>
              <a:t>Neurological Features in Patients with </a:t>
            </a:r>
            <a:r>
              <a:rPr lang="en-US" sz="3600" dirty="0" smtClean="0"/>
              <a:t>Wilson’s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0705" y="1905001"/>
            <a:ext cx="857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• Movement disorders (tremor, involuntary</a:t>
            </a:r>
          </a:p>
          <a:p>
            <a:r>
              <a:rPr lang="en-US" sz="3200" dirty="0"/>
              <a:t>movements)</a:t>
            </a:r>
          </a:p>
          <a:p>
            <a:r>
              <a:rPr lang="en-US" sz="3200" dirty="0"/>
              <a:t>• Drooling, dysarthria</a:t>
            </a:r>
          </a:p>
          <a:p>
            <a:r>
              <a:rPr lang="en-US" sz="3200" dirty="0"/>
              <a:t>• Rigid dystonia</a:t>
            </a:r>
          </a:p>
          <a:p>
            <a:r>
              <a:rPr lang="en-US" sz="3200" dirty="0"/>
              <a:t>• </a:t>
            </a:r>
            <a:r>
              <a:rPr lang="en-US" sz="3200" dirty="0" err="1"/>
              <a:t>Pseudobulbar</a:t>
            </a:r>
            <a:r>
              <a:rPr lang="en-US" sz="3200" dirty="0"/>
              <a:t> palsy</a:t>
            </a:r>
          </a:p>
          <a:p>
            <a:r>
              <a:rPr lang="en-US" sz="3200" dirty="0"/>
              <a:t>• </a:t>
            </a:r>
            <a:r>
              <a:rPr lang="en-US" sz="3200" dirty="0" err="1"/>
              <a:t>Dysautonomia</a:t>
            </a:r>
            <a:endParaRPr lang="en-US" sz="3200" dirty="0"/>
          </a:p>
          <a:p>
            <a:r>
              <a:rPr lang="en-US" sz="3200" dirty="0"/>
              <a:t>• Migraine headaches</a:t>
            </a:r>
          </a:p>
          <a:p>
            <a:r>
              <a:rPr lang="en-US" sz="3200" dirty="0"/>
              <a:t>• Insomnia</a:t>
            </a:r>
          </a:p>
          <a:p>
            <a:r>
              <a:rPr lang="en-US" sz="3200" dirty="0"/>
              <a:t>• Seizures</a:t>
            </a:r>
          </a:p>
        </p:txBody>
      </p:sp>
    </p:spTree>
    <p:extLst>
      <p:ext uri="{BB962C8B-B14F-4D97-AF65-F5344CB8AC3E}">
        <p14:creationId xmlns:p14="http://schemas.microsoft.com/office/powerpoint/2010/main" val="204478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WD-NEUROLOGIC DISEASE    </a:t>
            </a:r>
            <a:endParaRPr lang="en-US" dirty="0"/>
          </a:p>
        </p:txBody>
      </p:sp>
      <p:pic>
        <p:nvPicPr>
          <p:cNvPr id="3" name="Picture 2" descr="Screen Shot 2014-11-12 at 12.0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992"/>
            <a:ext cx="9144000" cy="52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3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Psychiatric </a:t>
            </a:r>
            <a:r>
              <a:rPr lang="en-US" dirty="0" smtClean="0"/>
              <a:t>Features in Wilson’s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1" y="1786024"/>
            <a:ext cx="7896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• Depression</a:t>
            </a:r>
          </a:p>
          <a:p>
            <a:r>
              <a:rPr lang="en-US" sz="3600" dirty="0"/>
              <a:t>• Neurotic </a:t>
            </a:r>
            <a:r>
              <a:rPr lang="en-US" sz="3600" dirty="0" err="1"/>
              <a:t>behaviours</a:t>
            </a:r>
            <a:endParaRPr lang="en-US" sz="3600" dirty="0"/>
          </a:p>
          <a:p>
            <a:r>
              <a:rPr lang="en-US" sz="3600" dirty="0"/>
              <a:t>• Personality changes</a:t>
            </a:r>
          </a:p>
          <a:p>
            <a:r>
              <a:rPr lang="en-US" sz="3600" dirty="0"/>
              <a:t>• Psychosis</a:t>
            </a:r>
          </a:p>
        </p:txBody>
      </p:sp>
    </p:spTree>
    <p:extLst>
      <p:ext uri="{BB962C8B-B14F-4D97-AF65-F5344CB8AC3E}">
        <p14:creationId xmlns:p14="http://schemas.microsoft.com/office/powerpoint/2010/main" val="302548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199</TotalTime>
  <Words>330</Words>
  <Application>Microsoft Macintosh PowerPoint</Application>
  <PresentationFormat>On-screen Show (4:3)</PresentationFormat>
  <Paragraphs>73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Theme</vt:lpstr>
      <vt:lpstr>Wilson’s Disease</vt:lpstr>
      <vt:lpstr>     Adult Inherited Liver Diseases</vt:lpstr>
      <vt:lpstr>        WILSON’S DISEASE</vt:lpstr>
      <vt:lpstr>       WILSON’S GENETICS</vt:lpstr>
      <vt:lpstr>WILSONS - PRESENTATIONS</vt:lpstr>
      <vt:lpstr>Hepatic Features of Wilson disease</vt:lpstr>
      <vt:lpstr>Neurological Features in Patients with Wilson’s</vt:lpstr>
      <vt:lpstr>    WD-NEUROLOGIC DISEASE    </vt:lpstr>
      <vt:lpstr>Psychiatric Features in Wilson’s</vt:lpstr>
      <vt:lpstr>Other systems in Wilson’s</vt:lpstr>
      <vt:lpstr>             WD-DIAGNOSIS</vt:lpstr>
      <vt:lpstr>AASLD GUIDELINES FOR DIAGNOSIS</vt:lpstr>
      <vt:lpstr>             WD-DIAGNOSIS</vt:lpstr>
      <vt:lpstr>PowerPoint Presentation</vt:lpstr>
      <vt:lpstr>          WD-LAB FEATURES</vt:lpstr>
      <vt:lpstr>          WD- LIVER BIOPSY</vt:lpstr>
      <vt:lpstr>WD-HISTOLOGY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QUANITATIVE COPPER ANALYSIS</vt:lpstr>
      <vt:lpstr>PowerPoint Presentation</vt:lpstr>
      <vt:lpstr> WD-Family Screen</vt:lpstr>
      <vt:lpstr>WD-THERAPY</vt:lpstr>
      <vt:lpstr>   WILSON’S DISEASE-THERAPY</vt:lpstr>
      <vt:lpstr>WD-THERAPY-ZINC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 Thomason</dc:creator>
  <cp:lastModifiedBy>Ray Thomason</cp:lastModifiedBy>
  <cp:revision>16</cp:revision>
  <dcterms:created xsi:type="dcterms:W3CDTF">2014-08-08T06:27:07Z</dcterms:created>
  <dcterms:modified xsi:type="dcterms:W3CDTF">2014-12-10T06:59:33Z</dcterms:modified>
</cp:coreProperties>
</file>