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7"/>
  </p:notesMasterIdLst>
  <p:sldIdLst>
    <p:sldId id="670" r:id="rId2"/>
    <p:sldId id="771" r:id="rId3"/>
    <p:sldId id="261" r:id="rId4"/>
    <p:sldId id="264" r:id="rId5"/>
    <p:sldId id="779" r:id="rId6"/>
    <p:sldId id="769" r:id="rId7"/>
    <p:sldId id="738" r:id="rId8"/>
    <p:sldId id="740" r:id="rId9"/>
    <p:sldId id="742" r:id="rId10"/>
    <p:sldId id="741" r:id="rId11"/>
    <p:sldId id="394" r:id="rId12"/>
    <p:sldId id="751" r:id="rId13"/>
    <p:sldId id="793" r:id="rId14"/>
    <p:sldId id="792" r:id="rId15"/>
    <p:sldId id="752" r:id="rId16"/>
    <p:sldId id="796" r:id="rId17"/>
    <p:sldId id="804" r:id="rId18"/>
    <p:sldId id="799" r:id="rId19"/>
    <p:sldId id="798" r:id="rId20"/>
    <p:sldId id="791" r:id="rId21"/>
    <p:sldId id="795" r:id="rId22"/>
    <p:sldId id="753" r:id="rId23"/>
    <p:sldId id="424" r:id="rId24"/>
    <p:sldId id="266" r:id="rId25"/>
    <p:sldId id="758" r:id="rId26"/>
    <p:sldId id="759" r:id="rId27"/>
    <p:sldId id="760" r:id="rId28"/>
    <p:sldId id="761" r:id="rId29"/>
    <p:sldId id="419" r:id="rId30"/>
    <p:sldId id="762" r:id="rId31"/>
    <p:sldId id="763" r:id="rId32"/>
    <p:sldId id="802" r:id="rId33"/>
    <p:sldId id="767" r:id="rId34"/>
    <p:sldId id="766" r:id="rId35"/>
    <p:sldId id="764" r:id="rId36"/>
    <p:sldId id="746" r:id="rId37"/>
    <p:sldId id="747" r:id="rId38"/>
    <p:sldId id="748" r:id="rId39"/>
    <p:sldId id="772" r:id="rId40"/>
    <p:sldId id="773" r:id="rId41"/>
    <p:sldId id="774" r:id="rId42"/>
    <p:sldId id="776" r:id="rId43"/>
    <p:sldId id="781" r:id="rId44"/>
    <p:sldId id="803" r:id="rId45"/>
    <p:sldId id="777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36"/>
    <p:restoredTop sz="90680"/>
  </p:normalViewPr>
  <p:slideViewPr>
    <p:cSldViewPr snapToGrid="0" snapToObjects="1">
      <p:cViewPr varScale="1">
        <p:scale>
          <a:sx n="115" d="100"/>
          <a:sy n="115" d="100"/>
        </p:scale>
        <p:origin x="768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470A7B-8AC1-8344-A8FA-0E752991857A}" type="datetimeFigureOut">
              <a:rPr lang="en-US" smtClean="0"/>
              <a:t>3/28/22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BBDCEC-F4DC-DB40-9CAC-5783F7EE4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843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/>
              <a:t>Good Afternoon-</a:t>
            </a:r>
            <a:br>
              <a:rPr lang="en-US" sz="1100" dirty="0"/>
            </a:br>
            <a:r>
              <a:rPr lang="en-US" sz="1100" dirty="0"/>
              <a:t>I'm RT-senior Transplant </a:t>
            </a:r>
            <a:r>
              <a:rPr lang="en-US" sz="1100" dirty="0" err="1"/>
              <a:t>hepatoligist</a:t>
            </a:r>
            <a:endParaRPr lang="en-US" sz="11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/>
              <a:t>Thank Dr </a:t>
            </a:r>
            <a:r>
              <a:rPr lang="en-US" sz="1100" dirty="0" err="1"/>
              <a:t>Wanner</a:t>
            </a:r>
            <a:r>
              <a:rPr lang="en-US" sz="1100" dirty="0"/>
              <a:t> this opportunity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/>
              <a:t>Share you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/>
              <a:t>My Outreach program my  Educational Mission  </a:t>
            </a:r>
            <a:r>
              <a:rPr lang="en-US" sz="1100" dirty="0" err="1"/>
              <a:t>Ive</a:t>
            </a:r>
            <a:r>
              <a:rPr lang="en-US" sz="1100" dirty="0"/>
              <a:t> developed 3 years </a:t>
            </a:r>
            <a:br>
              <a:rPr lang="en-US" sz="1100" dirty="0"/>
            </a:br>
            <a:r>
              <a:rPr lang="en-US" sz="1100" dirty="0"/>
              <a:t> </a:t>
            </a:r>
            <a:r>
              <a:rPr lang="en-US" sz="1100" dirty="0" err="1"/>
              <a:t>Ive</a:t>
            </a:r>
            <a:r>
              <a:rPr lang="en-US" sz="1100" dirty="0"/>
              <a:t> been  giving around the western US rural hospitals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/>
              <a:t>HOW To </a:t>
            </a:r>
            <a:r>
              <a:rPr lang="en-US" sz="1100" dirty="0" err="1"/>
              <a:t>IMprove</a:t>
            </a:r>
            <a:r>
              <a:rPr lang="en-US" sz="1100" dirty="0"/>
              <a:t> Survival Hosp </a:t>
            </a:r>
            <a:r>
              <a:rPr lang="en-US" sz="1100" dirty="0" err="1"/>
              <a:t>decompemsated</a:t>
            </a:r>
            <a:br>
              <a:rPr lang="en-US" sz="1100" dirty="0"/>
            </a:br>
            <a:br>
              <a:rPr lang="en-US" sz="1100" dirty="0"/>
            </a:br>
            <a:r>
              <a:rPr lang="en-US" sz="1100" dirty="0"/>
              <a:t>Unfortunately No </a:t>
            </a:r>
            <a:r>
              <a:rPr lang="en-US" sz="1100" dirty="0" err="1"/>
              <a:t>Financical</a:t>
            </a:r>
            <a:r>
              <a:rPr lang="en-US" sz="1100" dirty="0"/>
              <a:t> Disclosures</a:t>
            </a:r>
            <a:br>
              <a:rPr lang="en-US" sz="1100" dirty="0"/>
            </a:br>
            <a:r>
              <a:rPr lang="en-US" sz="1100" dirty="0"/>
              <a:t> </a:t>
            </a:r>
            <a:br>
              <a:rPr lang="en-US" sz="1100" dirty="0"/>
            </a:br>
            <a:r>
              <a:rPr lang="en-US" sz="1100" dirty="0"/>
              <a:t>SLOW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sz="1100" dirty="0"/>
            </a:br>
            <a:br>
              <a:rPr lang="en-US" sz="1100" dirty="0"/>
            </a:b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BBDCEC-F4DC-DB40-9CAC-5783F7EE41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5821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simple </a:t>
            </a:r>
            <a:r>
              <a:rPr lang="en-US" dirty="0" err="1"/>
              <a:t>hx</a:t>
            </a:r>
            <a:r>
              <a:rPr lang="en-US" dirty="0"/>
              <a:t> </a:t>
            </a:r>
            <a:r>
              <a:rPr lang="en-US" dirty="0" err="1"/>
              <a:t>px</a:t>
            </a:r>
            <a:r>
              <a:rPr lang="en-US" dirty="0"/>
              <a:t>  imaging cultures</a:t>
            </a:r>
          </a:p>
          <a:p>
            <a:r>
              <a:rPr lang="en-US" dirty="0"/>
              <a:t>Turn </a:t>
            </a:r>
            <a:r>
              <a:rPr lang="en-US" dirty="0" err="1"/>
              <a:t>tothe</a:t>
            </a:r>
            <a:r>
              <a:rPr lang="en-US" dirty="0"/>
              <a:t> underlying chronic </a:t>
            </a:r>
            <a:r>
              <a:rPr lang="en-US" dirty="0" err="1"/>
              <a:t>dz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E63C17-5ED8-944D-B7C3-9778D6F69F3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1010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15% not Hepatic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BBDCEC-F4DC-DB40-9CAC-5783F7EE41F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2744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E63C17-5ED8-944D-B7C3-9778D6F69F3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4958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Antibx</a:t>
            </a:r>
            <a:r>
              <a:rPr lang="en-US" dirty="0"/>
              <a:t> and ascites</a:t>
            </a:r>
          </a:p>
          <a:p>
            <a:r>
              <a:rPr lang="en-US" dirty="0"/>
              <a:t>Albumin </a:t>
            </a:r>
            <a:r>
              <a:rPr lang="en-US" dirty="0" err="1"/>
              <a:t>sbp</a:t>
            </a:r>
            <a:r>
              <a:rPr lang="en-US" dirty="0"/>
              <a:t>-prevent HRS</a:t>
            </a:r>
          </a:p>
          <a:p>
            <a:r>
              <a:rPr lang="en-US" dirty="0"/>
              <a:t>Albumin to enhance diuretic </a:t>
            </a:r>
            <a:r>
              <a:rPr lang="en-US" dirty="0" err="1"/>
              <a:t>tx</a:t>
            </a:r>
            <a:br>
              <a:rPr lang="en-US" dirty="0"/>
            </a:br>
            <a:r>
              <a:rPr lang="en-US" dirty="0"/>
              <a:t>Albumin repletion following LVP</a:t>
            </a:r>
          </a:p>
          <a:p>
            <a:r>
              <a:rPr lang="en-US" dirty="0"/>
              <a:t>TIPS-SOC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63C17-5ED8-944D-B7C3-9778D6F69F3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9568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63C17-5ED8-944D-B7C3-9778D6F69F3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8775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ABRALDES 2016 </a:t>
            </a:r>
          </a:p>
          <a:p>
            <a:r>
              <a:rPr lang="en-US" dirty="0"/>
              <a:t>NOEFFECT REBLEED BUT IMPROVE SURVIVAL</a:t>
            </a:r>
            <a:br>
              <a:rPr lang="en-US" dirty="0"/>
            </a:br>
            <a:r>
              <a:rPr lang="en-US" dirty="0" err="1"/>
              <a:t>BBlock+Banding</a:t>
            </a:r>
            <a:r>
              <a:rPr lang="en-US" dirty="0"/>
              <a:t>  day 10 </a:t>
            </a:r>
            <a:r>
              <a:rPr lang="en-US" dirty="0" err="1"/>
              <a:t>simvastatins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63C17-5ED8-944D-B7C3-9778D6F69F3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730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Turn to the one of the most frustrating </a:t>
            </a:r>
            <a:r>
              <a:rPr lang="en-US" b="1" dirty="0" err="1"/>
              <a:t>sx</a:t>
            </a:r>
            <a:r>
              <a:rPr lang="en-US" b="1" dirty="0"/>
              <a:t> to </a:t>
            </a:r>
            <a:r>
              <a:rPr lang="en-US" b="1" dirty="0" err="1"/>
              <a:t>tx</a:t>
            </a:r>
            <a:r>
              <a:rPr lang="en-US" b="1" dirty="0"/>
              <a:t> HE</a:t>
            </a:r>
          </a:p>
          <a:p>
            <a:r>
              <a:rPr lang="en-US" b="1" dirty="0"/>
              <a:t>Wong</a:t>
            </a:r>
            <a:r>
              <a:rPr lang="en-US" b="1" baseline="0" dirty="0"/>
              <a:t> </a:t>
            </a:r>
            <a:r>
              <a:rPr lang="en-US" b="1" dirty="0"/>
              <a:t> Gish Ahmed 2014  advanced HE-equivalent to adding 6-7 MELD points  to pts no</a:t>
            </a:r>
            <a:r>
              <a:rPr lang="en-US" b="1" baseline="0" dirty="0"/>
              <a:t> HE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63C17-5ED8-944D-B7C3-9778D6F69F3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9428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would like every ones attention and to focus on the next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BBDCEC-F4DC-DB40-9CAC-5783F7EE41F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8476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Turn to Renal failure-</a:t>
            </a:r>
          </a:p>
          <a:p>
            <a:r>
              <a:rPr lang="en-US" dirty="0"/>
              <a:t>Type 1: 2 week median survival</a:t>
            </a:r>
          </a:p>
          <a:p>
            <a:r>
              <a:rPr lang="en-US" dirty="0"/>
              <a:t>Type 2: fact of life/liver failure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63C17-5ED8-944D-B7C3-9778D6F69F3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6998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Albumin + Vasoactive-octreotide and midodrine</a:t>
            </a:r>
            <a:br>
              <a:rPr lang="en-US" b="1" dirty="0"/>
            </a:br>
            <a:r>
              <a:rPr lang="en-US" b="1" dirty="0"/>
              <a:t>Alb + </a:t>
            </a:r>
            <a:r>
              <a:rPr lang="en-US" b="1" dirty="0" err="1"/>
              <a:t>norepi</a:t>
            </a:r>
            <a:r>
              <a:rPr lang="en-US" b="1" dirty="0"/>
              <a:t> Type 1 –ICU</a:t>
            </a:r>
            <a:br>
              <a:rPr lang="en-US" b="1" dirty="0"/>
            </a:br>
            <a:r>
              <a:rPr lang="en-US" b="1" dirty="0"/>
              <a:t>Referral</a:t>
            </a:r>
            <a:r>
              <a:rPr lang="en-US" b="1" baseline="0" dirty="0"/>
              <a:t> Tx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63C17-5ED8-944D-B7C3-9778D6F69F3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680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SLOW</a:t>
            </a:r>
          </a:p>
          <a:p>
            <a:r>
              <a:rPr lang="en-US" b="1" dirty="0"/>
              <a:t>But to Understand </a:t>
            </a:r>
            <a:r>
              <a:rPr lang="en-US" sz="1200" dirty="0"/>
              <a:t>Why I'm Here and Why I Care Livers.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Know my Journey   </a:t>
            </a:r>
            <a:r>
              <a:rPr lang="en-US" sz="1200" b="1" dirty="0"/>
              <a:t>SLOW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/>
              <a:t>Began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Preston Id  </a:t>
            </a:r>
            <a:r>
              <a:rPr lang="en-US" sz="1200" dirty="0" err="1"/>
              <a:t>ist</a:t>
            </a:r>
            <a:r>
              <a:rPr lang="en-US" sz="1200" dirty="0"/>
              <a:t> Hospitalist -GRAN PRIX. then </a:t>
            </a:r>
          </a:p>
          <a:p>
            <a:r>
              <a:rPr lang="en-US" sz="1200" dirty="0"/>
              <a:t>ED physician First President of  Utah </a:t>
            </a:r>
            <a:r>
              <a:rPr lang="en-US" sz="1200" dirty="0" err="1"/>
              <a:t>Emerg</a:t>
            </a:r>
            <a:r>
              <a:rPr lang="en-US" sz="1200" dirty="0"/>
              <a:t> Physicians </a:t>
            </a:r>
            <a:br>
              <a:rPr lang="en-US" sz="1200" dirty="0"/>
            </a:br>
            <a:r>
              <a:rPr lang="en-US" sz="1200" dirty="0"/>
              <a:t>LDS-10 </a:t>
            </a:r>
            <a:r>
              <a:rPr lang="en-US" sz="1200" dirty="0" err="1"/>
              <a:t>yr</a:t>
            </a:r>
            <a:r>
              <a:rPr lang="en-US" sz="1200" dirty="0"/>
              <a:t>-helped develop a Trauma I  and set up first </a:t>
            </a:r>
            <a:r>
              <a:rPr lang="en-US" sz="1200" dirty="0" err="1"/>
              <a:t>instacares</a:t>
            </a:r>
            <a:br>
              <a:rPr lang="en-US" sz="1200" dirty="0"/>
            </a:br>
            <a:r>
              <a:rPr lang="en-US" sz="1200" dirty="0"/>
              <a:t>Know what like dying </a:t>
            </a:r>
            <a:r>
              <a:rPr lang="en-US" sz="1200" dirty="0" err="1"/>
              <a:t>pt</a:t>
            </a:r>
            <a:r>
              <a:rPr lang="en-US" sz="1200" dirty="0"/>
              <a:t>  2 am cant get return calls </a:t>
            </a:r>
            <a:r>
              <a:rPr lang="en-US" sz="1200" dirty="0" err="1"/>
              <a:t>ive</a:t>
            </a:r>
            <a:r>
              <a:rPr lang="en-US" sz="1200" dirty="0"/>
              <a:t> been in your shoes</a:t>
            </a:r>
          </a:p>
          <a:p>
            <a:r>
              <a:rPr lang="en-US" sz="1200" dirty="0"/>
              <a:t>1986 Honor/</a:t>
            </a:r>
            <a:r>
              <a:rPr lang="en-US" sz="1200" dirty="0" err="1"/>
              <a:t>Privil</a:t>
            </a:r>
            <a:r>
              <a:rPr lang="en-US" sz="1200" dirty="0"/>
              <a:t>-Utah's first </a:t>
            </a:r>
            <a:r>
              <a:rPr lang="en-US" sz="1200" dirty="0" err="1"/>
              <a:t>LTx</a:t>
            </a:r>
            <a:r>
              <a:rPr lang="en-US" sz="1200" dirty="0"/>
              <a:t> Team at LDS Hosp</a:t>
            </a:r>
          </a:p>
          <a:p>
            <a:r>
              <a:rPr lang="en-US" sz="1200" dirty="0"/>
              <a:t>2002 Ironically best friend TDB- Father LT 26# vascular </a:t>
            </a:r>
          </a:p>
          <a:p>
            <a:r>
              <a:rPr lang="en-US" sz="1200" dirty="0"/>
              <a:t>Picture Important -10 months </a:t>
            </a:r>
            <a:r>
              <a:rPr lang="en-US" sz="1200" dirty="0" err="1"/>
              <a:t>poat</a:t>
            </a:r>
            <a:r>
              <a:rPr lang="en-US" sz="1200" dirty="0"/>
              <a:t> </a:t>
            </a:r>
            <a:r>
              <a:rPr lang="en-US" sz="1200" dirty="0" err="1"/>
              <a:t>tx</a:t>
            </a:r>
            <a:br>
              <a:rPr lang="en-US" sz="1200" dirty="0"/>
            </a:br>
            <a:r>
              <a:rPr lang="en-US" sz="1200" dirty="0"/>
              <a:t>2012- </a:t>
            </a:r>
            <a:r>
              <a:rPr lang="en-US" sz="1200" dirty="0" err="1"/>
              <a:t>Opportun</a:t>
            </a:r>
            <a:r>
              <a:rPr lang="en-US" sz="1200" dirty="0"/>
              <a:t> 2 return to the UU and joined our new </a:t>
            </a:r>
            <a:r>
              <a:rPr lang="en-US" sz="1200" dirty="0" err="1"/>
              <a:t>LTx</a:t>
            </a:r>
            <a:r>
              <a:rPr lang="en-US" sz="1200" dirty="0"/>
              <a:t> team Which Leads  us into the Origin Talk n</a:t>
            </a:r>
          </a:p>
          <a:p>
            <a:r>
              <a:rPr lang="en-US" sz="1200" dirty="0"/>
              <a:t>Lessons Learned from the Transfer Call Center</a:t>
            </a:r>
            <a:br>
              <a:rPr lang="en-US" sz="1200" dirty="0"/>
            </a:br>
            <a:endParaRPr lang="en-US" sz="1200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BBDCEC-F4DC-DB40-9CAC-5783F7EE41F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1611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BBDCEC-F4DC-DB40-9CAC-5783F7EE41F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196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Perspective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BBDCEC-F4DC-DB40-9CAC-5783F7EE41F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83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E15C5-3366-4E4F-8E56-B56F623B3C4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564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by using Standardized Care Model Endorsed in the PG  AASLD that we employee at the UUMC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sz="1200" b="1" dirty="0"/>
            </a:br>
            <a:r>
              <a:rPr lang="en-US" sz="1200" b="1" dirty="0"/>
              <a:t>Pathophysiology</a:t>
            </a:r>
            <a:br>
              <a:rPr lang="en-US" sz="1200" b="1" dirty="0"/>
            </a:br>
            <a:r>
              <a:rPr lang="en-US" sz="1200" b="1" dirty="0"/>
              <a:t>Timeline Of Compensated v Decompensated Cirrhosis</a:t>
            </a:r>
            <a:br>
              <a:rPr lang="en-US" sz="1200" b="1" dirty="0"/>
            </a:br>
            <a:r>
              <a:rPr lang="en-US" sz="1200" b="1" dirty="0"/>
              <a:t>Approach to Different Components of Decompensation Data Based </a:t>
            </a:r>
            <a:endParaRPr lang="en-US" sz="1200" b="1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BBDCEC-F4DC-DB40-9CAC-5783F7EE41F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853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BBDCEC-F4DC-DB40-9CAC-5783F7EE41F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173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Cirrhosis is an architectural deformed organ particularly the delicate vascular system</a:t>
            </a:r>
            <a:br>
              <a:rPr lang="en-US" dirty="0"/>
            </a:br>
            <a:r>
              <a:rPr lang="en-US" dirty="0"/>
              <a:t>Portal Blood can’t easily flow in</a:t>
            </a:r>
            <a:br>
              <a:rPr lang="en-US" dirty="0"/>
            </a:br>
            <a:r>
              <a:rPr lang="en-US" dirty="0"/>
              <a:t>Causes a back pressure in the portal system</a:t>
            </a:r>
          </a:p>
          <a:p>
            <a:r>
              <a:rPr lang="en-US" b="1" dirty="0"/>
              <a:t>MONEY AND IT IS the COMPENSATORY MECHANISM that cause all the </a:t>
            </a:r>
            <a:r>
              <a:rPr lang="en-US" b="1" dirty="0" err="1"/>
              <a:t>sx</a:t>
            </a:r>
            <a:r>
              <a:rPr lang="en-US" b="1" dirty="0"/>
              <a:t> of decomp</a:t>
            </a:r>
            <a:br>
              <a:rPr lang="en-US" b="1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Pathogenesis of ascites and related complications of cirrhosis. The central event consists of 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effective arterial underfilling as a result of splanchnic vasodilation leading to activation of vasoconstrictor 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(e.g., renin-angiotensin) and antidiuretic (e.g., arginine vasopressin) factors. Portal hypertension leading 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increased sinusoidal hydrostatic pressure and increased gut permeability allowing bacterial 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translocation, contributing further to the pathogenesis of complications associated with ascites, including 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hyponatremia, acute kidney injury, and hepatorenal syndrome and spontaneous bacterial infections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63C17-5ED8-944D-B7C3-9778D6F69F3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4113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1" dirty="0"/>
              <a:t>But what is important is The natural </a:t>
            </a:r>
            <a:r>
              <a:rPr lang="en-US" sz="2400" b="1" dirty="0" err="1"/>
              <a:t>hx</a:t>
            </a:r>
            <a:r>
              <a:rPr lang="en-US" sz="2400" b="1" dirty="0"/>
              <a:t> is defined by the Timeline of 2 main prognostic stages of Cirrhosis defined by the presence or absence of these complications</a:t>
            </a:r>
            <a:br>
              <a:rPr lang="en-US" sz="2400" b="1" dirty="0"/>
            </a:br>
            <a:r>
              <a:rPr lang="en-US" sz="2400" b="1" dirty="0"/>
              <a:t>we go from compensated cirrhosis  completely ASX to the development of symptomatic complications</a:t>
            </a:r>
            <a:br>
              <a:rPr lang="en-US" sz="2400" b="1" dirty="0"/>
            </a:br>
            <a:r>
              <a:rPr lang="en-US" sz="2400" b="1" dirty="0"/>
              <a:t>ascites jaundice variceal bleed encephalopathy-define decompensated cirrhosis</a:t>
            </a:r>
            <a:br>
              <a:rPr lang="en-US" sz="2400" b="1" dirty="0"/>
            </a:br>
            <a:br>
              <a:rPr lang="en-US" sz="2400" dirty="0"/>
            </a:b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3AAD6-CBCB-0F40-B231-8AA2CB22C11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0613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NOW MONEY SLIDE-</a:t>
            </a:r>
            <a:br>
              <a:rPr lang="en-US" b="1" dirty="0"/>
            </a:br>
            <a:r>
              <a:rPr lang="en-US" b="1" dirty="0"/>
              <a:t>#1WHAT MEDIAN SURVIVAL</a:t>
            </a:r>
          </a:p>
          <a:p>
            <a:r>
              <a:rPr lang="en-US" b="1" dirty="0"/>
              <a:t>If compensated-12 </a:t>
            </a:r>
            <a:r>
              <a:rPr lang="en-US" b="1" dirty="0" err="1"/>
              <a:t>yr</a:t>
            </a:r>
            <a:br>
              <a:rPr lang="en-US" b="1" dirty="0"/>
            </a:br>
            <a:r>
              <a:rPr lang="en-US" b="1" dirty="0"/>
              <a:t>if decomp-HRS 2 weeks or 18 months</a:t>
            </a:r>
          </a:p>
          <a:p>
            <a:r>
              <a:rPr lang="en-US" b="1" dirty="0"/>
              <a:t>#2 If compensated is ASX How predict ???</a:t>
            </a:r>
            <a:br>
              <a:rPr lang="en-US" dirty="0"/>
            </a:br>
            <a:r>
              <a:rPr lang="en-US" dirty="0"/>
              <a:t>SIMPLE PLATELET COUNT  </a:t>
            </a:r>
            <a:r>
              <a:rPr lang="en-US" b="1" dirty="0"/>
              <a:t>150, 000  &lt; 100,000</a:t>
            </a:r>
            <a:br>
              <a:rPr lang="en-US" b="1" dirty="0"/>
            </a:br>
            <a:r>
              <a:rPr lang="en-US" b="1" dirty="0"/>
              <a:t>OK so its 2 am do you think get simple comp </a:t>
            </a:r>
            <a:r>
              <a:rPr lang="en-US" b="1" dirty="0" err="1"/>
              <a:t>cirrh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63C17-5ED8-944D-B7C3-9778D6F69F3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760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85EDD-207E-204D-9452-2FF7AB635514}" type="datetimeFigureOut">
              <a:rPr lang="en-US" smtClean="0"/>
              <a:t>3/28/22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60717-F3BC-F047-961C-85924540F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72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85EDD-207E-204D-9452-2FF7AB635514}" type="datetimeFigureOut">
              <a:rPr lang="en-US" smtClean="0"/>
              <a:t>3/28/22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60717-F3BC-F047-961C-85924540F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500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85EDD-207E-204D-9452-2FF7AB635514}" type="datetimeFigureOut">
              <a:rPr lang="en-US" smtClean="0"/>
              <a:t>3/28/22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60717-F3BC-F047-961C-85924540F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820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85EDD-207E-204D-9452-2FF7AB635514}" type="datetimeFigureOut">
              <a:rPr lang="en-US" smtClean="0"/>
              <a:t>3/28/22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60717-F3BC-F047-961C-85924540F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943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812804" y="0"/>
            <a:ext cx="10871201" cy="14478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en-US" sz="3300">
                <a:solidFill>
                  <a:srgbClr val="2F5897"/>
                </a:solidFill>
                <a:uFill>
                  <a:solidFill>
                    <a:srgbClr val="2F5897"/>
                  </a:solidFill>
                </a:uFill>
              </a:rPr>
              <a:t>Click to edit Master title style</a:t>
            </a:r>
            <a:endParaRPr sz="3300">
              <a:solidFill>
                <a:srgbClr val="2F5897"/>
              </a:solidFill>
              <a:uFill>
                <a:solidFill>
                  <a:srgbClr val="2F5897"/>
                </a:solidFill>
              </a:uFill>
            </a:endParaRPr>
          </a:p>
        </p:txBody>
      </p:sp>
      <p:sp>
        <p:nvSpPr>
          <p:cNvPr id="36" name="Shape 3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AF260717-F3BC-F047-961C-85924540F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678123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en-US" sz="3300">
                <a:solidFill>
                  <a:srgbClr val="2F5897"/>
                </a:solidFill>
                <a:uFill>
                  <a:solidFill>
                    <a:srgbClr val="2F5897"/>
                  </a:solidFill>
                </a:uFill>
              </a:rPr>
              <a:t>Click to edit Master title style</a:t>
            </a:r>
            <a:endParaRPr sz="3300">
              <a:solidFill>
                <a:srgbClr val="2F5897"/>
              </a:solidFill>
              <a:uFill>
                <a:solidFill>
                  <a:srgbClr val="2F5897"/>
                </a:solidFill>
              </a:uFill>
            </a:endParaRPr>
          </a:p>
        </p:txBody>
      </p:sp>
      <p:sp>
        <p:nvSpPr>
          <p:cNvPr id="17" name="Shape 1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AF260717-F3BC-F047-961C-85924540F00D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Shape 1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lang="en-US" sz="2175">
                <a:uFill>
                  <a:solidFill/>
                </a:uFill>
              </a:rPr>
              <a:t>Edit Master text styles</a:t>
            </a:r>
          </a:p>
          <a:p>
            <a:pPr lvl="1">
              <a:defRPr sz="1800">
                <a:uFillTx/>
              </a:defRPr>
            </a:pPr>
            <a:r>
              <a:rPr lang="en-US" sz="2175">
                <a:uFill>
                  <a:solidFill/>
                </a:uFill>
              </a:rPr>
              <a:t>Second level</a:t>
            </a:r>
          </a:p>
          <a:p>
            <a:pPr lvl="2">
              <a:defRPr sz="1800">
                <a:uFillTx/>
              </a:defRPr>
            </a:pPr>
            <a:r>
              <a:rPr lang="en-US" sz="2175">
                <a:uFill>
                  <a:solidFill/>
                </a:uFill>
              </a:rPr>
              <a:t>Third level</a:t>
            </a:r>
          </a:p>
          <a:p>
            <a:pPr lvl="3">
              <a:defRPr sz="1800">
                <a:uFillTx/>
              </a:defRPr>
            </a:pPr>
            <a:r>
              <a:rPr lang="en-US" sz="2175">
                <a:uFill>
                  <a:solidFill/>
                </a:uFill>
              </a:rPr>
              <a:t>Fourth level</a:t>
            </a:r>
          </a:p>
          <a:p>
            <a:pPr lvl="4">
              <a:defRPr sz="1800">
                <a:uFillTx/>
              </a:defRPr>
            </a:pPr>
            <a:r>
              <a:rPr lang="en-US" sz="2175">
                <a:uFill>
                  <a:solidFill/>
                </a:uFill>
              </a:rPr>
              <a:t>Fifth level</a:t>
            </a:r>
            <a:endParaRPr sz="2175">
              <a:uFill>
                <a:solidFill/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90846941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85EDD-207E-204D-9452-2FF7AB635514}" type="datetimeFigureOut">
              <a:rPr lang="en-US" smtClean="0"/>
              <a:t>3/28/22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60717-F3BC-F047-961C-85924540F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336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85EDD-207E-204D-9452-2FF7AB635514}" type="datetimeFigureOut">
              <a:rPr lang="en-US" smtClean="0"/>
              <a:t>3/28/22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60717-F3BC-F047-961C-85924540F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24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85EDD-207E-204D-9452-2FF7AB635514}" type="datetimeFigureOut">
              <a:rPr lang="en-US" smtClean="0"/>
              <a:t>3/28/22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60717-F3BC-F047-961C-85924540F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288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85EDD-207E-204D-9452-2FF7AB635514}" type="datetimeFigureOut">
              <a:rPr lang="en-US" smtClean="0"/>
              <a:t>3/28/22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60717-F3BC-F047-961C-85924540F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130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85EDD-207E-204D-9452-2FF7AB635514}" type="datetimeFigureOut">
              <a:rPr lang="en-US" smtClean="0"/>
              <a:t>3/28/22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60717-F3BC-F047-961C-85924540F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297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85EDD-207E-204D-9452-2FF7AB635514}" type="datetimeFigureOut">
              <a:rPr lang="en-US" smtClean="0"/>
              <a:t>3/28/22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60717-F3BC-F047-961C-85924540F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457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85EDD-207E-204D-9452-2FF7AB635514}" type="datetimeFigureOut">
              <a:rPr lang="en-US" smtClean="0"/>
              <a:t>3/28/22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60717-F3BC-F047-961C-85924540F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513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85EDD-207E-204D-9452-2FF7AB635514}" type="datetimeFigureOut">
              <a:rPr lang="en-US" smtClean="0"/>
              <a:t>3/28/22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60717-F3BC-F047-961C-85924540F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621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85EDD-207E-204D-9452-2FF7AB635514}" type="datetimeFigureOut">
              <a:rPr lang="en-US" smtClean="0"/>
              <a:t>3/28/22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560" y="6082784"/>
            <a:ext cx="3569441" cy="77521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60717-F3BC-F047-961C-85924540F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246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tiff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vertox.nih.gov/" TargetMode="External"/><Relationship Id="rId2" Type="http://schemas.openxmlformats.org/officeDocument/2006/relationships/hyperlink" Target="http://www.aasld.org/PracticeGuidelines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02F6A-A14B-524F-BA60-55FDD3B4B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How to Improve the Survival of Your   Hospitalized Cirrhotic Patients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618E7-1E33-0C47-8276-7F5BD6785D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image3.jpg" descr="Normal micro sm">
            <a:extLst>
              <a:ext uri="{FF2B5EF4-FFF2-40B4-BE49-F238E27FC236}">
                <a16:creationId xmlns:a16="http://schemas.microsoft.com/office/drawing/2014/main" id="{27A2B5A5-E0A9-9A40-8D4B-DCB255551C9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38200" y="1825626"/>
            <a:ext cx="6020169" cy="3953175"/>
          </a:xfrm>
          <a:prstGeom prst="rect">
            <a:avLst/>
          </a:prstGeom>
          <a:ln w="9525" cap="flat">
            <a:solidFill>
              <a:srgbClr val="000000"/>
            </a:solidFill>
            <a:prstDash val="solid"/>
            <a:miter lim="800000"/>
          </a:ln>
          <a:effectLst/>
        </p:spPr>
      </p:pic>
      <p:pic>
        <p:nvPicPr>
          <p:cNvPr id="5" name="image4.jpg" descr="cirrhosis histo sm">
            <a:extLst>
              <a:ext uri="{FF2B5EF4-FFF2-40B4-BE49-F238E27FC236}">
                <a16:creationId xmlns:a16="http://schemas.microsoft.com/office/drawing/2014/main" id="{D23917C5-C37F-BB42-96E7-27D19A22FE47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962996" y="1825625"/>
            <a:ext cx="5390804" cy="3953175"/>
          </a:xfrm>
          <a:prstGeom prst="rect">
            <a:avLst/>
          </a:prstGeom>
          <a:ln w="9525" cap="flat">
            <a:solidFill>
              <a:srgbClr val="000000"/>
            </a:solidFill>
            <a:prstDash val="solid"/>
            <a:miter lim="800000"/>
          </a:ln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0B06C0-E7F0-E343-957E-EB2AF78FEA43}"/>
              </a:ext>
            </a:extLst>
          </p:cNvPr>
          <p:cNvSpPr txBox="1"/>
          <p:nvPr/>
        </p:nvSpPr>
        <p:spPr>
          <a:xfrm>
            <a:off x="1082781" y="6380946"/>
            <a:ext cx="7472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Ray </a:t>
            </a:r>
            <a:r>
              <a:rPr lang="en-US" sz="2800" b="1" dirty="0" err="1">
                <a:solidFill>
                  <a:schemeClr val="bg1"/>
                </a:solidFill>
              </a:rPr>
              <a:t>Thomason,M.D</a:t>
            </a:r>
            <a:r>
              <a:rPr lang="en-US" sz="2800" b="1" dirty="0">
                <a:solidFill>
                  <a:schemeClr val="bg1"/>
                </a:solidFill>
              </a:rPr>
              <a:t>.         No Financial Disclosures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013795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265" y="0"/>
            <a:ext cx="9928486" cy="1618938"/>
          </a:xfrm>
        </p:spPr>
        <p:txBody>
          <a:bodyPr>
            <a:noAutofit/>
          </a:bodyPr>
          <a:lstStyle/>
          <a:p>
            <a:pPr defTabSz="667512">
              <a:defRPr sz="1800">
                <a:solidFill>
                  <a:srgbClr val="000000"/>
                </a:solidFill>
              </a:defRPr>
            </a:pPr>
            <a:r>
              <a:rPr lang="en-US" sz="4000" b="1" dirty="0">
                <a:solidFill>
                  <a:srgbClr val="C00000"/>
                </a:solidFill>
              </a:rPr>
              <a:t>                 What is Median Survival: </a:t>
            </a:r>
            <a:br>
              <a:rPr lang="en-US" sz="4000" b="1" dirty="0">
                <a:solidFill>
                  <a:srgbClr val="C00000"/>
                </a:solidFill>
              </a:rPr>
            </a:br>
            <a:r>
              <a:rPr lang="en-US" sz="4000" b="1" dirty="0">
                <a:solidFill>
                  <a:srgbClr val="C00000"/>
                </a:solidFill>
              </a:rPr>
              <a:t>           Compensation vs Decompensation ?</a:t>
            </a:r>
            <a:br>
              <a:rPr lang="en-US" sz="4000" b="1" dirty="0">
                <a:solidFill>
                  <a:srgbClr val="C00000"/>
                </a:solidFill>
              </a:rPr>
            </a:br>
            <a:endParaRPr lang="en-US" sz="4000" b="1" dirty="0">
              <a:solidFill>
                <a:srgbClr val="C00000"/>
              </a:solidFill>
            </a:endParaRPr>
          </a:p>
        </p:txBody>
      </p:sp>
      <p:pic>
        <p:nvPicPr>
          <p:cNvPr id="4" name="image7.png" descr="comp v decomp.png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449049"/>
            <a:ext cx="12191999" cy="540895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3586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-76200"/>
            <a:ext cx="8229600" cy="1143000"/>
          </a:xfrm>
        </p:spPr>
        <p:txBody>
          <a:bodyPr/>
          <a:lstStyle/>
          <a:p>
            <a:r>
              <a:rPr lang="en-US" sz="4800" b="1" dirty="0">
                <a:solidFill>
                  <a:srgbClr val="C00000"/>
                </a:solidFill>
              </a:rPr>
              <a:t>Approach and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942535"/>
            <a:ext cx="8760192" cy="5272915"/>
          </a:xfrm>
        </p:spPr>
        <p:txBody>
          <a:bodyPr>
            <a:noAutofit/>
          </a:bodyPr>
          <a:lstStyle/>
          <a:p>
            <a:r>
              <a:rPr lang="en-US" sz="2400" b="1" dirty="0"/>
              <a:t>1</a:t>
            </a:r>
            <a:r>
              <a:rPr lang="en-US" sz="2400" b="1" baseline="30000" dirty="0"/>
              <a:t>st</a:t>
            </a:r>
            <a:r>
              <a:rPr lang="en-US" sz="2400" b="1" dirty="0"/>
              <a:t>-R/O Precipitating Causes</a:t>
            </a:r>
            <a:br>
              <a:rPr lang="en-US" sz="2400" b="1" dirty="0"/>
            </a:br>
            <a:r>
              <a:rPr lang="en-US" sz="2400" b="1" dirty="0"/>
              <a:t>       </a:t>
            </a:r>
            <a:r>
              <a:rPr lang="en-US" sz="2000" dirty="0"/>
              <a:t>Portal Vein Thrombosis</a:t>
            </a:r>
            <a:br>
              <a:rPr lang="en-US" sz="2000" dirty="0"/>
            </a:br>
            <a:r>
              <a:rPr lang="en-US" sz="2000" dirty="0"/>
              <a:t>        Infection </a:t>
            </a:r>
            <a:br>
              <a:rPr lang="en-US" sz="2000" dirty="0"/>
            </a:br>
            <a:r>
              <a:rPr lang="en-US" sz="2000" dirty="0"/>
              <a:t>        DILI-herbs supplements</a:t>
            </a:r>
            <a:br>
              <a:rPr lang="en-US" sz="2000" dirty="0"/>
            </a:br>
            <a:r>
              <a:rPr lang="en-US" sz="2000" dirty="0"/>
              <a:t>        (</a:t>
            </a:r>
            <a:r>
              <a:rPr lang="en-US" sz="2000" dirty="0" err="1"/>
              <a:t>www.livertox.nih.gov</a:t>
            </a:r>
            <a:r>
              <a:rPr lang="en-US" sz="2000" dirty="0"/>
              <a:t>)</a:t>
            </a:r>
            <a:br>
              <a:rPr lang="en-US" sz="2000" dirty="0"/>
            </a:br>
            <a:r>
              <a:rPr lang="en-US" sz="2000" dirty="0"/>
              <a:t>        Acute Viral Hepatitis: ex. outbreak Hep A</a:t>
            </a:r>
            <a:endParaRPr lang="en-US" sz="2400" dirty="0"/>
          </a:p>
          <a:p>
            <a:r>
              <a:rPr lang="en-US" sz="2400" b="1" dirty="0"/>
              <a:t>2</a:t>
            </a:r>
            <a:r>
              <a:rPr lang="en-US" sz="2400" b="1" baseline="30000" dirty="0"/>
              <a:t>nd</a:t>
            </a:r>
            <a:r>
              <a:rPr lang="en-US" sz="2400" b="1" dirty="0"/>
              <a:t>-Use evidence-based data to treat the underlying disease and </a:t>
            </a:r>
            <a:br>
              <a:rPr lang="en-US" sz="2400" b="1" dirty="0"/>
            </a:br>
            <a:r>
              <a:rPr lang="en-US" sz="2400" b="1" dirty="0"/>
              <a:t>       and the decompensating events</a:t>
            </a:r>
            <a:br>
              <a:rPr lang="en-US" sz="2400" dirty="0"/>
            </a:br>
            <a:r>
              <a:rPr lang="en-US" sz="2400" dirty="0"/>
              <a:t>        S</a:t>
            </a:r>
            <a:r>
              <a:rPr lang="en-US" sz="2000" dirty="0"/>
              <a:t>top offending agent and ongoing Inflammation/Injury</a:t>
            </a:r>
            <a:br>
              <a:rPr lang="en-US" sz="2000" dirty="0"/>
            </a:br>
            <a:r>
              <a:rPr lang="en-US" sz="2000" dirty="0"/>
              <a:t>         Treat Ascites, Variceal Hemorrhage, HE with AASLD PG</a:t>
            </a:r>
            <a:endParaRPr lang="en-US" sz="2400" dirty="0"/>
          </a:p>
          <a:p>
            <a:r>
              <a:rPr lang="en-US" sz="2400" b="1" dirty="0"/>
              <a:t>3</a:t>
            </a:r>
            <a:r>
              <a:rPr lang="en-US" sz="2400" b="1" baseline="30000" dirty="0"/>
              <a:t>rd</a:t>
            </a:r>
            <a:r>
              <a:rPr lang="en-US" sz="2400" b="1" dirty="0"/>
              <a:t>- Finally must answer only one question-&gt;</a:t>
            </a:r>
          </a:p>
          <a:p>
            <a:r>
              <a:rPr lang="en-US" sz="2400" b="1" dirty="0"/>
              <a:t>       Is the patient a Transplant or Comfort Care patient</a:t>
            </a:r>
            <a:endParaRPr lang="en-US" sz="2400" dirty="0"/>
          </a:p>
          <a:p>
            <a:r>
              <a:rPr lang="en-US" sz="2400" b="1" dirty="0"/>
              <a:t>4</a:t>
            </a:r>
            <a:r>
              <a:rPr lang="en-US" sz="2400" b="1" baseline="30000" dirty="0"/>
              <a:t>th</a:t>
            </a:r>
            <a:r>
              <a:rPr lang="en-US" sz="2400" b="1" dirty="0"/>
              <a:t>- Call any Transplant Hepatologist and Transplant  Program</a:t>
            </a:r>
            <a:br>
              <a:rPr lang="en-US" b="1" dirty="0"/>
            </a:br>
            <a:r>
              <a:rPr lang="en-US" sz="2400" b="1" dirty="0"/>
              <a:t>        </a:t>
            </a:r>
            <a:r>
              <a:rPr lang="en-US" sz="2400" dirty="0"/>
              <a:t>Investigate treatment options and  possible transplantation</a:t>
            </a: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        </a:t>
            </a:r>
            <a:br>
              <a:rPr lang="en-US" sz="2400" dirty="0"/>
            </a:br>
            <a:r>
              <a:rPr lang="en-US" sz="2400" dirty="0"/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205763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6050" y="-200024"/>
            <a:ext cx="7705724" cy="1457324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        Strategies for Ascites</a:t>
            </a:r>
            <a:br>
              <a:rPr lang="en-US" sz="4000" b="1" dirty="0">
                <a:solidFill>
                  <a:srgbClr val="C00000"/>
                </a:solidFill>
              </a:rPr>
            </a:b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8725" y="331305"/>
            <a:ext cx="10963275" cy="589804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Diagnostic Paracentesis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b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400" dirty="0"/>
              <a:t>SAAG  for the correct diagnosis</a:t>
            </a:r>
            <a:br>
              <a:rPr lang="en-US" sz="2400" dirty="0"/>
            </a:br>
            <a:r>
              <a:rPr lang="en-US" sz="2400" dirty="0"/>
              <a:t>Cell Count-SBP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Low Salt Diet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-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Diuretics</a:t>
            </a:r>
            <a:b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Antibiotics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For SBP </a:t>
            </a:r>
            <a:b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- For Prophylaxis</a:t>
            </a:r>
            <a:b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GI Bleed </a:t>
            </a:r>
            <a:b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Low Protein Ascites </a:t>
            </a:r>
            <a:b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Recurrent infections</a:t>
            </a:r>
          </a:p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Albumin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SBP-prevents renal insufficiency-death</a:t>
            </a:r>
            <a:b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-with paracentesis: 8 gm/liter</a:t>
            </a:r>
            <a:b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-with diuretics difficult -50 grams weekly</a:t>
            </a:r>
          </a:p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TIPS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when all else fails</a:t>
            </a:r>
          </a:p>
          <a:p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08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5713B-DE75-214D-91BA-B04880AE5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182191"/>
            <a:ext cx="3932237" cy="1424936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Initial evaluation of patients with ascites</a:t>
            </a:r>
            <a:br>
              <a:rPr lang="en-US" dirty="0"/>
            </a:br>
            <a:endParaRPr lang="en-US" dirty="0"/>
          </a:p>
        </p:txBody>
      </p:sp>
      <p:pic>
        <p:nvPicPr>
          <p:cNvPr id="6" name="Content Placeholder 5" descr="Table&#10;&#10;Description automatically generated">
            <a:extLst>
              <a:ext uri="{FF2B5EF4-FFF2-40B4-BE49-F238E27FC236}">
                <a16:creationId xmlns:a16="http://schemas.microsoft.com/office/drawing/2014/main" id="{7AE7AFEB-8708-0044-9E91-56CD96AF8C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78037" y="182190"/>
            <a:ext cx="7813963" cy="5891064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6BC69B-7F41-694B-8DE6-3F50108D166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Released 7/12/21</a:t>
            </a:r>
          </a:p>
        </p:txBody>
      </p:sp>
      <p:pic>
        <p:nvPicPr>
          <p:cNvPr id="8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D863A21-E125-B443-8F4C-F7705D065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787" y="1338398"/>
            <a:ext cx="3538250" cy="38115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0AD2840-B29E-F64A-B20C-9D7C0067B22C}"/>
              </a:ext>
            </a:extLst>
          </p:cNvPr>
          <p:cNvSpPr txBox="1"/>
          <p:nvPr/>
        </p:nvSpPr>
        <p:spPr>
          <a:xfrm>
            <a:off x="1191492" y="5444836"/>
            <a:ext cx="1884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Released 7/16/21</a:t>
            </a:r>
          </a:p>
        </p:txBody>
      </p:sp>
    </p:spTree>
    <p:extLst>
      <p:ext uri="{BB962C8B-B14F-4D97-AF65-F5344CB8AC3E}">
        <p14:creationId xmlns:p14="http://schemas.microsoft.com/office/powerpoint/2010/main" val="2057456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89AF947-4708-4DAF-A166-4FCD3DF95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5" y="128378"/>
            <a:ext cx="3932237" cy="193624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Guidance to diagnostic paracentesis in patients with cirrhosis</a:t>
            </a:r>
            <a:br>
              <a:rPr lang="en-US" b="1" dirty="0">
                <a:solidFill>
                  <a:srgbClr val="C00000"/>
                </a:solidFill>
              </a:rPr>
            </a:b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2963A15D-C22C-CA4F-81BC-D4E78205F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89933"/>
            <a:ext cx="5746595" cy="5571120"/>
          </a:xfrm>
          <a:prstGeom prst="rect">
            <a:avLst/>
          </a:prstGeom>
          <a:noFill/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66D4D05-2B6C-475B-9C59-514AD85E34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9064B05-B1D7-024B-84DB-4A8AB041E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782" y="1810696"/>
            <a:ext cx="3932237" cy="381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440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/>
          </p:cNvSpPr>
          <p:nvPr>
            <p:ph type="title"/>
          </p:nvPr>
        </p:nvSpPr>
        <p:spPr>
          <a:xfrm>
            <a:off x="1400175" y="85724"/>
            <a:ext cx="10229850" cy="1400175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3600" b="1" dirty="0">
                <a:solidFill>
                  <a:srgbClr val="C00000"/>
                </a:solidFill>
              </a:rPr>
              <a:t>            </a:t>
            </a:r>
            <a:r>
              <a:rPr lang="en-US" sz="3600" b="1" dirty="0" err="1">
                <a:solidFill>
                  <a:srgbClr val="C00000"/>
                </a:solidFill>
              </a:rPr>
              <a:t>Dif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Dx</a:t>
            </a:r>
            <a:r>
              <a:rPr lang="en-US" sz="3600" b="1" dirty="0">
                <a:solidFill>
                  <a:srgbClr val="C00000"/>
                </a:solidFill>
              </a:rPr>
              <a:t> of Ascites use the SAAG Table</a:t>
            </a:r>
            <a:br>
              <a:rPr lang="en-US" sz="3600" b="1" dirty="0">
                <a:solidFill>
                  <a:srgbClr val="C00000"/>
                </a:solidFill>
              </a:rPr>
            </a:br>
            <a:endParaRPr sz="3600" b="1" dirty="0">
              <a:solidFill>
                <a:srgbClr val="C00000"/>
              </a:solidFill>
            </a:endParaRPr>
          </a:p>
        </p:txBody>
      </p:sp>
      <p:graphicFrame>
        <p:nvGraphicFramePr>
          <p:cNvPr id="72" name="Table 72"/>
          <p:cNvGraphicFramePr/>
          <p:nvPr/>
        </p:nvGraphicFramePr>
        <p:xfrm>
          <a:off x="828675" y="942975"/>
          <a:ext cx="9686925" cy="5000625"/>
        </p:xfrm>
        <a:graphic>
          <a:graphicData uri="http://schemas.openxmlformats.org/drawingml/2006/table">
            <a:tbl>
              <a:tblPr bandRow="1"/>
              <a:tblGrid>
                <a:gridCol w="1825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77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43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66875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endParaRPr sz="2000" dirty="0"/>
                    </a:p>
                  </a:txBody>
                  <a:tcPr marL="61247" marR="61247" marT="67372" marB="67372" horzOverflow="overflow"/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sz="2000" b="1" dirty="0">
                          <a:solidFill>
                            <a:srgbClr val="4D5E90"/>
                          </a:solidFill>
                          <a:sym typeface="Helvetica Neue"/>
                        </a:rPr>
                        <a:t>SAAG</a:t>
                      </a:r>
                    </a:p>
                    <a:p>
                      <a:pPr lvl="0">
                        <a:defRPr sz="1800" b="0" i="0"/>
                      </a:pPr>
                      <a:r>
                        <a:rPr sz="2200" b="1" i="1" dirty="0">
                          <a:solidFill>
                            <a:srgbClr val="4D5E90"/>
                          </a:solidFill>
                          <a:sym typeface="Helvetica Neue"/>
                        </a:rPr>
                        <a:t>&gt;1.1</a:t>
                      </a:r>
                    </a:p>
                  </a:txBody>
                  <a:tcPr marL="61247" marR="61247" marT="67372" marB="67372" anchor="ctr" horzOverflow="overflow"/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sz="2000" b="1" dirty="0">
                          <a:solidFill>
                            <a:srgbClr val="4D5E90"/>
                          </a:solidFill>
                          <a:sym typeface="Helvetica Neue"/>
                        </a:rPr>
                        <a:t>SAAG</a:t>
                      </a:r>
                    </a:p>
                    <a:p>
                      <a:pPr lvl="0">
                        <a:defRPr sz="1800" b="0" i="0"/>
                      </a:pPr>
                      <a:r>
                        <a:rPr sz="2200" b="1" i="1" dirty="0">
                          <a:solidFill>
                            <a:srgbClr val="4D5E90"/>
                          </a:solidFill>
                          <a:sym typeface="Helvetica Neue"/>
                        </a:rPr>
                        <a:t>&lt;1.1</a:t>
                      </a:r>
                    </a:p>
                  </a:txBody>
                  <a:tcPr marL="61247" marR="61247" marT="67372" marB="67372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6875"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sz="2000" b="1" dirty="0">
                          <a:solidFill>
                            <a:srgbClr val="4D5E90"/>
                          </a:solidFill>
                          <a:sym typeface="Helvetica Neue"/>
                        </a:rPr>
                        <a:t>Total Protein</a:t>
                      </a:r>
                    </a:p>
                    <a:p>
                      <a:pPr lvl="0">
                        <a:defRPr sz="1800" b="0" i="0"/>
                      </a:pPr>
                      <a:r>
                        <a:rPr sz="2200" b="1" i="1" dirty="0">
                          <a:solidFill>
                            <a:srgbClr val="4D5E90"/>
                          </a:solidFill>
                          <a:sym typeface="Helvetica Neue"/>
                        </a:rPr>
                        <a:t>&lt;2.5</a:t>
                      </a:r>
                    </a:p>
                  </a:txBody>
                  <a:tcPr marL="61247" marR="61247" marT="67372" marB="67372" anchor="ctr" horzOverflow="overflow">
                    <a:solidFill>
                      <a:srgbClr val="D0D4E4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sz="1800" b="1" dirty="0">
                          <a:solidFill>
                            <a:srgbClr val="FF2D00"/>
                          </a:solidFill>
                          <a:latin typeface="Calibri"/>
                          <a:ea typeface="Calibri"/>
                          <a:cs typeface="Calibri"/>
                        </a:rPr>
                        <a:t>Cirrhosis</a:t>
                      </a:r>
                      <a:r>
                        <a:rPr lang="en-US" sz="1800" b="1" dirty="0">
                          <a:solidFill>
                            <a:srgbClr val="FF2D00"/>
                          </a:solidFill>
                          <a:latin typeface="Calibri"/>
                          <a:ea typeface="Calibri"/>
                          <a:cs typeface="Calibri"/>
                        </a:rPr>
                        <a:t>-85%</a:t>
                      </a:r>
                      <a:endParaRPr sz="1800" b="1" dirty="0">
                        <a:solidFill>
                          <a:srgbClr val="FF2D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  <a:p>
                      <a:pPr lvl="0">
                        <a:defRPr sz="1800" b="0" i="0"/>
                      </a:pPr>
                      <a:r>
                        <a:rPr sz="1800" dirty="0">
                          <a:solidFill>
                            <a:srgbClr val="4D5E90"/>
                          </a:solidFill>
                          <a:latin typeface="Calibri"/>
                          <a:ea typeface="Calibri"/>
                          <a:cs typeface="Calibri"/>
                        </a:rPr>
                        <a:t>Acute Liver Failure</a:t>
                      </a:r>
                    </a:p>
                  </a:txBody>
                  <a:tcPr marL="61247" marR="61247" marT="67372" marB="67372" anchor="ctr" horzOverflow="overflow"/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sz="1800" b="1" dirty="0">
                          <a:solidFill>
                            <a:srgbClr val="FF2D00"/>
                          </a:solidFill>
                          <a:latin typeface="Calibri"/>
                          <a:ea typeface="Calibri"/>
                          <a:cs typeface="Calibri"/>
                        </a:rPr>
                        <a:t>Nephrotic Syndrome</a:t>
                      </a:r>
                    </a:p>
                    <a:p>
                      <a:pPr lvl="0">
                        <a:defRPr sz="1800" b="0" i="0"/>
                      </a:pPr>
                      <a:r>
                        <a:rPr sz="1800" dirty="0">
                          <a:solidFill>
                            <a:srgbClr val="4D5E90"/>
                          </a:solidFill>
                          <a:latin typeface="Calibri"/>
                          <a:ea typeface="Calibri"/>
                          <a:cs typeface="Calibri"/>
                        </a:rPr>
                        <a:t>Myxedema</a:t>
                      </a:r>
                    </a:p>
                  </a:txBody>
                  <a:tcPr marL="61247" marR="61247" marT="67372" marB="67372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66875"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sz="2000" b="1" dirty="0">
                          <a:solidFill>
                            <a:srgbClr val="4D5E90"/>
                          </a:solidFill>
                          <a:sym typeface="Helvetica Neue"/>
                        </a:rPr>
                        <a:t>Total Protein</a:t>
                      </a:r>
                    </a:p>
                    <a:p>
                      <a:pPr lvl="0">
                        <a:defRPr sz="1800" b="0" i="0"/>
                      </a:pPr>
                      <a:r>
                        <a:rPr sz="2200" b="1" i="1" dirty="0">
                          <a:solidFill>
                            <a:srgbClr val="4D5E90"/>
                          </a:solidFill>
                          <a:sym typeface="Helvetica Neue"/>
                        </a:rPr>
                        <a:t>&gt;2.5</a:t>
                      </a:r>
                    </a:p>
                  </a:txBody>
                  <a:tcPr marL="61247" marR="61247" marT="67372" marB="67372" anchor="ctr" horzOverflow="overflow"/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sz="1500" b="1" dirty="0">
                          <a:solidFill>
                            <a:srgbClr val="FF2D00"/>
                          </a:solidFill>
                          <a:latin typeface="Calibri"/>
                          <a:ea typeface="Calibri"/>
                          <a:cs typeface="Calibri"/>
                        </a:rPr>
                        <a:t>CHF</a:t>
                      </a:r>
                    </a:p>
                    <a:p>
                      <a:pPr lvl="0">
                        <a:defRPr sz="1800" b="0" i="0"/>
                      </a:pPr>
                      <a:r>
                        <a:rPr sz="1500" dirty="0">
                          <a:solidFill>
                            <a:srgbClr val="4D5E90"/>
                          </a:solidFill>
                          <a:latin typeface="Calibri"/>
                          <a:ea typeface="Calibri"/>
                          <a:cs typeface="Calibri"/>
                        </a:rPr>
                        <a:t>Constrictive Pericarditis</a:t>
                      </a:r>
                    </a:p>
                    <a:p>
                      <a:pPr lvl="0">
                        <a:defRPr sz="1800" b="0" i="0"/>
                      </a:pPr>
                      <a:r>
                        <a:rPr sz="1500" dirty="0">
                          <a:solidFill>
                            <a:srgbClr val="4D5E90"/>
                          </a:solidFill>
                          <a:latin typeface="Calibri"/>
                          <a:ea typeface="Calibri"/>
                          <a:cs typeface="Calibri"/>
                        </a:rPr>
                        <a:t>Budd-Chiari Syndrome</a:t>
                      </a:r>
                    </a:p>
                    <a:p>
                      <a:pPr lvl="0">
                        <a:defRPr sz="1800" b="0" i="0"/>
                      </a:pPr>
                      <a:r>
                        <a:rPr sz="1500" dirty="0" err="1">
                          <a:solidFill>
                            <a:srgbClr val="4D5E90"/>
                          </a:solidFill>
                          <a:latin typeface="Calibri"/>
                          <a:ea typeface="Calibri"/>
                          <a:cs typeface="Calibri"/>
                        </a:rPr>
                        <a:t>Venocclusive</a:t>
                      </a:r>
                      <a:r>
                        <a:rPr sz="1500" dirty="0">
                          <a:solidFill>
                            <a:srgbClr val="4D5E90"/>
                          </a:solidFill>
                          <a:latin typeface="Calibri"/>
                          <a:ea typeface="Calibri"/>
                          <a:cs typeface="Calibri"/>
                        </a:rPr>
                        <a:t> Disease</a:t>
                      </a:r>
                    </a:p>
                  </a:txBody>
                  <a:tcPr marL="61247" marR="61247" marT="67372" marB="67372" anchor="ctr" horzOverflow="overflow">
                    <a:solidFill>
                      <a:srgbClr val="E9EBF2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sz="1800" b="1" dirty="0">
                          <a:solidFill>
                            <a:srgbClr val="FF2D00"/>
                          </a:solidFill>
                          <a:latin typeface="Calibri"/>
                          <a:ea typeface="Calibri"/>
                          <a:cs typeface="Calibri"/>
                        </a:rPr>
                        <a:t>Peritoneal</a:t>
                      </a:r>
                      <a:r>
                        <a:rPr sz="1800" b="1" dirty="0">
                          <a:solidFill>
                            <a:srgbClr val="FF39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D5E90"/>
                          </a:solidFill>
                          <a:latin typeface="Calibri"/>
                          <a:ea typeface="Calibri"/>
                          <a:cs typeface="Calibri"/>
                        </a:rPr>
                        <a:t>Carcinomatosis</a:t>
                      </a:r>
                    </a:p>
                    <a:p>
                      <a:pPr lvl="0">
                        <a:defRPr sz="1800" b="0" i="0"/>
                      </a:pPr>
                      <a:r>
                        <a:rPr sz="1800" dirty="0">
                          <a:solidFill>
                            <a:srgbClr val="4D5E90"/>
                          </a:solidFill>
                          <a:latin typeface="Calibri"/>
                          <a:ea typeface="Calibri"/>
                          <a:cs typeface="Calibri"/>
                        </a:rPr>
                        <a:t>Tuberculosis peritonitis</a:t>
                      </a:r>
                    </a:p>
                    <a:p>
                      <a:pPr lvl="0">
                        <a:defRPr sz="1800" b="0" i="0"/>
                      </a:pPr>
                      <a:r>
                        <a:rPr sz="1800" dirty="0">
                          <a:solidFill>
                            <a:srgbClr val="4D5E90"/>
                          </a:solidFill>
                          <a:latin typeface="Calibri"/>
                          <a:ea typeface="Calibri"/>
                          <a:cs typeface="Calibri"/>
                        </a:rPr>
                        <a:t>Pancreatic Ascites</a:t>
                      </a:r>
                    </a:p>
                    <a:p>
                      <a:pPr lvl="0">
                        <a:defRPr sz="1800" b="0" i="0"/>
                      </a:pPr>
                      <a:r>
                        <a:rPr sz="1800" dirty="0">
                          <a:solidFill>
                            <a:srgbClr val="4D5E90"/>
                          </a:solidFill>
                          <a:latin typeface="Calibri"/>
                          <a:ea typeface="Calibri"/>
                          <a:cs typeface="Calibri"/>
                        </a:rPr>
                        <a:t>Chylous Ascites</a:t>
                      </a:r>
                    </a:p>
                  </a:txBody>
                  <a:tcPr marL="61247" marR="61247" marT="67372" marB="67372" anchor="ctr" horzOverflow="overflow">
                    <a:solidFill>
                      <a:srgbClr val="E9EB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6629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62DBE-70EA-9343-88AA-CA1B6D9C4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5100"/>
            <a:ext cx="10515600" cy="1053497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May 2021 Guidance: Ascites-R/O SBP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233D8-625B-D947-A37F-7BBDE66F0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2586"/>
            <a:ext cx="10515600" cy="4644377"/>
          </a:xfrm>
        </p:spPr>
        <p:txBody>
          <a:bodyPr>
            <a:noAutofit/>
          </a:bodyPr>
          <a:lstStyle/>
          <a:p>
            <a:r>
              <a:rPr lang="en-US" sz="2000" b="1" dirty="0"/>
              <a:t>Patients with ascites due to cirrhosis emergently admitted to the hospital should undergo a </a:t>
            </a:r>
          </a:p>
          <a:p>
            <a:pPr marL="0" indent="0">
              <a:buNone/>
            </a:pPr>
            <a:r>
              <a:rPr lang="en-US" sz="2000" b="1" dirty="0"/>
              <a:t>    diagnostic abdominal paracentesis to rule out SBP even in the absence of symptoms/signs of </a:t>
            </a:r>
          </a:p>
          <a:p>
            <a:pPr marL="0" indent="0">
              <a:buNone/>
            </a:pPr>
            <a:r>
              <a:rPr lang="en-US" sz="2000" b="1" dirty="0"/>
              <a:t>    infection. </a:t>
            </a:r>
            <a:br>
              <a:rPr lang="en-US" sz="2000" b="1" dirty="0"/>
            </a:br>
            <a:br>
              <a:rPr lang="en-US" sz="2000" b="1" dirty="0"/>
            </a:br>
            <a:endParaRPr lang="en-US" sz="2000" b="1" dirty="0"/>
          </a:p>
          <a:p>
            <a:r>
              <a:rPr lang="en-US" sz="2000" dirty="0"/>
              <a:t>T</a:t>
            </a:r>
            <a:r>
              <a:rPr lang="en-US" sz="2000" b="1" dirty="0"/>
              <a:t>he ascitic fluid should be cultured at the bedside in aerobic and anaerobic blood culture </a:t>
            </a:r>
          </a:p>
          <a:p>
            <a:pPr marL="0" indent="0">
              <a:buNone/>
            </a:pPr>
            <a:r>
              <a:rPr lang="en-US" sz="2000" b="1" dirty="0"/>
              <a:t>     bottles before initiation of antibiotics. </a:t>
            </a:r>
            <a:br>
              <a:rPr lang="en-US" sz="2000" b="1" dirty="0"/>
            </a:br>
            <a:br>
              <a:rPr lang="en-US" sz="2000" b="1" dirty="0"/>
            </a:br>
            <a:endParaRPr lang="en-US" sz="2000" b="1" dirty="0"/>
          </a:p>
          <a:p>
            <a:r>
              <a:rPr lang="en-US" sz="2000" b="1" dirty="0"/>
              <a:t>The diagnosis of SBP/SBE is established with a fluid Polymorphonuclear (PMN) leukocyte count &gt;250/mm</a:t>
            </a:r>
          </a:p>
          <a:p>
            <a:endParaRPr lang="en-US" sz="2000" b="1" dirty="0"/>
          </a:p>
          <a:p>
            <a:pPr marL="0" indent="0">
              <a:buNone/>
            </a:pPr>
            <a:br>
              <a:rPr lang="en-US" sz="2000" b="1" dirty="0"/>
            </a:br>
            <a:br>
              <a:rPr lang="en-US" sz="2000" b="1" dirty="0"/>
            </a:br>
            <a:endParaRPr lang="en-US" sz="2000" b="1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br>
              <a:rPr lang="en-US" sz="2000" dirty="0"/>
            </a:b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708485-73F1-1540-9B35-74F5BDF2C099}"/>
              </a:ext>
            </a:extLst>
          </p:cNvPr>
          <p:cNvSpPr txBox="1"/>
          <p:nvPr/>
        </p:nvSpPr>
        <p:spPr>
          <a:xfrm>
            <a:off x="746975" y="6490952"/>
            <a:ext cx="2148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AASLD PG May  2021</a:t>
            </a:r>
          </a:p>
        </p:txBody>
      </p:sp>
    </p:spTree>
    <p:extLst>
      <p:ext uri="{BB962C8B-B14F-4D97-AF65-F5344CB8AC3E}">
        <p14:creationId xmlns:p14="http://schemas.microsoft.com/office/powerpoint/2010/main" val="6291016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13FA8-CC58-B147-947C-43C79E55D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" y="58737"/>
            <a:ext cx="10515600" cy="78377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Guidance Recommendations for SBP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F2AF9-62EF-B345-82BA-827AE315F8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16000"/>
            <a:ext cx="10515600" cy="516096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IV antibiotics - start empirically in all patients with an ascites/pleural fluid </a:t>
            </a:r>
            <a:r>
              <a:rPr lang="en-US" dirty="0" err="1"/>
              <a:t>PMNMcount</a:t>
            </a:r>
            <a:r>
              <a:rPr lang="en-US" dirty="0"/>
              <a:t> &gt;250/mm</a:t>
            </a:r>
            <a:br>
              <a:rPr lang="en-US" dirty="0"/>
            </a:br>
            <a:endParaRPr lang="en-US" dirty="0"/>
          </a:p>
          <a:p>
            <a:r>
              <a:rPr lang="en-US" dirty="0"/>
              <a:t>First-line empirical antibiotic therapy for community-acquired SBP/SBE is IV third-generation</a:t>
            </a:r>
          </a:p>
          <a:p>
            <a:pPr marL="0" indent="0">
              <a:buNone/>
            </a:pPr>
            <a:r>
              <a:rPr lang="en-US" dirty="0"/>
              <a:t>     cephalosporin.</a:t>
            </a:r>
          </a:p>
          <a:p>
            <a:r>
              <a:rPr lang="en-US" dirty="0"/>
              <a:t>In patients with a health care-associated or nosocomial infection or recent exposure to </a:t>
            </a:r>
            <a:r>
              <a:rPr lang="en-US" dirty="0" err="1"/>
              <a:t>broadspectrum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antibiotics or who are admitted with sepsis or septic shock, empirical therapy with</a:t>
            </a:r>
          </a:p>
          <a:p>
            <a:pPr marL="0" indent="0">
              <a:buNone/>
            </a:pPr>
            <a:r>
              <a:rPr lang="en-US" dirty="0"/>
              <a:t>    broad-spectrum antibiotics should be initiated as the first line.</a:t>
            </a:r>
          </a:p>
          <a:p>
            <a:r>
              <a:rPr lang="en-US" dirty="0"/>
              <a:t>Response to empirical antibiotic therapy may be assessed by repeating diagnostic</a:t>
            </a:r>
          </a:p>
          <a:p>
            <a:pPr marL="0" indent="0">
              <a:buNone/>
            </a:pPr>
            <a:r>
              <a:rPr lang="en-US" dirty="0"/>
              <a:t>    paracentesis/thoracentesis 2 days after initiation. A decrease in fluid PMN &lt;25% from baseline</a:t>
            </a:r>
          </a:p>
          <a:p>
            <a:pPr marL="0" indent="0">
              <a:buNone/>
            </a:pPr>
            <a:r>
              <a:rPr lang="en-US" dirty="0"/>
              <a:t>    indicates lack of response and should lead to broadening of antibiotic coverage and further</a:t>
            </a:r>
          </a:p>
          <a:p>
            <a:pPr marL="0" indent="0">
              <a:buNone/>
            </a:pPr>
            <a:r>
              <a:rPr lang="en-US" dirty="0"/>
              <a:t>    evaluation to rule out secondary bacterial peritonitis.</a:t>
            </a:r>
          </a:p>
          <a:p>
            <a:r>
              <a:rPr lang="en-US" dirty="0"/>
              <a:t>Treat with IV albumin in addition to antibiotics (1.5 g/kg at day 1 and 1 g/kg at day 3).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NSBBs should be temporarily held in patients with SBP who develop hypotension (mean arterial</a:t>
            </a:r>
          </a:p>
          <a:p>
            <a:pPr marL="0" indent="0">
              <a:buNone/>
            </a:pPr>
            <a:r>
              <a:rPr lang="en-US" dirty="0"/>
              <a:t>    pressure &lt;65 mmHg) or AKI.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0531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1-17 at 8.55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3000"/>
            <a:ext cx="9144000" cy="4648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9DC323-6D55-D74F-9AB3-0CF70D7CF937}"/>
              </a:ext>
            </a:extLst>
          </p:cNvPr>
          <p:cNvSpPr txBox="1"/>
          <p:nvPr/>
        </p:nvSpPr>
        <p:spPr>
          <a:xfrm>
            <a:off x="1524000" y="-6425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Albumin Improves Renal Dysfunction and Short Term Survival in SBP </a:t>
            </a:r>
          </a:p>
        </p:txBody>
      </p:sp>
    </p:spTree>
    <p:extLst>
      <p:ext uri="{BB962C8B-B14F-4D97-AF65-F5344CB8AC3E}">
        <p14:creationId xmlns:p14="http://schemas.microsoft.com/office/powerpoint/2010/main" val="25025205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667F5-020B-0943-A553-17622BEBB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C00000"/>
                </a:solidFill>
              </a:rPr>
              <a:t>Primary Antibiotic Prophylaxis in  Decompensated Cirrhosis Is Beneficial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D47BC83-54C6-604A-B387-B3D841C9B7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641" y="1600200"/>
            <a:ext cx="8036718" cy="4191000"/>
          </a:xfrm>
        </p:spPr>
      </p:pic>
    </p:spTree>
    <p:extLst>
      <p:ext uri="{BB962C8B-B14F-4D97-AF65-F5344CB8AC3E}">
        <p14:creationId xmlns:p14="http://schemas.microsoft.com/office/powerpoint/2010/main" val="939254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10A3E-C438-9E44-901E-6FE050EF8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8"/>
            <a:ext cx="10515600" cy="93491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To Understand Why I Created this Talk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Must Understand My Journey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5BC4B6-1B4F-5944-92A2-D79C1416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1" y="1489777"/>
            <a:ext cx="5157787" cy="675199"/>
          </a:xfrm>
        </p:spPr>
        <p:txBody>
          <a:bodyPr>
            <a:noAutofit/>
          </a:bodyPr>
          <a:lstStyle/>
          <a:p>
            <a:r>
              <a:rPr lang="en-US" sz="1600" dirty="0"/>
              <a:t> </a:t>
            </a:r>
            <a:br>
              <a:rPr lang="en-US" sz="1600" dirty="0"/>
            </a:br>
            <a:r>
              <a:rPr lang="en-US" sz="1600" dirty="0"/>
              <a:t>First Hospitalist in Preston Idaho</a:t>
            </a:r>
            <a:br>
              <a:rPr lang="en-US" sz="1600" dirty="0"/>
            </a:br>
            <a:r>
              <a:rPr lang="en-US" sz="1600" dirty="0"/>
              <a:t>President of the State of Utah Emergency Physicians </a:t>
            </a:r>
            <a:br>
              <a:rPr lang="en-US" sz="1600" dirty="0"/>
            </a:br>
            <a:r>
              <a:rPr lang="en-US" sz="1600" dirty="0"/>
              <a:t>ED/Trauma Physician Established Trauma and </a:t>
            </a:r>
            <a:r>
              <a:rPr lang="en-US" sz="1600" dirty="0" err="1"/>
              <a:t>Instacare</a:t>
            </a:r>
            <a:endParaRPr lang="en-US" sz="1600" dirty="0"/>
          </a:p>
        </p:txBody>
      </p:sp>
      <p:pic>
        <p:nvPicPr>
          <p:cNvPr id="9" name="Content Placeholder 8" descr="A person lying down and looking at the camera&#10;&#10;Description automatically generated">
            <a:extLst>
              <a:ext uri="{FF2B5EF4-FFF2-40B4-BE49-F238E27FC236}">
                <a16:creationId xmlns:a16="http://schemas.microsoft.com/office/drawing/2014/main" id="{1756D32F-3B19-6043-A29A-86544F7AD3C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 rot="5400000">
            <a:off x="531633" y="2852873"/>
            <a:ext cx="3759768" cy="276344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919224-33FC-0C45-91EC-DE4E1DFD3B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483813"/>
          </a:xfrm>
        </p:spPr>
        <p:txBody>
          <a:bodyPr>
            <a:noAutofit/>
          </a:bodyPr>
          <a:lstStyle/>
          <a:p>
            <a:r>
              <a:rPr lang="en-US" sz="1600" dirty="0"/>
              <a:t>Member of the First Liver Transplant Team in Utah</a:t>
            </a:r>
            <a:br>
              <a:rPr lang="en-US" sz="1600" dirty="0"/>
            </a:br>
            <a:r>
              <a:rPr lang="en-US" sz="1600" dirty="0"/>
              <a:t>Best Friend had a Liver Transplant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F86A63-C99E-ED43-BDDB-D69ACEA204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534218"/>
          </a:xfrm>
        </p:spPr>
        <p:txBody>
          <a:bodyPr/>
          <a:lstStyle/>
          <a:p>
            <a:endParaRPr lang="en-US"/>
          </a:p>
        </p:txBody>
      </p:sp>
      <p:pic>
        <p:nvPicPr>
          <p:cNvPr id="8" name="Picture 7" descr="A group of people riding on the back of a bicycle&#10;&#10;Description automatically generated">
            <a:extLst>
              <a:ext uri="{FF2B5EF4-FFF2-40B4-BE49-F238E27FC236}">
                <a16:creationId xmlns:a16="http://schemas.microsoft.com/office/drawing/2014/main" id="{723CEC3F-66EE-B64B-8C68-7141AB70C3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8278" y="2354706"/>
            <a:ext cx="3299792" cy="368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23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04DA0-A131-2544-9FBA-356D97645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270"/>
            <a:ext cx="10515600" cy="1139688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Diuretics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B2B78-8B50-8348-B978-2638AA008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8958"/>
            <a:ext cx="10515600" cy="4918005"/>
          </a:xfrm>
        </p:spPr>
        <p:txBody>
          <a:bodyPr/>
          <a:lstStyle/>
          <a:p>
            <a:r>
              <a:rPr lang="en-US" dirty="0"/>
              <a:t>Grade 1 Ascites-Dx - imaging </a:t>
            </a:r>
            <a:br>
              <a:rPr lang="en-US" dirty="0"/>
            </a:br>
            <a:r>
              <a:rPr lang="en-US" dirty="0"/>
              <a:t>Low Salt Diet-2 Gm</a:t>
            </a:r>
            <a:br>
              <a:rPr lang="en-US" dirty="0"/>
            </a:br>
            <a:r>
              <a:rPr lang="en-US" dirty="0"/>
              <a:t>Spironolactone 100mg/day</a:t>
            </a:r>
          </a:p>
          <a:p>
            <a:r>
              <a:rPr lang="en-US" dirty="0"/>
              <a:t>Grade 2 –Dx - Physical exam</a:t>
            </a:r>
            <a:br>
              <a:rPr lang="en-US" dirty="0"/>
            </a:br>
            <a:r>
              <a:rPr lang="en-US" dirty="0"/>
              <a:t>Low Salt Diet </a:t>
            </a:r>
            <a:br>
              <a:rPr lang="en-US" dirty="0"/>
            </a:br>
            <a:r>
              <a:rPr lang="en-US" dirty="0"/>
              <a:t>Dual- loop diuretic and spironolactone :40/100-once daily</a:t>
            </a:r>
          </a:p>
          <a:p>
            <a:r>
              <a:rPr lang="en-US" dirty="0"/>
              <a:t>Grade 3- Dx – ascites never resolves</a:t>
            </a:r>
            <a:br>
              <a:rPr lang="en-US" dirty="0"/>
            </a:br>
            <a:r>
              <a:rPr lang="en-US" dirty="0"/>
              <a:t>Diuretic resistant or Refractory</a:t>
            </a:r>
            <a:br>
              <a:rPr lang="en-US" dirty="0"/>
            </a:b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-LVP </a:t>
            </a:r>
            <a:br>
              <a:rPr lang="en-US" dirty="0"/>
            </a:b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TIPS </a:t>
            </a:r>
            <a:br>
              <a:rPr lang="en-US" dirty="0"/>
            </a:br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Transplant</a:t>
            </a:r>
          </a:p>
        </p:txBody>
      </p:sp>
    </p:spTree>
    <p:extLst>
      <p:ext uri="{BB962C8B-B14F-4D97-AF65-F5344CB8AC3E}">
        <p14:creationId xmlns:p14="http://schemas.microsoft.com/office/powerpoint/2010/main" val="6392898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01E2D-44E4-9249-87E5-2669D655A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263" y="0"/>
            <a:ext cx="10883537" cy="83602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Guidance Statements: Hyponatremia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DAB44-D025-3445-9D88-C5F16BC54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350" y="836023"/>
            <a:ext cx="10981450" cy="518418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Mild hyponatremia (Na 126-135 </a:t>
            </a:r>
            <a:r>
              <a:rPr lang="en-US" dirty="0" err="1"/>
              <a:t>mEq</a:t>
            </a:r>
            <a:r>
              <a:rPr lang="en-US" dirty="0"/>
              <a:t>/L) without symptoms </a:t>
            </a:r>
            <a:br>
              <a:rPr lang="en-US" dirty="0"/>
            </a:br>
            <a:r>
              <a:rPr lang="en-US" sz="2400" dirty="0"/>
              <a:t>No specific management apart from monitoring and possible water restriction.</a:t>
            </a:r>
          </a:p>
          <a:p>
            <a:endParaRPr lang="en-US" sz="2400" dirty="0"/>
          </a:p>
          <a:p>
            <a:r>
              <a:rPr lang="en-US" dirty="0"/>
              <a:t>Moderate hyponatremia (120-125 </a:t>
            </a:r>
            <a:r>
              <a:rPr lang="en-US" dirty="0" err="1"/>
              <a:t>mEq</a:t>
            </a:r>
            <a:r>
              <a:rPr lang="en-US" dirty="0"/>
              <a:t>/L) </a:t>
            </a:r>
            <a:br>
              <a:rPr lang="en-US" dirty="0"/>
            </a:br>
            <a:r>
              <a:rPr lang="en-US" sz="2400" dirty="0"/>
              <a:t>Water restriction up to 1,000 mL/day and cessation of diuretics </a:t>
            </a:r>
          </a:p>
          <a:p>
            <a:endParaRPr lang="en-US" sz="2400" dirty="0"/>
          </a:p>
          <a:p>
            <a:r>
              <a:rPr lang="en-US" dirty="0"/>
              <a:t>Severe hyponatremia (&lt;120 </a:t>
            </a:r>
            <a:r>
              <a:rPr lang="en-US" dirty="0" err="1"/>
              <a:t>mEq</a:t>
            </a:r>
            <a:r>
              <a:rPr lang="en-US" dirty="0"/>
              <a:t>/L)</a:t>
            </a:r>
            <a:br>
              <a:rPr lang="en-US" dirty="0"/>
            </a:br>
            <a:r>
              <a:rPr lang="en-US" sz="2400" dirty="0"/>
              <a:t>more severe restriction of water intake with albumin infusion </a:t>
            </a:r>
          </a:p>
          <a:p>
            <a:r>
              <a:rPr lang="en-US" sz="1800" dirty="0"/>
              <a:t>Vaptans -vasopressin receptor antagonists can raise serum sodium –only 30 days</a:t>
            </a:r>
            <a:br>
              <a:rPr lang="en-US" sz="1800" dirty="0"/>
            </a:br>
            <a:endParaRPr lang="en-US" sz="1800" dirty="0"/>
          </a:p>
          <a:p>
            <a:r>
              <a:rPr lang="en-US" sz="1800" dirty="0"/>
              <a:t>Hypertonic saline -short-term treatment of symptomatic or severe hyponatremia patients or those with imminent LT.</a:t>
            </a:r>
          </a:p>
          <a:p>
            <a:r>
              <a:rPr lang="en-US" sz="1800" dirty="0"/>
              <a:t>When correction of chronic hyponatremia is indicated</a:t>
            </a:r>
            <a:br>
              <a:rPr lang="en-US" sz="1800" dirty="0"/>
            </a:br>
            <a:r>
              <a:rPr lang="en-US" sz="1800" dirty="0"/>
              <a:t>Slow speed of correction to prevent central pontine </a:t>
            </a:r>
            <a:r>
              <a:rPr lang="en-US" sz="1800" dirty="0" err="1"/>
              <a:t>myelinosis</a:t>
            </a:r>
            <a:r>
              <a:rPr lang="en-US" sz="1800" dirty="0"/>
              <a:t>/PRESS</a:t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5D5D7B-6B67-2C49-BB50-DA3F52848677}"/>
              </a:ext>
            </a:extLst>
          </p:cNvPr>
          <p:cNvSpPr txBox="1"/>
          <p:nvPr/>
        </p:nvSpPr>
        <p:spPr>
          <a:xfrm>
            <a:off x="759854" y="6426558"/>
            <a:ext cx="1842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AASLD PG 5/2021</a:t>
            </a:r>
          </a:p>
        </p:txBody>
      </p:sp>
    </p:spTree>
    <p:extLst>
      <p:ext uri="{BB962C8B-B14F-4D97-AF65-F5344CB8AC3E}">
        <p14:creationId xmlns:p14="http://schemas.microsoft.com/office/powerpoint/2010/main" val="4536150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919156" cy="849086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C00000"/>
                </a:solidFill>
              </a:rPr>
              <a:t>T I P S: Refractory Ascites and Variceal Bleed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549400" y="1371600"/>
            <a:ext cx="5080000" cy="3810000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500" y="2432844"/>
            <a:ext cx="4699000" cy="313690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849086"/>
            <a:ext cx="6795052" cy="4876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92898" y="982660"/>
            <a:ext cx="46262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HVPG: measure of PHTN</a:t>
            </a:r>
            <a:br>
              <a:rPr lang="en-US" sz="2400" b="1" dirty="0">
                <a:solidFill>
                  <a:srgbClr val="C00000"/>
                </a:solidFill>
              </a:rPr>
            </a:br>
            <a:r>
              <a:rPr lang="en-US" sz="2400" b="1" dirty="0">
                <a:solidFill>
                  <a:srgbClr val="C00000"/>
                </a:solidFill>
              </a:rPr>
              <a:t>HV-PV gradient:</a:t>
            </a:r>
            <a:br>
              <a:rPr lang="en-US" sz="2400" b="1" dirty="0">
                <a:solidFill>
                  <a:srgbClr val="C00000"/>
                </a:solidFill>
              </a:rPr>
            </a:br>
            <a:r>
              <a:rPr lang="en-US" sz="2400" b="1" dirty="0">
                <a:solidFill>
                  <a:srgbClr val="C00000"/>
                </a:solidFill>
              </a:rPr>
              <a:t>3-5 mm Hg.: normal</a:t>
            </a:r>
            <a:br>
              <a:rPr lang="en-US" sz="2400" b="1" dirty="0">
                <a:solidFill>
                  <a:srgbClr val="C00000"/>
                </a:solidFill>
              </a:rPr>
            </a:br>
            <a:r>
              <a:rPr lang="en-US" sz="2400" b="1" dirty="0">
                <a:solidFill>
                  <a:srgbClr val="C00000"/>
                </a:solidFill>
              </a:rPr>
              <a:t>&gt;10 mm </a:t>
            </a:r>
            <a:r>
              <a:rPr lang="en-US" sz="2400" b="1" dirty="0" err="1">
                <a:solidFill>
                  <a:srgbClr val="C00000"/>
                </a:solidFill>
              </a:rPr>
              <a:t>Hg.:PHTN-EV</a:t>
            </a:r>
            <a:r>
              <a:rPr lang="en-US" sz="2400" b="1" dirty="0">
                <a:solidFill>
                  <a:srgbClr val="C00000"/>
                </a:solidFill>
              </a:rPr>
              <a:t> Bleed</a:t>
            </a:r>
          </a:p>
        </p:txBody>
      </p:sp>
    </p:spTree>
    <p:extLst>
      <p:ext uri="{BB962C8B-B14F-4D97-AF65-F5344CB8AC3E}">
        <p14:creationId xmlns:p14="http://schemas.microsoft.com/office/powerpoint/2010/main" val="25791282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/>
          <a:lstStyle/>
          <a:p>
            <a:r>
              <a:rPr lang="en-US" sz="4000" b="1" dirty="0">
                <a:solidFill>
                  <a:srgbClr val="C00000"/>
                </a:solidFill>
              </a:rPr>
              <a:t>Contra-Indications of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0346"/>
            <a:ext cx="10515600" cy="476661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CPT&gt;11, Bili &gt;7, MELD &gt;18</a:t>
            </a:r>
          </a:p>
          <a:p>
            <a:r>
              <a:rPr lang="en-US" dirty="0"/>
              <a:t>Age &gt; 60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Severe Renal Failure: creatinine &gt; 3.0</a:t>
            </a:r>
          </a:p>
          <a:p>
            <a:r>
              <a:rPr lang="en-US" dirty="0">
                <a:solidFill>
                  <a:schemeClr val="tx1"/>
                </a:solidFill>
              </a:rPr>
              <a:t>Heart Failure </a:t>
            </a:r>
          </a:p>
          <a:p>
            <a:r>
              <a:rPr lang="en-US" dirty="0">
                <a:solidFill>
                  <a:schemeClr val="tx1"/>
                </a:solidFill>
              </a:rPr>
              <a:t>Pulmonary Hypertension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PA &gt;35 mmHg </a:t>
            </a:r>
          </a:p>
          <a:p>
            <a:r>
              <a:rPr lang="en-US" dirty="0">
                <a:solidFill>
                  <a:schemeClr val="tx1"/>
                </a:solidFill>
              </a:rPr>
              <a:t>Recurrent Persistent Uncontrolled Encephalopathy</a:t>
            </a:r>
          </a:p>
        </p:txBody>
      </p:sp>
    </p:spTree>
    <p:extLst>
      <p:ext uri="{BB962C8B-B14F-4D97-AF65-F5344CB8AC3E}">
        <p14:creationId xmlns:p14="http://schemas.microsoft.com/office/powerpoint/2010/main" val="19113634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94062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928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1737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468" y="0"/>
            <a:ext cx="9282332" cy="1295400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rgbClr val="C00000"/>
                </a:solidFill>
              </a:rPr>
              <a:t>         NSBB: The Sweet Spot-Goldilocks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171575"/>
            <a:ext cx="8305800" cy="500062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Too early: No benefit</a:t>
            </a:r>
            <a:br>
              <a:rPr lang="en-US" sz="3200" dirty="0">
                <a:solidFill>
                  <a:schemeClr val="tx1"/>
                </a:solidFill>
              </a:rPr>
            </a:br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Advanced Disease with Increased Mortality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-Hypotension(SAP&lt;100 mmHg)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-C.I. &lt; 1.5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-Refractory Ascites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-SBP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-Pulmonary </a:t>
            </a:r>
            <a:r>
              <a:rPr lang="en-US" sz="3200" dirty="0"/>
              <a:t>Hypertension</a:t>
            </a:r>
            <a:br>
              <a:rPr lang="en-US" sz="3200" dirty="0"/>
            </a:br>
            <a:r>
              <a:rPr lang="en-US" sz="3200" dirty="0"/>
              <a:t> </a:t>
            </a:r>
          </a:p>
          <a:p>
            <a:r>
              <a:rPr lang="en-US" sz="3200" dirty="0"/>
              <a:t>Moderate decompensation: Proven benefit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28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1066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C00000"/>
                </a:solidFill>
              </a:rPr>
              <a:t>            Statins: Highlights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43000"/>
            <a:ext cx="8077200" cy="58674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Statins: 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-decrease hepatic fibrogenesis, 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-improve intrahepatic endothelial    remodel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-improve liver perfusion and function</a:t>
            </a:r>
          </a:p>
          <a:p>
            <a:r>
              <a:rPr lang="en-US" sz="3600" dirty="0">
                <a:solidFill>
                  <a:schemeClr val="tx1"/>
                </a:solidFill>
              </a:rPr>
              <a:t>Statin users in HCV Cirrhosis: 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-had lower incidence of decompensation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(i.e. ascites and VH)</a:t>
            </a:r>
          </a:p>
          <a:p>
            <a:r>
              <a:rPr lang="en-US" sz="3600" dirty="0">
                <a:solidFill>
                  <a:schemeClr val="tx1"/>
                </a:solidFill>
              </a:rPr>
              <a:t>Statins-lower mortality </a:t>
            </a:r>
          </a:p>
        </p:txBody>
      </p:sp>
    </p:spTree>
    <p:extLst>
      <p:ext uri="{BB962C8B-B14F-4D97-AF65-F5344CB8AC3E}">
        <p14:creationId xmlns:p14="http://schemas.microsoft.com/office/powerpoint/2010/main" val="37002754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229600" cy="106680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Impact of Encephalopathy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046" y="1371600"/>
            <a:ext cx="8056754" cy="457040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4BCD50-8C5D-7F4F-ABB6-879D558664C7}"/>
              </a:ext>
            </a:extLst>
          </p:cNvPr>
          <p:cNvSpPr txBox="1"/>
          <p:nvPr/>
        </p:nvSpPr>
        <p:spPr>
          <a:xfrm>
            <a:off x="1535378" y="6400800"/>
            <a:ext cx="5073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30 day readmission rate:40% </a:t>
            </a:r>
          </a:p>
        </p:txBody>
      </p:sp>
    </p:spTree>
    <p:extLst>
      <p:ext uri="{BB962C8B-B14F-4D97-AF65-F5344CB8AC3E}">
        <p14:creationId xmlns:p14="http://schemas.microsoft.com/office/powerpoint/2010/main" val="2142762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Historical Team Sport Perspective 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Dallas Cowboys and UUMC Transplant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1989 - Won 1/ </a:t>
            </a:r>
            <a:r>
              <a:rPr lang="en-US" dirty="0">
                <a:solidFill>
                  <a:srgbClr val="FF0000"/>
                </a:solidFill>
              </a:rPr>
              <a:t>Lost 15</a:t>
            </a:r>
            <a:br>
              <a:rPr lang="en-US" dirty="0">
                <a:solidFill>
                  <a:srgbClr val="FF0000"/>
                </a:solidFill>
              </a:rPr>
            </a:br>
            <a:br>
              <a:rPr lang="en-US" dirty="0">
                <a:solidFill>
                  <a:srgbClr val="FF0000"/>
                </a:solidFill>
              </a:rPr>
            </a:br>
            <a:r>
              <a:rPr lang="en-US" dirty="0"/>
              <a:t>1992 - Won </a:t>
            </a:r>
            <a:r>
              <a:rPr lang="en-US" b="1" dirty="0"/>
              <a:t>Super Bowl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6324600" y="2438400"/>
            <a:ext cx="4434740" cy="40869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2011- </a:t>
            </a:r>
            <a:r>
              <a:rPr lang="en-US" dirty="0">
                <a:solidFill>
                  <a:srgbClr val="FF0000"/>
                </a:solidFill>
              </a:rPr>
              <a:t>Ranked 140</a:t>
            </a:r>
            <a:r>
              <a:rPr lang="en-US" baseline="30000" dirty="0">
                <a:solidFill>
                  <a:srgbClr val="FF0000"/>
                </a:solidFill>
              </a:rPr>
              <a:t>th</a:t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2013- Ranked 3</a:t>
            </a:r>
            <a:r>
              <a:rPr lang="en-US" baseline="30000" dirty="0"/>
              <a:t>rd</a:t>
            </a:r>
            <a:br>
              <a:rPr lang="en-US" dirty="0"/>
            </a:br>
            <a:r>
              <a:rPr lang="en-US" dirty="0"/>
              <a:t>2014- Ranked 2</a:t>
            </a:r>
            <a:r>
              <a:rPr lang="en-US" baseline="30000" dirty="0"/>
              <a:t>nd</a:t>
            </a:r>
            <a:br>
              <a:rPr lang="en-US" baseline="30000" dirty="0"/>
            </a:br>
            <a:br>
              <a:rPr lang="en-US" baseline="30000" dirty="0"/>
            </a:br>
            <a:r>
              <a:rPr lang="en-US" sz="3200" b="1" baseline="30000" dirty="0"/>
              <a:t>Since 2014-often Ranked 1st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Survival results out of </a:t>
            </a:r>
            <a:br>
              <a:rPr lang="en-US" dirty="0"/>
            </a:br>
            <a:r>
              <a:rPr lang="en-US" b="1" dirty="0"/>
              <a:t>140 programs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839789" y="1681163"/>
            <a:ext cx="5157787" cy="590550"/>
          </a:xfrm>
        </p:spPr>
        <p:txBody>
          <a:bodyPr/>
          <a:lstStyle/>
          <a:p>
            <a:r>
              <a:rPr lang="en-US" dirty="0"/>
              <a:t>Dallas Cowboys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590550"/>
          </a:xfrm>
        </p:spPr>
        <p:txBody>
          <a:bodyPr/>
          <a:lstStyle/>
          <a:p>
            <a:r>
              <a:rPr lang="en-US" dirty="0"/>
              <a:t>UU Liver Transplant Team</a:t>
            </a:r>
          </a:p>
        </p:txBody>
      </p:sp>
    </p:spTree>
    <p:extLst>
      <p:ext uri="{BB962C8B-B14F-4D97-AF65-F5344CB8AC3E}">
        <p14:creationId xmlns:p14="http://schemas.microsoft.com/office/powerpoint/2010/main" val="277877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Strategies  for Encephalopathy</a:t>
            </a:r>
            <a:br>
              <a:rPr lang="en-US" sz="4000" b="1" dirty="0">
                <a:solidFill>
                  <a:srgbClr val="C00000"/>
                </a:solidFill>
              </a:rPr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945995"/>
            <a:ext cx="8077200" cy="52578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Lactulose: 3 BM </a:t>
            </a:r>
          </a:p>
          <a:p>
            <a:r>
              <a:rPr lang="en-US" dirty="0" err="1">
                <a:solidFill>
                  <a:schemeClr val="tx1"/>
                </a:solidFill>
              </a:rPr>
              <a:t>Rifaximin</a:t>
            </a:r>
            <a:r>
              <a:rPr lang="en-US" dirty="0">
                <a:solidFill>
                  <a:schemeClr val="tx1"/>
                </a:solidFill>
              </a:rPr>
              <a:t>: Begin in Hospital-$$ saving</a:t>
            </a:r>
          </a:p>
          <a:p>
            <a:r>
              <a:rPr lang="en-US" dirty="0">
                <a:solidFill>
                  <a:schemeClr val="tx1"/>
                </a:solidFill>
              </a:rPr>
              <a:t>HOB 30%</a:t>
            </a:r>
          </a:p>
          <a:p>
            <a:r>
              <a:rPr lang="en-US" dirty="0">
                <a:solidFill>
                  <a:schemeClr val="tx1"/>
                </a:solidFill>
              </a:rPr>
              <a:t>Don’t Allow to Feed Self: Aspiration </a:t>
            </a:r>
          </a:p>
          <a:p>
            <a:r>
              <a:rPr lang="en-US" dirty="0">
                <a:solidFill>
                  <a:schemeClr val="tx1"/>
                </a:solidFill>
              </a:rPr>
              <a:t>Avoid Narcotics/Sleepers</a:t>
            </a:r>
          </a:p>
          <a:p>
            <a:r>
              <a:rPr lang="en-US" dirty="0">
                <a:solidFill>
                  <a:schemeClr val="tx1"/>
                </a:solidFill>
              </a:rPr>
              <a:t>Treat Infection/Electrolyte Imbalance</a:t>
            </a:r>
          </a:p>
          <a:p>
            <a:r>
              <a:rPr lang="en-US" dirty="0">
                <a:solidFill>
                  <a:schemeClr val="tx1"/>
                </a:solidFill>
              </a:rPr>
              <a:t>Discharge: 40% Re-Admissions in 30 days</a:t>
            </a:r>
          </a:p>
          <a:p>
            <a:r>
              <a:rPr lang="en-US" dirty="0">
                <a:solidFill>
                  <a:schemeClr val="tx1"/>
                </a:solidFill>
              </a:rPr>
              <a:t>Care-Giver Education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70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D7271-D115-D34E-BE79-005BAB4B9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171" y="470517"/>
            <a:ext cx="10515600" cy="372446"/>
          </a:xfrm>
        </p:spPr>
        <p:txBody>
          <a:bodyPr>
            <a:noAutofit/>
          </a:bodyPr>
          <a:lstStyle/>
          <a:p>
            <a:br>
              <a:rPr lang="en-US" sz="4800" b="1" dirty="0">
                <a:solidFill>
                  <a:srgbClr val="C00000"/>
                </a:solidFill>
              </a:rPr>
            </a:br>
            <a:r>
              <a:rPr lang="en-US" sz="4800" b="1" dirty="0">
                <a:solidFill>
                  <a:srgbClr val="C00000"/>
                </a:solidFill>
              </a:rPr>
              <a:t>        When Order Serum Ammonia?</a:t>
            </a:r>
            <a:br>
              <a:rPr lang="en-US" sz="4800" b="1" dirty="0">
                <a:solidFill>
                  <a:srgbClr val="C00000"/>
                </a:solidFill>
              </a:rPr>
            </a:br>
            <a:r>
              <a:rPr lang="en-US" sz="4800" b="1" dirty="0">
                <a:solidFill>
                  <a:srgbClr val="C00000"/>
                </a:solidFill>
              </a:rPr>
              <a:t> Focus on the Image, Relax, and Listen</a:t>
            </a:r>
            <a:br>
              <a:rPr lang="en-US" sz="4800" b="1" dirty="0">
                <a:solidFill>
                  <a:srgbClr val="C00000"/>
                </a:solidFill>
              </a:rPr>
            </a:br>
            <a:endParaRPr lang="en-US" sz="4800" b="1" dirty="0">
              <a:solidFill>
                <a:srgbClr val="C0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41A74F8-D53D-764D-895A-5AB548ED54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51171" y="1385888"/>
            <a:ext cx="10240896" cy="369353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37E32B-1C47-8942-AB9F-6449E7FEC8D1}"/>
              </a:ext>
            </a:extLst>
          </p:cNvPr>
          <p:cNvSpPr txBox="1"/>
          <p:nvPr/>
        </p:nvSpPr>
        <p:spPr>
          <a:xfrm>
            <a:off x="2300289" y="5079423"/>
            <a:ext cx="76723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NEVER ORDER SERUM AMMONIA </a:t>
            </a:r>
            <a:br>
              <a:rPr lang="en-US" sz="2400" b="1" dirty="0">
                <a:solidFill>
                  <a:srgbClr val="C00000"/>
                </a:solidFill>
              </a:rPr>
            </a:br>
            <a:r>
              <a:rPr lang="en-US" sz="2400" b="1" dirty="0">
                <a:solidFill>
                  <a:srgbClr val="C00000"/>
                </a:solidFill>
              </a:rPr>
              <a:t>Unless patient in a coma  and your diagnosis is unsure</a:t>
            </a:r>
          </a:p>
        </p:txBody>
      </p:sp>
    </p:spTree>
    <p:extLst>
      <p:ext uri="{BB962C8B-B14F-4D97-AF65-F5344CB8AC3E}">
        <p14:creationId xmlns:p14="http://schemas.microsoft.com/office/powerpoint/2010/main" val="112329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5EE1A-20B5-B74B-91A7-E223D4A7A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082673"/>
          </a:xfrm>
        </p:spPr>
        <p:txBody>
          <a:bodyPr/>
          <a:lstStyle/>
          <a:p>
            <a:r>
              <a:rPr lang="en-US" dirty="0"/>
              <a:t>            Renal Complications of Cirrhosis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FB4479-8073-334D-BDDE-A11FC197EE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1" y="1437323"/>
            <a:ext cx="5157787" cy="452437"/>
          </a:xfrm>
        </p:spPr>
        <p:txBody>
          <a:bodyPr/>
          <a:lstStyle/>
          <a:p>
            <a:r>
              <a:rPr lang="en-US" dirty="0"/>
              <a:t>AKI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1062BF-DB8C-8940-B04B-29DAA5C7D8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057400"/>
            <a:ext cx="5157787" cy="4132263"/>
          </a:xfrm>
        </p:spPr>
        <p:txBody>
          <a:bodyPr/>
          <a:lstStyle/>
          <a:p>
            <a:r>
              <a:rPr lang="en-US" dirty="0"/>
              <a:t>Dx-</a:t>
            </a:r>
          </a:p>
          <a:p>
            <a:r>
              <a:rPr lang="en-US" dirty="0"/>
              <a:t>Mortality Implications</a:t>
            </a:r>
          </a:p>
          <a:p>
            <a:r>
              <a:rPr lang="en-US" dirty="0"/>
              <a:t>Albumin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422416-0229-764F-BE9C-5D9D23305B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467803"/>
            <a:ext cx="5183188" cy="421957"/>
          </a:xfrm>
        </p:spPr>
        <p:txBody>
          <a:bodyPr/>
          <a:lstStyle/>
          <a:p>
            <a:r>
              <a:rPr lang="en-US" dirty="0"/>
              <a:t>HRS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5D3D68-F35A-CC4B-89CB-1F12D4A6A1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057400"/>
            <a:ext cx="5183188" cy="4132263"/>
          </a:xfrm>
        </p:spPr>
        <p:txBody>
          <a:bodyPr/>
          <a:lstStyle/>
          <a:p>
            <a:r>
              <a:rPr lang="en-US" dirty="0"/>
              <a:t>Dx- Creatinine rise 0.3 –in 48 hours</a:t>
            </a:r>
          </a:p>
          <a:p>
            <a:r>
              <a:rPr lang="en-US" dirty="0"/>
              <a:t>Stop diuretics </a:t>
            </a:r>
            <a:br>
              <a:rPr lang="en-US" dirty="0"/>
            </a:br>
            <a:r>
              <a:rPr lang="en-US" dirty="0"/>
              <a:t>Albumin 1 mg/Kg x 2 days</a:t>
            </a:r>
          </a:p>
          <a:p>
            <a:r>
              <a:rPr lang="en-US" dirty="0" err="1"/>
              <a:t>Terlipressin</a:t>
            </a:r>
            <a:r>
              <a:rPr lang="en-US" dirty="0"/>
              <a:t> still FDA not approved</a:t>
            </a:r>
          </a:p>
          <a:p>
            <a:r>
              <a:rPr lang="en-US" dirty="0"/>
              <a:t>Vasoactive </a:t>
            </a:r>
            <a:r>
              <a:rPr lang="en-US" dirty="0" err="1"/>
              <a:t>Midodrin</a:t>
            </a:r>
            <a:r>
              <a:rPr lang="en-US" dirty="0"/>
              <a:t> and Octreotide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9316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83659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78711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8694" y="0"/>
            <a:ext cx="10805616" cy="190098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FRALITY: 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Timing of Protein Supplement 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to Prevent Muscle Breakdown</a:t>
            </a:r>
          </a:p>
        </p:txBody>
      </p:sp>
      <p:pic>
        <p:nvPicPr>
          <p:cNvPr id="3" name="Picture 2" descr="Screen Shot 2015-02-07 at 12.02.4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900988"/>
            <a:ext cx="6081858" cy="421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0883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50" y="-316992"/>
            <a:ext cx="8782050" cy="1536192"/>
          </a:xfrm>
        </p:spPr>
        <p:txBody>
          <a:bodyPr/>
          <a:lstStyle/>
          <a:p>
            <a:r>
              <a:rPr lang="en-US" sz="4000" b="1" dirty="0">
                <a:solidFill>
                  <a:srgbClr val="C00000"/>
                </a:solidFill>
              </a:rPr>
              <a:t>Evidence Based Strategies to Improve Survival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50" y="1000125"/>
            <a:ext cx="8934450" cy="570547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Determine cause of Decompensation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PVT, Infection, DILI, Acute Viral Hepatitis</a:t>
            </a:r>
            <a:br>
              <a:rPr lang="en-US" sz="3200" dirty="0">
                <a:solidFill>
                  <a:schemeClr val="tx1"/>
                </a:solidFill>
              </a:rPr>
            </a:br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Treat Underlying Causes </a:t>
            </a:r>
            <a:br>
              <a:rPr lang="en-US" sz="3200" dirty="0"/>
            </a:br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Ascites: Marker of Progression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type, cause, infected</a:t>
            </a:r>
            <a:br>
              <a:rPr lang="en-US" sz="3200" dirty="0">
                <a:solidFill>
                  <a:schemeClr val="tx1"/>
                </a:solidFill>
              </a:rPr>
            </a:br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Refractory Ascites: TIPS</a:t>
            </a:r>
            <a:br>
              <a:rPr lang="en-US" sz="3200" dirty="0">
                <a:solidFill>
                  <a:schemeClr val="tx1"/>
                </a:solidFill>
              </a:rPr>
            </a:br>
            <a:endParaRPr lang="en-US" sz="3200" dirty="0"/>
          </a:p>
          <a:p>
            <a:r>
              <a:rPr lang="en-US" sz="3200" dirty="0">
                <a:solidFill>
                  <a:schemeClr val="tx1"/>
                </a:solidFill>
              </a:rPr>
              <a:t>SBP Prophylaxis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B9FB9E-34CE-B84B-964B-4FA25EB3F4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65514" y="-130629"/>
            <a:ext cx="13857514" cy="819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93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3FE96-9B68-1647-B99B-EED753E4E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977898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Strategies to Improve Survival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66768-ECE7-B441-96A7-40490EF91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7815"/>
            <a:ext cx="10515600" cy="4486273"/>
          </a:xfrm>
        </p:spPr>
        <p:txBody>
          <a:bodyPr>
            <a:normAutofit/>
          </a:bodyPr>
          <a:lstStyle/>
          <a:p>
            <a:r>
              <a:rPr lang="en-US" sz="3600" dirty="0"/>
              <a:t>Variceal Bleed: </a:t>
            </a:r>
            <a:r>
              <a:rPr lang="en-US" sz="3600" dirty="0" err="1"/>
              <a:t>Bblockers</a:t>
            </a:r>
            <a:r>
              <a:rPr lang="en-US" sz="3600" dirty="0"/>
              <a:t>- Banding- TIPS- Antibiotics </a:t>
            </a:r>
            <a:br>
              <a:rPr lang="en-US" sz="3600" dirty="0"/>
            </a:br>
            <a:endParaRPr lang="en-US" sz="3600" dirty="0"/>
          </a:p>
          <a:p>
            <a:r>
              <a:rPr lang="en-US" sz="3600" dirty="0"/>
              <a:t>HRS: Prevent Renal Injury- </a:t>
            </a:r>
            <a:br>
              <a:rPr lang="en-US" sz="3600" dirty="0"/>
            </a:br>
            <a:r>
              <a:rPr lang="en-US" sz="3600" dirty="0"/>
              <a:t>Avoid NSAID and IV Contrast</a:t>
            </a:r>
            <a:br>
              <a:rPr lang="en-US" sz="3600" dirty="0"/>
            </a:br>
            <a:r>
              <a:rPr lang="en-US" sz="3600" dirty="0"/>
              <a:t> </a:t>
            </a:r>
          </a:p>
          <a:p>
            <a:r>
              <a:rPr lang="en-US" sz="3600" dirty="0"/>
              <a:t>Maintain BP&gt;90</a:t>
            </a:r>
            <a:br>
              <a:rPr lang="en-US" sz="3600" dirty="0"/>
            </a:br>
            <a:endParaRPr lang="en-US" sz="3600" dirty="0"/>
          </a:p>
          <a:p>
            <a:r>
              <a:rPr lang="en-US" sz="3600" dirty="0"/>
              <a:t>Beta Blockers: Double Edge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9634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077" y="31955"/>
            <a:ext cx="9155723" cy="1143000"/>
          </a:xfrm>
        </p:spPr>
        <p:txBody>
          <a:bodyPr/>
          <a:lstStyle/>
          <a:p>
            <a:r>
              <a:rPr lang="en-US" sz="4800" b="1" dirty="0">
                <a:solidFill>
                  <a:srgbClr val="C00000"/>
                </a:solidFill>
              </a:rPr>
              <a:t>Strategies to Improve Survival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5077" y="1066800"/>
            <a:ext cx="9600633" cy="50292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Statins should not be avoided</a:t>
            </a:r>
            <a:br>
              <a:rPr lang="en-US" sz="3600" dirty="0">
                <a:solidFill>
                  <a:schemeClr val="tx1"/>
                </a:solidFill>
              </a:rPr>
            </a:br>
            <a:endParaRPr lang="en-US" sz="3600" dirty="0">
              <a:solidFill>
                <a:schemeClr val="tx1"/>
              </a:solidFill>
            </a:endParaRPr>
          </a:p>
          <a:p>
            <a:r>
              <a:rPr lang="en-US" sz="3600" dirty="0">
                <a:solidFill>
                  <a:schemeClr val="tx1"/>
                </a:solidFill>
              </a:rPr>
              <a:t>Frailty/Sarcopenia-bed time protein supplement-prevent muscle breakdown</a:t>
            </a:r>
            <a:br>
              <a:rPr lang="en-US" sz="3600" dirty="0">
                <a:solidFill>
                  <a:schemeClr val="tx1"/>
                </a:solidFill>
              </a:rPr>
            </a:br>
            <a:endParaRPr lang="en-US" sz="3600" dirty="0">
              <a:solidFill>
                <a:schemeClr val="tx1"/>
              </a:solidFill>
            </a:endParaRPr>
          </a:p>
          <a:p>
            <a:r>
              <a:rPr lang="en-US" sz="3600" dirty="0"/>
              <a:t>Never Order a Serum Ammonia </a:t>
            </a:r>
          </a:p>
          <a:p>
            <a:endParaRPr lang="en-US" sz="3600" dirty="0">
              <a:solidFill>
                <a:schemeClr val="tx1"/>
              </a:solidFill>
            </a:endParaRPr>
          </a:p>
          <a:p>
            <a:r>
              <a:rPr lang="en-US" sz="3600" dirty="0">
                <a:solidFill>
                  <a:schemeClr val="tx1"/>
                </a:solidFill>
              </a:rPr>
              <a:t>Educate Caregivers on treating Encephalopathy</a:t>
            </a:r>
            <a:br>
              <a:rPr lang="en-US" sz="3600" dirty="0">
                <a:solidFill>
                  <a:schemeClr val="tx1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93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D8309-67BA-3A47-B75A-82EDFEC44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806447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Strategies to Improve Survival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3A0D3-1963-CE4A-BE8E-FC3539B28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06770"/>
            <a:ext cx="11026459" cy="4279655"/>
          </a:xfrm>
        </p:spPr>
        <p:txBody>
          <a:bodyPr>
            <a:noAutofit/>
          </a:bodyPr>
          <a:lstStyle/>
          <a:p>
            <a:r>
              <a:rPr lang="en-US" sz="3200" dirty="0"/>
              <a:t>Once Decompensate call a Transplant Hepatologist 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We can work together to determine your patients options </a:t>
            </a:r>
          </a:p>
          <a:p>
            <a:endParaRPr lang="en-US" sz="3200" dirty="0"/>
          </a:p>
          <a:p>
            <a:r>
              <a:rPr lang="en-US" sz="3200" dirty="0"/>
              <a:t>Refer Early for Higher Level of Care and Transplant Consideration</a:t>
            </a:r>
          </a:p>
          <a:p>
            <a:endParaRPr lang="en-US" sz="3200" dirty="0"/>
          </a:p>
          <a:p>
            <a:r>
              <a:rPr lang="en-US" sz="3200" b="1" dirty="0"/>
              <a:t>You are not Alone</a:t>
            </a:r>
          </a:p>
          <a:p>
            <a:endParaRPr lang="en-US" sz="3200" b="1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0555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So How Did We Make The Change?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Liver Transplantation Is a </a:t>
            </a:r>
            <a:r>
              <a:rPr lang="en-US" b="1" dirty="0"/>
              <a:t>Team Sport</a:t>
            </a:r>
          </a:p>
          <a:p>
            <a:r>
              <a:rPr lang="en-US" dirty="0"/>
              <a:t>Team that had depth in every position</a:t>
            </a:r>
          </a:p>
          <a:p>
            <a:r>
              <a:rPr lang="en-US" dirty="0"/>
              <a:t>Basic Fundamentals</a:t>
            </a:r>
          </a:p>
          <a:p>
            <a:r>
              <a:rPr lang="en-US" b="1" dirty="0"/>
              <a:t>Team made up of the best Physicians</a:t>
            </a:r>
            <a:br>
              <a:rPr lang="en-US" dirty="0"/>
            </a:br>
            <a:r>
              <a:rPr lang="en-US" dirty="0"/>
              <a:t>Surgeons, Hepatologists, </a:t>
            </a:r>
            <a:r>
              <a:rPr lang="en-US" b="1" dirty="0"/>
              <a:t>Hospitalists</a:t>
            </a:r>
            <a:r>
              <a:rPr lang="en-US" dirty="0"/>
              <a:t>, Radiologist,</a:t>
            </a:r>
            <a:br>
              <a:rPr lang="en-US" dirty="0"/>
            </a:br>
            <a:r>
              <a:rPr lang="en-US" dirty="0"/>
              <a:t>Infectious Disease, Pathologists</a:t>
            </a:r>
          </a:p>
          <a:p>
            <a:r>
              <a:rPr lang="en-US" dirty="0"/>
              <a:t>Equally Importantly- Infrastructure-</a:t>
            </a:r>
            <a:r>
              <a:rPr lang="en-US" b="1" dirty="0"/>
              <a:t>the glue </a:t>
            </a:r>
            <a:br>
              <a:rPr lang="en-US" dirty="0"/>
            </a:br>
            <a:r>
              <a:rPr lang="en-US" dirty="0"/>
              <a:t>Nurse coordinators, Pharmacists, SW, Financial and Data specialists, and Administrators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31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309061"/>
            <a:ext cx="7305603" cy="1285245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C00000"/>
                </a:solidFill>
              </a:rPr>
              <a:t>Listing Criteria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6443" y="669325"/>
            <a:ext cx="8382000" cy="4891216"/>
          </a:xfrm>
        </p:spPr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en-US" sz="3200" b="1" dirty="0"/>
              <a:t>Funding</a:t>
            </a:r>
            <a:br>
              <a:rPr lang="en-US" sz="3200" dirty="0"/>
            </a:br>
            <a:endParaRPr lang="en-US" sz="3200" dirty="0"/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en-US" sz="3200" b="1" dirty="0"/>
              <a:t>Caregivers 24/7</a:t>
            </a:r>
            <a:br>
              <a:rPr lang="en-US" sz="3200" dirty="0"/>
            </a:br>
            <a:endParaRPr lang="en-US" sz="3200" dirty="0"/>
          </a:p>
          <a:p>
            <a:pPr marL="514350" indent="-514350">
              <a:spcBef>
                <a:spcPts val="0"/>
              </a:spcBef>
              <a:buFontTx/>
              <a:buAutoNum type="arabicPeriod"/>
              <a:defRPr/>
            </a:pPr>
            <a:r>
              <a:rPr lang="en-US" sz="3200" b="1" dirty="0"/>
              <a:t>No Diseases: That impair surgery/recovery </a:t>
            </a:r>
            <a:br>
              <a:rPr lang="en-US" sz="3200" b="1" dirty="0"/>
            </a:br>
            <a:r>
              <a:rPr lang="en-US" sz="3200" dirty="0"/>
              <a:t>i.e. Cancer, Pulmonary or Cardiac Disease </a:t>
            </a:r>
            <a:br>
              <a:rPr lang="en-US" sz="3200" dirty="0"/>
            </a:br>
            <a:endParaRPr lang="en-US" sz="3200" dirty="0"/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en-US" sz="3200" b="1" dirty="0"/>
              <a:t>No lifestyles issues: jeopardize the gift of life</a:t>
            </a:r>
            <a:br>
              <a:rPr lang="en-US" sz="3200" dirty="0"/>
            </a:br>
            <a:endParaRPr lang="en-US" sz="3200" dirty="0"/>
          </a:p>
          <a:p>
            <a:pPr marL="514350" indent="-514350">
              <a:spcBef>
                <a:spcPts val="0"/>
              </a:spcBef>
              <a:buFontTx/>
              <a:buAutoNum type="arabicPeriod"/>
              <a:defRPr/>
            </a:pPr>
            <a:r>
              <a:rPr lang="en-US" sz="3200" b="1" dirty="0"/>
              <a:t>Complete compliance with your medical team</a:t>
            </a:r>
          </a:p>
          <a:p>
            <a:pPr marL="0" indent="0">
              <a:spcBef>
                <a:spcPts val="0"/>
              </a:spcBef>
              <a:buNone/>
              <a:defRPr/>
            </a:pPr>
            <a:br>
              <a:rPr lang="en-US" sz="3200" dirty="0"/>
            </a:br>
            <a:endParaRPr lang="en-US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768A9F-7A64-564F-B312-177A315F0ACD}"/>
              </a:ext>
            </a:extLst>
          </p:cNvPr>
          <p:cNvSpPr/>
          <p:nvPr/>
        </p:nvSpPr>
        <p:spPr>
          <a:xfrm>
            <a:off x="4400664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075589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EE05E-41C4-0149-9007-1736209AA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What We Need from You/Case Manager: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1682D-365C-2641-BF67-9369C8089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90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b="1" dirty="0" err="1"/>
              <a:t>MELDNa</a:t>
            </a:r>
            <a:br>
              <a:rPr lang="en-US" b="1" dirty="0"/>
            </a:br>
            <a:endParaRPr lang="en-US" b="1" dirty="0"/>
          </a:p>
          <a:p>
            <a:r>
              <a:rPr lang="en-US" b="1" dirty="0"/>
              <a:t>ABO Blood Group</a:t>
            </a:r>
            <a:br>
              <a:rPr lang="en-US" b="1" dirty="0"/>
            </a:br>
            <a:endParaRPr lang="en-US" b="1" dirty="0"/>
          </a:p>
          <a:p>
            <a:r>
              <a:rPr lang="en-US" b="1" dirty="0"/>
              <a:t>Funding Documentation</a:t>
            </a:r>
            <a:br>
              <a:rPr lang="en-US" b="1" dirty="0"/>
            </a:br>
            <a:endParaRPr lang="en-US" b="1" dirty="0"/>
          </a:p>
          <a:p>
            <a:r>
              <a:rPr lang="en-US" b="1" dirty="0"/>
              <a:t>If Significant Alcohol or Drug History:  </a:t>
            </a:r>
            <a:br>
              <a:rPr lang="en-US" b="1" dirty="0"/>
            </a:br>
            <a:r>
              <a:rPr lang="en-US" b="1" dirty="0"/>
              <a:t>ETGs, Relapse/Rehab Programs/AA</a:t>
            </a:r>
          </a:p>
          <a:p>
            <a:endParaRPr lang="en-US" b="1" dirty="0"/>
          </a:p>
          <a:p>
            <a:r>
              <a:rPr lang="en-US" b="1" dirty="0"/>
              <a:t>Drug Screens</a:t>
            </a:r>
          </a:p>
        </p:txBody>
      </p:sp>
    </p:spTree>
    <p:extLst>
      <p:ext uri="{BB962C8B-B14F-4D97-AF65-F5344CB8AC3E}">
        <p14:creationId xmlns:p14="http://schemas.microsoft.com/office/powerpoint/2010/main" val="3959345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39D17-DDBC-2040-BBF8-14CC01AF6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44843"/>
            <a:ext cx="10904034" cy="1559965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C00000"/>
                </a:solidFill>
              </a:rPr>
              <a:t>Resources: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EFAAA-2674-2B4E-A9FD-84CFDC894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2167"/>
            <a:ext cx="11372360" cy="5452644"/>
          </a:xfrm>
        </p:spPr>
        <p:txBody>
          <a:bodyPr>
            <a:noAutofit/>
          </a:bodyPr>
          <a:lstStyle/>
          <a:p>
            <a:r>
              <a:rPr lang="en-US" sz="3600" dirty="0">
                <a:hlinkClick r:id="rId2"/>
              </a:rPr>
              <a:t>www.AASLD.org/PracticeGuidelines</a:t>
            </a:r>
            <a:endParaRPr lang="en-US" sz="3600" dirty="0"/>
          </a:p>
          <a:p>
            <a:r>
              <a:rPr lang="en-US" sz="3600" dirty="0">
                <a:hlinkClick r:id="rId3"/>
              </a:rPr>
              <a:t>Livertox.NIH.gov</a:t>
            </a:r>
            <a:endParaRPr lang="en-US" sz="3600" dirty="0"/>
          </a:p>
          <a:p>
            <a:r>
              <a:rPr lang="en-US" sz="3200" u="sng" dirty="0" err="1"/>
              <a:t>optn.transplant.hrsa.gov</a:t>
            </a:r>
            <a:r>
              <a:rPr lang="en-US" sz="3200" u="sng" dirty="0"/>
              <a:t>/resources/allocation-calculators/meld-calculator/</a:t>
            </a:r>
            <a:endParaRPr lang="en-US" sz="3200" dirty="0"/>
          </a:p>
          <a:p>
            <a:r>
              <a:rPr lang="en-US" sz="3200" u="sng" dirty="0"/>
              <a:t>https://</a:t>
            </a:r>
            <a:r>
              <a:rPr lang="en-US" sz="3200" u="sng" dirty="0" err="1"/>
              <a:t>physicians.utah.edu</a:t>
            </a:r>
            <a:r>
              <a:rPr lang="en-US" sz="3200" u="sng" dirty="0"/>
              <a:t>/transplant/refer-patient/</a:t>
            </a:r>
            <a:r>
              <a:rPr lang="en-US" sz="3200" u="sng" dirty="0" err="1"/>
              <a:t>index.php</a:t>
            </a:r>
            <a:endParaRPr lang="en-US" sz="3200" dirty="0"/>
          </a:p>
          <a:p>
            <a:r>
              <a:rPr lang="en-US" sz="4800" b="1" dirty="0"/>
              <a:t>University Hospital: Call 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801-581-2121</a:t>
            </a:r>
          </a:p>
          <a:p>
            <a:pPr marL="0" indent="0">
              <a:buNone/>
            </a:pP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Ask for :Transfer Call Center</a:t>
            </a:r>
            <a:b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800" b="1" dirty="0"/>
              <a:t>Transplant Hepatologist</a:t>
            </a:r>
            <a:br>
              <a:rPr lang="en-US" sz="3200" dirty="0"/>
            </a:br>
            <a:endParaRPr lang="en-US" sz="3200" dirty="0"/>
          </a:p>
          <a:p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3200" dirty="0"/>
              <a:t>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0627721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7F33D-821C-4844-B989-04175393B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Confusion about Transplant Candidates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BA746-8260-8F43-AA73-FB3E527B2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refer- is there a MELD</a:t>
            </a:r>
          </a:p>
          <a:p>
            <a:r>
              <a:rPr lang="en-US" dirty="0"/>
              <a:t>Age</a:t>
            </a:r>
          </a:p>
          <a:p>
            <a:r>
              <a:rPr lang="en-US" dirty="0"/>
              <a:t>Alcohol</a:t>
            </a:r>
          </a:p>
          <a:p>
            <a:r>
              <a:rPr lang="en-US" dirty="0"/>
              <a:t>Cancer</a:t>
            </a:r>
          </a:p>
          <a:p>
            <a:r>
              <a:rPr lang="en-US" dirty="0"/>
              <a:t>BMI</a:t>
            </a:r>
          </a:p>
          <a:p>
            <a:r>
              <a:rPr lang="en-US" dirty="0"/>
              <a:t>Too Sick</a:t>
            </a:r>
          </a:p>
          <a:p>
            <a:r>
              <a:rPr lang="en-US" dirty="0"/>
              <a:t>Coffee</a:t>
            </a:r>
          </a:p>
          <a:p>
            <a:r>
              <a:rPr lang="en-US" dirty="0"/>
              <a:t>Milk thistle</a:t>
            </a:r>
          </a:p>
        </p:txBody>
      </p:sp>
    </p:spTree>
    <p:extLst>
      <p:ext uri="{BB962C8B-B14F-4D97-AF65-F5344CB8AC3E}">
        <p14:creationId xmlns:p14="http://schemas.microsoft.com/office/powerpoint/2010/main" val="4902358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5CA7C-9E78-924B-9912-36CDC2C8D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138" y="0"/>
            <a:ext cx="10660662" cy="1343849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End with 3 thoughts: On patients, friendship, and 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what it means to be a Liver Physician</a:t>
            </a:r>
            <a:br>
              <a:rPr lang="en-US" b="1" dirty="0">
                <a:solidFill>
                  <a:srgbClr val="C00000"/>
                </a:solidFill>
              </a:rPr>
            </a:b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F8881-2E10-5D49-ABD3-CC4CDAE9A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3849"/>
            <a:ext cx="10515600" cy="4351338"/>
          </a:xfrm>
        </p:spPr>
        <p:txBody>
          <a:bodyPr>
            <a:noAutofit/>
          </a:bodyPr>
          <a:lstStyle/>
          <a:p>
            <a:r>
              <a:rPr lang="en-US" sz="4000" dirty="0"/>
              <a:t>Every Patient You Meet Will Have A Liver</a:t>
            </a:r>
            <a:br>
              <a:rPr lang="en-US" sz="4000" dirty="0"/>
            </a:br>
            <a:endParaRPr lang="en-US" sz="4000" dirty="0"/>
          </a:p>
          <a:p>
            <a:r>
              <a:rPr lang="en-US" sz="4000" dirty="0"/>
              <a:t>When You Loose Your Liver You Loose a Friend</a:t>
            </a:r>
            <a:br>
              <a:rPr lang="en-US" sz="4000" dirty="0"/>
            </a:br>
            <a:endParaRPr lang="en-US" sz="4000" dirty="0"/>
          </a:p>
          <a:p>
            <a:r>
              <a:rPr lang="en-US" sz="4000" dirty="0"/>
              <a:t>Paraphrase Supreme Court Justice Ronald E. </a:t>
            </a:r>
            <a:r>
              <a:rPr lang="en-US" sz="4000" dirty="0" err="1"/>
              <a:t>Nehring</a:t>
            </a:r>
            <a:r>
              <a:rPr lang="en-US" sz="4000" dirty="0"/>
              <a:t> retirement speech: You are given the Power to be Gracious, Kind, and Compassionate 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7148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09889-A3B8-6643-BD0C-BE4CCF75F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>
                <a:solidFill>
                  <a:srgbClr val="C00000"/>
                </a:solidFill>
              </a:rPr>
              <a:t>          QUESTIONS      TEXT 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963B4-EC4D-AE47-A01F-0457509CF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2859" y="1690690"/>
            <a:ext cx="6657278" cy="448627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br>
              <a:rPr lang="en-US" sz="4000" dirty="0"/>
            </a:br>
            <a:r>
              <a:rPr lang="en-US" sz="4000" b="1" dirty="0"/>
              <a:t>Ray </a:t>
            </a:r>
            <a:r>
              <a:rPr lang="en-US" sz="4000" b="1" dirty="0" err="1"/>
              <a:t>Thomason,MD</a:t>
            </a:r>
            <a:br>
              <a:rPr lang="en-US" sz="4000" dirty="0"/>
            </a:br>
            <a:br>
              <a:rPr lang="en-US" sz="4000" dirty="0"/>
            </a:br>
            <a:r>
              <a:rPr lang="en-US" sz="4000" b="1" dirty="0"/>
              <a:t>801-556-1228</a:t>
            </a:r>
          </a:p>
          <a:p>
            <a:pPr marL="0" indent="0">
              <a:buNone/>
            </a:pP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r>
              <a:rPr lang="en-US" sz="4800" b="1" dirty="0">
                <a:solidFill>
                  <a:srgbClr val="C00000"/>
                </a:solidFill>
              </a:rPr>
              <a:t>THANK YOU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57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DBF72-8FC8-5D4C-8A2B-0C53AFE04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122"/>
            <a:ext cx="10515600" cy="1084938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Transfer Call Center Lessons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EA027-971A-AA42-B4D2-F9805744F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5060"/>
            <a:ext cx="10515600" cy="4921903"/>
          </a:xfrm>
        </p:spPr>
        <p:txBody>
          <a:bodyPr>
            <a:normAutofit fontScale="25000" lnSpcReduction="20000"/>
          </a:bodyPr>
          <a:lstStyle/>
          <a:p>
            <a:r>
              <a:rPr lang="en-US" sz="1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New Partners Caring for ESLD: Hospitalist</a:t>
            </a:r>
            <a:br>
              <a:rPr lang="en-US" sz="1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9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Non-Gastroenterologist  Not Trained in Liver Disease or Liver Transplantation</a:t>
            </a:r>
            <a:br>
              <a:rPr lang="en-US" sz="96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br>
              <a:rPr lang="en-US" sz="96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sz="9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1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New Mission: Teach Basic Fundamentals of Liver Disease</a:t>
            </a:r>
            <a:br>
              <a:rPr lang="en-US" sz="1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9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From identification of Liver disease to the development and prevention of Cirrhosis</a:t>
            </a:r>
            <a:br>
              <a:rPr lang="en-US" sz="96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br>
              <a:rPr lang="en-US" sz="96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sz="9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1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Bring Clarity to Confusion about Transplantation</a:t>
            </a:r>
            <a:br>
              <a:rPr lang="en-US" sz="1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1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9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Listing Criteria  -Who When How does MELD</a:t>
            </a:r>
            <a:br>
              <a:rPr lang="en-US" sz="96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9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Alcohol, Cancer, Age</a:t>
            </a:r>
            <a:br>
              <a:rPr lang="en-US" sz="96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9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How to initiate Listing Evaluation</a:t>
            </a:r>
            <a:br>
              <a:rPr lang="en-US" sz="96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9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Living donor</a:t>
            </a:r>
            <a:br>
              <a:rPr lang="en-US" sz="96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9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Willing Family Members</a:t>
            </a:r>
            <a:br>
              <a:rPr lang="en-US" sz="128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b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</a:t>
            </a:r>
            <a:b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</a:t>
            </a:r>
            <a:b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b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b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69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F9C3-F671-E043-B474-37C31CBA3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789905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Objective: To Improve Survival Hospitalized         Decompensated Cirrhotic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32BA7-393A-2242-A951-EC2450412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1335"/>
            <a:ext cx="10515600" cy="5254468"/>
          </a:xfrm>
        </p:spPr>
        <p:txBody>
          <a:bodyPr>
            <a:normAutofit fontScale="77500" lnSpcReduction="20000"/>
          </a:bodyPr>
          <a:lstStyle/>
          <a:p>
            <a:endParaRPr lang="en-US" b="1" dirty="0">
              <a:solidFill>
                <a:srgbClr val="C00000"/>
              </a:solidFill>
            </a:endParaRPr>
          </a:p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Basic Fundamentals</a:t>
            </a:r>
            <a:b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Review the Natural History of liver disease</a:t>
            </a:r>
            <a:b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</a:t>
            </a:r>
            <a:r>
              <a:rPr lang="en-US" dirty="0"/>
              <a:t>The Definition Cirrhosis-compensated vs decompensate</a:t>
            </a:r>
            <a:br>
              <a:rPr lang="en-US" dirty="0"/>
            </a:br>
            <a:r>
              <a:rPr lang="en-US" dirty="0"/>
              <a:t>-The Anatomy and Pathophysiology of Cirrhosis and Portal Hypertension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Understand the Timeline of </a:t>
            </a:r>
            <a:b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Compensated vs. Decompensated Cirrhosis</a:t>
            </a:r>
            <a:b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Review the Evidence Based Strategies </a:t>
            </a:r>
            <a:b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to Improve the Survival of Decompensated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Cirrhotics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b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created by AASLD PG</a:t>
            </a:r>
            <a:b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b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Eliminate Confusion regarding the Transplant Process</a:t>
            </a:r>
            <a:b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with cases and questions </a:t>
            </a:r>
            <a:br>
              <a:rPr lang="en-US" b="1" dirty="0">
                <a:solidFill>
                  <a:srgbClr val="C00000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93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7B4FD-C4D5-0941-A5B4-BD1AD74DE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850" y="-253415"/>
            <a:ext cx="10515600" cy="148214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C00000"/>
                </a:solidFill>
              </a:rPr>
              <a:t>Cirrhosis: A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45223-7335-AD49-B981-5425A48FC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850" y="661182"/>
            <a:ext cx="11107065" cy="522995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b="1" dirty="0"/>
          </a:p>
          <a:p>
            <a:r>
              <a:rPr lang="en-US" sz="2400" b="1" dirty="0"/>
              <a:t>Fifth Leading Cause - Adult Deaths</a:t>
            </a:r>
            <a:br>
              <a:rPr lang="en-US" sz="2400" b="1" dirty="0"/>
            </a:br>
            <a:r>
              <a:rPr lang="en-US" sz="2400" b="1" dirty="0"/>
              <a:t> </a:t>
            </a:r>
          </a:p>
          <a:p>
            <a:r>
              <a:rPr lang="en-US" sz="2400" b="1" dirty="0"/>
              <a:t>Cirrhosis - Abnormal Architecture - 2nd Deforming Fibrosis</a:t>
            </a:r>
            <a:br>
              <a:rPr lang="en-US" sz="2400" b="1" dirty="0"/>
            </a:br>
            <a:r>
              <a:rPr lang="en-US" sz="2400" b="1" dirty="0"/>
              <a:t>                   Hepatocytes, Biliary Tree, and Vascular System</a:t>
            </a:r>
            <a:br>
              <a:rPr lang="en-US" sz="2400" b="1" dirty="0"/>
            </a:br>
            <a:endParaRPr lang="en-US" sz="2400" b="1" dirty="0"/>
          </a:p>
          <a:p>
            <a:r>
              <a:rPr lang="en-US" sz="2400" b="1" dirty="0"/>
              <a:t>Measurable Manifestation -&gt;Portal Hypertension (HVPG) </a:t>
            </a:r>
            <a:br>
              <a:rPr lang="en-US" sz="2400" b="1" dirty="0"/>
            </a:br>
            <a:endParaRPr lang="en-US" sz="2400" b="1" dirty="0"/>
          </a:p>
          <a:p>
            <a:r>
              <a:rPr lang="en-US" sz="2400" b="1" dirty="0"/>
              <a:t>What is most important lab to predict cirrhosis   ???</a:t>
            </a:r>
            <a:br>
              <a:rPr lang="en-US" sz="2400" b="1" dirty="0"/>
            </a:br>
            <a:endParaRPr lang="en-US" sz="2400" b="1" dirty="0"/>
          </a:p>
          <a:p>
            <a:r>
              <a:rPr lang="en-US" sz="2400" b="1" dirty="0" err="1"/>
              <a:t>Platlet</a:t>
            </a:r>
            <a:r>
              <a:rPr lang="en-US" sz="2400" b="1" dirty="0"/>
              <a:t> Count:     &lt; 150k Think Potential Compensated Cirrhosis</a:t>
            </a:r>
            <a:br>
              <a:rPr lang="en-US" sz="2400" b="1" dirty="0"/>
            </a:br>
            <a:r>
              <a:rPr lang="en-US" sz="2400" b="1" dirty="0"/>
              <a:t>                              &lt;100k  Think Cirrhosis with </a:t>
            </a:r>
            <a:r>
              <a:rPr lang="en-US" sz="2400" b="1" dirty="0" err="1"/>
              <a:t>PortalHypertension</a:t>
            </a:r>
            <a:br>
              <a:rPr lang="en-US" sz="2400" b="1" dirty="0"/>
            </a:b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br>
              <a:rPr lang="en-US" sz="2400" b="1" dirty="0"/>
            </a:br>
            <a:endParaRPr lang="en-US" sz="2400" b="1" dirty="0"/>
          </a:p>
          <a:p>
            <a:pPr marL="0" indent="0">
              <a:buNone/>
            </a:pPr>
            <a:br>
              <a:rPr lang="en-US" sz="2400" dirty="0"/>
            </a:b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2797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image3.png" descr="portal htn progression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Shape 75"/>
          <p:cNvSpPr/>
          <p:nvPr/>
        </p:nvSpPr>
        <p:spPr>
          <a:xfrm>
            <a:off x="1342251" y="6504131"/>
            <a:ext cx="7214375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lvl="1" indent="228600">
              <a:spcBef>
                <a:spcPts val="600"/>
              </a:spcBef>
            </a:pPr>
            <a:r>
              <a:rPr sz="2000" i="1">
                <a:solidFill>
                  <a:schemeClr val="bg1"/>
                </a:solidFill>
                <a:latin typeface="Tw Cen MT"/>
                <a:ea typeface="Tw Cen MT"/>
                <a:cs typeface="Tw Cen MT"/>
                <a:sym typeface="Tw Cen MT"/>
              </a:rPr>
              <a:t>Courtesy of Guadalupe Garcia</a:t>
            </a:r>
            <a:r>
              <a:rPr lang="en-US" sz="2000" i="1">
                <a:solidFill>
                  <a:schemeClr val="bg1"/>
                </a:solidFill>
                <a:latin typeface="Tw Cen MT"/>
                <a:ea typeface="Tw Cen MT"/>
                <a:cs typeface="Tw Cen MT"/>
                <a:sym typeface="Tw Cen MT"/>
              </a:rPr>
              <a:t>-</a:t>
            </a:r>
            <a:r>
              <a:rPr sz="2000" i="1">
                <a:solidFill>
                  <a:schemeClr val="bg1"/>
                </a:solidFill>
                <a:latin typeface="Tw Cen MT"/>
                <a:ea typeface="Tw Cen MT"/>
                <a:cs typeface="Tw Cen MT"/>
                <a:sym typeface="Tw Cen MT"/>
              </a:rPr>
              <a:t>Tsao</a:t>
            </a:r>
          </a:p>
        </p:txBody>
      </p:sp>
    </p:spTree>
    <p:extLst>
      <p:ext uri="{BB962C8B-B14F-4D97-AF65-F5344CB8AC3E}">
        <p14:creationId xmlns:p14="http://schemas.microsoft.com/office/powerpoint/2010/main" val="4262854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/>
        </p:nvSpPr>
        <p:spPr>
          <a:xfrm>
            <a:off x="2136648" y="5219222"/>
            <a:ext cx="8172909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200"/>
            </a:lvl1pPr>
          </a:lstStyle>
          <a:p>
            <a:pPr lvl="0">
              <a:defRPr sz="1800"/>
            </a:pPr>
            <a:endParaRPr sz="3200"/>
          </a:p>
        </p:txBody>
      </p:sp>
      <p:sp>
        <p:nvSpPr>
          <p:cNvPr id="77" name="Shape 77"/>
          <p:cNvSpPr/>
          <p:nvPr/>
        </p:nvSpPr>
        <p:spPr>
          <a:xfrm>
            <a:off x="1524000" y="-404428"/>
            <a:ext cx="9144000" cy="17557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 defTabSz="850391">
              <a:defRPr sz="4092">
                <a:solidFill>
                  <a:srgbClr val="2F5897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b="1" dirty="0">
                <a:solidFill>
                  <a:srgbClr val="C00000"/>
                </a:solidFill>
              </a:rPr>
              <a:t>               </a:t>
            </a:r>
            <a:r>
              <a:rPr sz="3200" b="1" dirty="0">
                <a:solidFill>
                  <a:srgbClr val="C00000"/>
                </a:solidFill>
              </a:rPr>
              <a:t>Natural History–Chronic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sz="3200" b="1" dirty="0">
                <a:solidFill>
                  <a:srgbClr val="C00000"/>
                </a:solidFill>
              </a:rPr>
              <a:t>Liver</a:t>
            </a:r>
            <a:r>
              <a:rPr lang="en-US" sz="3200" b="1" dirty="0">
                <a:solidFill>
                  <a:srgbClr val="C00000"/>
                </a:solidFill>
              </a:rPr>
              <a:t> Disease</a:t>
            </a:r>
            <a:endParaRPr sz="3200" b="1" dirty="0">
              <a:solidFill>
                <a:srgbClr val="C00000"/>
              </a:solidFill>
            </a:endParaRPr>
          </a:p>
        </p:txBody>
      </p:sp>
      <p:sp>
        <p:nvSpPr>
          <p:cNvPr id="78" name="Shape 78"/>
          <p:cNvSpPr/>
          <p:nvPr/>
        </p:nvSpPr>
        <p:spPr>
          <a:xfrm>
            <a:off x="770021" y="2350929"/>
            <a:ext cx="2594595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lvl="0"/>
            <a:r>
              <a:rPr sz="2400" dirty="0"/>
              <a:t>Chronic</a:t>
            </a:r>
            <a:r>
              <a:rPr lang="en-US" sz="2400" dirty="0"/>
              <a:t> L</a:t>
            </a:r>
            <a:r>
              <a:rPr sz="2400" dirty="0"/>
              <a:t>iver</a:t>
            </a:r>
            <a:r>
              <a:rPr lang="en-US" sz="2400" dirty="0"/>
              <a:t> -&gt;         D</a:t>
            </a:r>
            <a:r>
              <a:rPr sz="2400" dirty="0"/>
              <a:t>isease</a:t>
            </a:r>
          </a:p>
        </p:txBody>
      </p:sp>
      <p:sp>
        <p:nvSpPr>
          <p:cNvPr id="79" name="Shape 79"/>
          <p:cNvSpPr/>
          <p:nvPr/>
        </p:nvSpPr>
        <p:spPr>
          <a:xfrm>
            <a:off x="3176338" y="2466378"/>
            <a:ext cx="3072538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lvl="0" algn="ctr"/>
            <a:r>
              <a:rPr sz="2400" b="1" dirty="0">
                <a:solidFill>
                  <a:srgbClr val="C00000"/>
                </a:solidFill>
              </a:rPr>
              <a:t>Compensated</a:t>
            </a:r>
            <a:r>
              <a:rPr lang="en-US" sz="2400" b="1" dirty="0">
                <a:solidFill>
                  <a:srgbClr val="C00000"/>
                </a:solidFill>
              </a:rPr>
              <a:t>   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-&gt;</a:t>
            </a:r>
            <a:endParaRPr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 algn="ctr"/>
            <a:r>
              <a:rPr sz="2400" b="1" dirty="0">
                <a:solidFill>
                  <a:srgbClr val="C00000"/>
                </a:solidFill>
              </a:rPr>
              <a:t>cirrhosis</a:t>
            </a:r>
          </a:p>
        </p:txBody>
      </p:sp>
      <p:sp>
        <p:nvSpPr>
          <p:cNvPr id="80" name="Shape 80"/>
          <p:cNvSpPr/>
          <p:nvPr/>
        </p:nvSpPr>
        <p:spPr>
          <a:xfrm>
            <a:off x="6708957" y="2491398"/>
            <a:ext cx="2579422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lvl="0" algn="ctr"/>
            <a:r>
              <a:rPr sz="2400" b="1" dirty="0">
                <a:solidFill>
                  <a:srgbClr val="C00000"/>
                </a:solidFill>
              </a:rPr>
              <a:t>Decompensated 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-&gt;</a:t>
            </a:r>
            <a:endParaRPr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 algn="ctr"/>
            <a:r>
              <a:rPr sz="2400" b="1" dirty="0">
                <a:solidFill>
                  <a:srgbClr val="C00000"/>
                </a:solidFill>
              </a:rPr>
              <a:t>cirrhosis</a:t>
            </a:r>
          </a:p>
        </p:txBody>
      </p:sp>
      <p:sp>
        <p:nvSpPr>
          <p:cNvPr id="81" name="Shape 81"/>
          <p:cNvSpPr/>
          <p:nvPr/>
        </p:nvSpPr>
        <p:spPr>
          <a:xfrm>
            <a:off x="9581744" y="2491778"/>
            <a:ext cx="93385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algn="ctr">
              <a:defRPr sz="2200" b="1"/>
            </a:lvl1pPr>
          </a:lstStyle>
          <a:p>
            <a:pPr lvl="0">
              <a:defRPr sz="1800" b="0"/>
            </a:pPr>
            <a:r>
              <a:rPr sz="2400" dirty="0"/>
              <a:t>Death</a:t>
            </a:r>
          </a:p>
        </p:txBody>
      </p:sp>
      <p:sp>
        <p:nvSpPr>
          <p:cNvPr id="85" name="Shape 85"/>
          <p:cNvSpPr/>
          <p:nvPr/>
        </p:nvSpPr>
        <p:spPr>
          <a:xfrm>
            <a:off x="5008098" y="3429000"/>
            <a:ext cx="3277773" cy="1641475"/>
          </a:xfrm>
          <a:prstGeom prst="rect">
            <a:avLst/>
          </a:prstGeom>
          <a:solidFill>
            <a:srgbClr val="9C525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27000" tIns="127000" rIns="127000" bIns="127000">
            <a:spAutoFit/>
          </a:bodyPr>
          <a:lstStyle/>
          <a:p>
            <a:pPr lvl="0"/>
            <a:r>
              <a:rPr b="1" dirty="0">
                <a:solidFill>
                  <a:srgbClr val="FFFFFF"/>
                </a:solidFill>
              </a:rPr>
              <a:t>Development of complications:</a:t>
            </a:r>
          </a:p>
          <a:p>
            <a:pPr marL="180473" indent="-180473">
              <a:buSzPct val="100000"/>
              <a:buChar char="•"/>
            </a:pPr>
            <a:r>
              <a:rPr dirty="0">
                <a:solidFill>
                  <a:srgbClr val="FFFFFF"/>
                </a:solidFill>
              </a:rPr>
              <a:t>Variceal hemorrhage</a:t>
            </a:r>
          </a:p>
          <a:p>
            <a:pPr marL="180473" indent="-180473">
              <a:buSzPct val="100000"/>
              <a:buChar char="•"/>
            </a:pPr>
            <a:r>
              <a:rPr dirty="0">
                <a:solidFill>
                  <a:srgbClr val="FFFFFF"/>
                </a:solidFill>
              </a:rPr>
              <a:t>Ascites</a:t>
            </a:r>
          </a:p>
          <a:p>
            <a:pPr marL="180473" indent="-180473">
              <a:buSzPct val="100000"/>
              <a:buChar char="•"/>
            </a:pPr>
            <a:r>
              <a:rPr dirty="0">
                <a:solidFill>
                  <a:srgbClr val="FFFFFF"/>
                </a:solidFill>
              </a:rPr>
              <a:t>Encephalopathy</a:t>
            </a:r>
          </a:p>
          <a:p>
            <a:pPr marL="180473" indent="-180473">
              <a:buSzPct val="100000"/>
              <a:buChar char="•"/>
            </a:pPr>
            <a:r>
              <a:rPr dirty="0">
                <a:solidFill>
                  <a:srgbClr val="FFFFFF"/>
                </a:solidFill>
              </a:rPr>
              <a:t>Jaundice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03621" y="982189"/>
            <a:ext cx="62077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/>
              <a:t>   Two Main Prognostic Stages</a:t>
            </a:r>
            <a:br>
              <a:rPr lang="en-US" sz="3200" b="1" dirty="0"/>
            </a:br>
            <a:r>
              <a:rPr lang="en-US" sz="3200" b="1" dirty="0"/>
              <a:t>Based on Clinical Complications</a:t>
            </a:r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15763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9" grpId="0" animBg="1"/>
      <p:bldP spid="80" grpId="0" animBg="1"/>
      <p:bldP spid="81" grpId="0" animBg="1"/>
      <p:bldP spid="85" grpId="0" animBg="1"/>
      <p:bldP spid="2" grpId="0"/>
    </p:bldLst>
  </p:timing>
</p:sld>
</file>

<file path=ppt/theme/theme1.xml><?xml version="1.0" encoding="utf-8"?>
<a:theme xmlns:a="http://schemas.openxmlformats.org/drawingml/2006/main" name="Theme UU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 UU" id="{DC522AE4-B001-3945-B779-B7434139E424}" vid="{86B523B8-BD77-CE4D-92B5-52A542F3EAB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2312</TotalTime>
  <Words>2516</Words>
  <Application>Microsoft Macintosh PowerPoint</Application>
  <PresentationFormat>Widescreen</PresentationFormat>
  <Paragraphs>314</Paragraphs>
  <Slides>45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Arial</vt:lpstr>
      <vt:lpstr>Calibri</vt:lpstr>
      <vt:lpstr>Calibri Light</vt:lpstr>
      <vt:lpstr>Helvetica Neue</vt:lpstr>
      <vt:lpstr>Tw Cen MT</vt:lpstr>
      <vt:lpstr>Theme UU</vt:lpstr>
      <vt:lpstr>How to Improve the Survival of Your   Hospitalized Cirrhotic Patients</vt:lpstr>
      <vt:lpstr>To Understand Why I Created this Talk Must Understand My Journey</vt:lpstr>
      <vt:lpstr>Historical Team Sport Perspective  Dallas Cowboys and UUMC Transplant Team</vt:lpstr>
      <vt:lpstr>So How Did We Make The Change?</vt:lpstr>
      <vt:lpstr>Transfer Call Center Lessons </vt:lpstr>
      <vt:lpstr>Objective: To Improve Survival Hospitalized         Decompensated Cirrhotic</vt:lpstr>
      <vt:lpstr>Cirrhosis: A Definition</vt:lpstr>
      <vt:lpstr>PowerPoint Presentation</vt:lpstr>
      <vt:lpstr>PowerPoint Presentation</vt:lpstr>
      <vt:lpstr>                 What is Median Survival:             Compensation vs Decompensation ? </vt:lpstr>
      <vt:lpstr>Approach and Strategies</vt:lpstr>
      <vt:lpstr>        Strategies for Ascites </vt:lpstr>
      <vt:lpstr>Initial evaluation of patients with ascites </vt:lpstr>
      <vt:lpstr>Guidance to diagnostic paracentesis in patients with cirrhosis </vt:lpstr>
      <vt:lpstr>            Dif Dx of Ascites use the SAAG Table </vt:lpstr>
      <vt:lpstr>May 2021 Guidance: Ascites-R/O SBP</vt:lpstr>
      <vt:lpstr>Guidance Recommendations for SBP</vt:lpstr>
      <vt:lpstr>PowerPoint Presentation</vt:lpstr>
      <vt:lpstr>Primary Antibiotic Prophylaxis in  Decompensated Cirrhosis Is Beneficial</vt:lpstr>
      <vt:lpstr>Diuretics</vt:lpstr>
      <vt:lpstr>Guidance Statements: Hyponatremia</vt:lpstr>
      <vt:lpstr>T I P S: Refractory Ascites and Variceal Bleed</vt:lpstr>
      <vt:lpstr>Contra-Indications of TIPS</vt:lpstr>
      <vt:lpstr>PowerPoint Presentation</vt:lpstr>
      <vt:lpstr>PowerPoint Presentation</vt:lpstr>
      <vt:lpstr>         NSBB: The Sweet Spot-Goldilocks</vt:lpstr>
      <vt:lpstr>PowerPoint Presentation</vt:lpstr>
      <vt:lpstr>            Statins: Highlights</vt:lpstr>
      <vt:lpstr>Impact of Encephalopathy</vt:lpstr>
      <vt:lpstr>Strategies  for Encephalopathy </vt:lpstr>
      <vt:lpstr>         When Order Serum Ammonia?  Focus on the Image, Relax, and Listen </vt:lpstr>
      <vt:lpstr>            Renal Complications of Cirrhosis</vt:lpstr>
      <vt:lpstr>PowerPoint Presentation</vt:lpstr>
      <vt:lpstr>PowerPoint Presentation</vt:lpstr>
      <vt:lpstr>FRALITY:  Timing of Protein Supplement  to Prevent Muscle Breakdown</vt:lpstr>
      <vt:lpstr>Evidence Based Strategies to Improve Survival</vt:lpstr>
      <vt:lpstr>Strategies to Improve Survival</vt:lpstr>
      <vt:lpstr>Strategies to Improve Survival</vt:lpstr>
      <vt:lpstr>Strategies to Improve Survival</vt:lpstr>
      <vt:lpstr>Listing Criteria</vt:lpstr>
      <vt:lpstr>What We Need from You/Case Manager:</vt:lpstr>
      <vt:lpstr>Resources:</vt:lpstr>
      <vt:lpstr>Confusion about Transplant Candidates</vt:lpstr>
      <vt:lpstr> End with 3 thoughts: On patients, friendship, and  what it means to be a Liver Physician </vt:lpstr>
      <vt:lpstr>          QUESTIONS      TEXT 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Improve the Survival of Your   Hospitalized Cirrhotic Patients</dc:title>
  <dc:creator>Ray Thomason</dc:creator>
  <cp:lastModifiedBy>Ray Thomason</cp:lastModifiedBy>
  <cp:revision>48</cp:revision>
  <dcterms:created xsi:type="dcterms:W3CDTF">2020-08-26T06:01:00Z</dcterms:created>
  <dcterms:modified xsi:type="dcterms:W3CDTF">2022-03-29T05:26:05Z</dcterms:modified>
</cp:coreProperties>
</file>