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680" r:id="rId3"/>
    <p:sldId id="270" r:id="rId4"/>
    <p:sldId id="271" r:id="rId5"/>
    <p:sldId id="274" r:id="rId6"/>
    <p:sldId id="275" r:id="rId7"/>
    <p:sldId id="273" r:id="rId8"/>
    <p:sldId id="272" r:id="rId9"/>
    <p:sldId id="276" r:id="rId10"/>
    <p:sldId id="277" r:id="rId11"/>
    <p:sldId id="68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71"/>
    <p:restoredTop sz="95255"/>
  </p:normalViewPr>
  <p:slideViewPr>
    <p:cSldViewPr snapToGrid="0" snapToObjects="1">
      <p:cViewPr varScale="1">
        <p:scale>
          <a:sx n="93" d="100"/>
          <a:sy n="93" d="100"/>
        </p:scale>
        <p:origin x="224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8B8F-5085-0C4C-83E2-A43178EBB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8A1857-D6FC-D442-9911-9DEC84C1E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1099E-7756-8144-BE03-35AE167C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02242F-C5B8-D742-9257-1D97B999B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EACF0-09FA-8147-AE28-D920C1BD8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19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6814-2B6A-4444-9EF7-BD12A3629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C3890A-F5A8-C74C-9DEE-9482257F6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A4683-BD39-A445-BDA7-8E53B7122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5C1B9-E2AE-BB49-8DB9-7D76532A1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A73FB-B5E2-0146-920D-691537F59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88D885-8B8B-B84C-B6DE-B89E5447B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C1726-0190-EE45-BDAB-4C6945FC94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E7B3A6-D124-AC4F-9A3C-43B7FCCA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AF936-720B-E84D-B77A-5E053F82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C185DC-F35E-3D4E-A41D-39444E78F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60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6BF11-8E5F-7D42-AF3E-0E4B9A70F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FC61FA-BE1C-BB4D-911C-DA4D8185E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A222-5895-6E4A-9A0C-32E6430A5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57816A-76C7-8143-8C3B-5491D207C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2044B-154B-384B-846B-70E28FF6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C66AC-999F-0C44-9CB4-2E0C3B736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A5FF1-71B0-AB45-9E6B-B8C0102E2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02731-6AA4-B641-91E7-4B8F902B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D3FC8-414A-F941-8679-C261194E8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9BAAB-B248-D24A-8907-4B0339BD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4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B94CD-A51D-FF41-B35E-A123FC0ED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A529EB-953F-354B-B888-79F57450AB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A73699-8A04-6240-BC39-DAE0692525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1792E-D099-7343-896A-AFF50609A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5F843-2DB5-9643-BEF7-C7740357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A4A0F-7421-4D44-B02F-F5CDCC691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416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F92C8-D2A5-9A46-9F3C-BBC92B2B3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C6886F-9BEA-E945-8CC8-EEB2DB1B1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15FF-D5D6-3442-89BF-DA9DAEF95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6823B5-C710-D84E-B509-34CD003FC1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9982CF-0F71-8844-BF8A-1EC5645A4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44C4ED-1FDB-2842-A845-80C4F9BC6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50AA4-E163-2344-8A78-5C262AE3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7F970A-AF61-D648-8FD4-44D56EB8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5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D13B-D8D4-9149-A06D-103629AA2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12F539-B692-FB4D-9971-6D59CF774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F3B4E3-6D38-9648-8CEF-E9185878C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CF0B4-2DBC-2145-88D1-6DFA6538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33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DD5872-64E8-8944-9C40-E3C98F319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5C1301-8C8C-A543-95E1-C09E6180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5DBEA3-396E-F24E-8A3B-CDC77714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5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DB836-C161-9A47-901E-B945E0085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675BA-949D-1B4A-8CA8-06A32066D0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0D6C6D-2ADD-C74F-8CAB-C7A8395911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710A3-6CD8-FC4B-89AB-FABA1B437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8B6B4A-A5E7-7446-B6D7-F63B62D2B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94923-F4BE-0748-AF21-11F1C3DE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0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F0D72-CA84-BE4D-BF1D-5A86FA61F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95BF24-1529-364A-9E55-6DB915F9A5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3BE963-8F00-A843-862C-88E17EDB7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33012-51AA-AC46-B1F2-2C60859A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A5175-4A44-6541-8B1E-5C0D7C92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AC1806-C9FE-1641-BBA3-3706C1F1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6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5DFF26-1759-C143-8254-84EDAFBE8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1BD5C-A4F1-1143-B052-0991E7CF0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9A071-55A0-4F4D-B092-C2DE5F2BA7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F5EBE-6115-CD44-9FEC-82652F6238B4}" type="datetimeFigureOut">
              <a:rPr lang="en-US" smtClean="0"/>
              <a:t>8/9/21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3984F-F5DB-5D40-B59A-A44D8F8EC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542E8-14E0-264E-9030-7625F4CCC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6C20BD-ADEC-D54F-A51D-9E4CEB19B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5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"/>
            <a:ext cx="10363200" cy="1152938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Surgical Risk in Cirrhosis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0145662-E3EF-1342-8A48-1EEC03E665E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 flipH="1">
            <a:off x="2574925" y="1152525"/>
            <a:ext cx="9617075" cy="378618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A41CA4B-60F4-A44C-BF9F-7B0F6F368ED6}"/>
              </a:ext>
            </a:extLst>
          </p:cNvPr>
          <p:cNvSpPr txBox="1"/>
          <p:nvPr/>
        </p:nvSpPr>
        <p:spPr>
          <a:xfrm>
            <a:off x="2451652" y="5353878"/>
            <a:ext cx="9838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About 10% of patients with cirrhosis require surgery within the last 2 years of life</a:t>
            </a:r>
          </a:p>
          <a:p>
            <a:pPr lvl="2"/>
            <a:r>
              <a:rPr lang="en-US" sz="2400" dirty="0"/>
              <a:t>Propst et al. Dig Dis Sci 1995;40:1805–15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74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44971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rgbClr val="C00000"/>
                </a:solidFill>
              </a:rPr>
              <a:t>Child-</a:t>
            </a:r>
            <a:r>
              <a:rPr lang="en-US" sz="3200" b="1" dirty="0" err="1">
                <a:solidFill>
                  <a:srgbClr val="C00000"/>
                </a:solidFill>
              </a:rPr>
              <a:t>Turcotte</a:t>
            </a:r>
            <a:r>
              <a:rPr lang="en-US" sz="3200" b="1" dirty="0">
                <a:solidFill>
                  <a:srgbClr val="C00000"/>
                </a:solidFill>
              </a:rPr>
              <a:t>-Pugh Score and Surgical Risk</a:t>
            </a:r>
            <a:br>
              <a:rPr lang="en-US" sz="3200" b="1" dirty="0">
                <a:solidFill>
                  <a:srgbClr val="C00000"/>
                </a:solidFill>
              </a:rPr>
            </a:br>
            <a:r>
              <a:rPr lang="en-US" sz="2800" b="1" i="1" dirty="0">
                <a:solidFill>
                  <a:srgbClr val="C00000"/>
                </a:solidFill>
              </a:rPr>
              <a:t>Mortality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406" y="3422934"/>
            <a:ext cx="4275179" cy="27211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2046" y="922595"/>
            <a:ext cx="4673793" cy="45113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20182" y="5433929"/>
            <a:ext cx="181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Post-op Mortality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4815" y="6419334"/>
            <a:ext cx="4024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Kim et al. Liver International 2014 [</a:t>
            </a:r>
            <a:r>
              <a:rPr lang="en-US" dirty="0" err="1">
                <a:solidFill>
                  <a:schemeClr val="bg1"/>
                </a:solidFill>
              </a:rPr>
              <a:t>epub</a:t>
            </a:r>
            <a:r>
              <a:rPr lang="en-US" dirty="0">
                <a:solidFill>
                  <a:schemeClr val="bg1"/>
                </a:solidFill>
              </a:rPr>
              <a:t>]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592" y="982885"/>
            <a:ext cx="4355993" cy="286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59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88E6-515A-8A44-87D0-49BFD6611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419"/>
            <a:ext cx="10515600" cy="1325563"/>
          </a:xfrm>
        </p:spPr>
        <p:txBody>
          <a:bodyPr/>
          <a:lstStyle/>
          <a:p>
            <a:r>
              <a:rPr lang="en-US" b="1" dirty="0"/>
              <a:t>Approach to Liver Disease – Elevated 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DCCF-23C0-A44C-920D-43E36B476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298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History and Physical</a:t>
            </a:r>
          </a:p>
          <a:p>
            <a:r>
              <a:rPr lang="en-US" b="1" dirty="0"/>
              <a:t>Labs: </a:t>
            </a:r>
            <a:r>
              <a:rPr lang="en-US" dirty="0"/>
              <a:t>Viral –Hep A,B, C</a:t>
            </a:r>
            <a:br>
              <a:rPr lang="en-US" dirty="0"/>
            </a:br>
            <a:r>
              <a:rPr lang="en-US" dirty="0"/>
              <a:t>          Autoimmune- AIH, PBC, AIC</a:t>
            </a:r>
            <a:br>
              <a:rPr lang="en-US" dirty="0"/>
            </a:br>
            <a:r>
              <a:rPr lang="en-US" dirty="0"/>
              <a:t>          Metabolic-Iron, Copper</a:t>
            </a:r>
            <a:br>
              <a:rPr lang="en-US" dirty="0"/>
            </a:br>
            <a:r>
              <a:rPr lang="en-US" dirty="0"/>
              <a:t>          NAFLD - Lipids</a:t>
            </a:r>
            <a:br>
              <a:rPr lang="en-US" dirty="0"/>
            </a:br>
            <a:r>
              <a:rPr lang="en-US" dirty="0"/>
              <a:t>          Synthetic Function-INR, TB, Albumin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Platlet</a:t>
            </a:r>
            <a:r>
              <a:rPr lang="en-US" dirty="0"/>
              <a:t> Count</a:t>
            </a:r>
          </a:p>
          <a:p>
            <a:r>
              <a:rPr lang="en-US" b="1" dirty="0"/>
              <a:t>Determine if Advanced Fibrosis</a:t>
            </a:r>
            <a:br>
              <a:rPr lang="en-US" dirty="0"/>
            </a:br>
            <a:r>
              <a:rPr lang="en-US" dirty="0"/>
              <a:t>Indirect Method-APRI</a:t>
            </a:r>
            <a:br>
              <a:rPr lang="en-US" dirty="0"/>
            </a:br>
            <a:r>
              <a:rPr lang="en-US" dirty="0"/>
              <a:t>Direct Imaging-</a:t>
            </a:r>
            <a:r>
              <a:rPr lang="en-US" dirty="0" err="1"/>
              <a:t>Fibroscan</a:t>
            </a:r>
            <a:br>
              <a:rPr lang="en-US" dirty="0"/>
            </a:br>
            <a:r>
              <a:rPr lang="en-US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44576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07776-A717-6840-BEEA-67A236945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4424" y="-314325"/>
            <a:ext cx="11077576" cy="1685925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Avoiding Pitfalls:  Beware of Surgery</a:t>
            </a:r>
          </a:p>
        </p:txBody>
      </p:sp>
      <p:pic>
        <p:nvPicPr>
          <p:cNvPr id="6" name="Content Placeholder 4">
            <a:extLst>
              <a:ext uri="{FF2B5EF4-FFF2-40B4-BE49-F238E27FC236}">
                <a16:creationId xmlns:a16="http://schemas.microsoft.com/office/drawing/2014/main" id="{C1DAE96F-C44D-2E4F-B1DC-9B1AA455956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4425" y="1114425"/>
            <a:ext cx="9258300" cy="5039519"/>
          </a:xfrm>
        </p:spPr>
      </p:pic>
    </p:spTree>
    <p:extLst>
      <p:ext uri="{BB962C8B-B14F-4D97-AF65-F5344CB8AC3E}">
        <p14:creationId xmlns:p14="http://schemas.microsoft.com/office/powerpoint/2010/main" val="74632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Surgical Mortality with Cirrhosis: CPT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649" y="2067339"/>
            <a:ext cx="7789991" cy="4317302"/>
          </a:xfrm>
        </p:spPr>
        <p:txBody>
          <a:bodyPr>
            <a:normAutofit/>
          </a:bodyPr>
          <a:lstStyle/>
          <a:p>
            <a:r>
              <a:rPr lang="en-US" dirty="0"/>
              <a:t>Risk of death after surgery</a:t>
            </a:r>
          </a:p>
          <a:p>
            <a:pPr lvl="1"/>
            <a:r>
              <a:rPr lang="en-US" dirty="0"/>
              <a:t>Class A = 10% </a:t>
            </a:r>
          </a:p>
          <a:p>
            <a:pPr lvl="1"/>
            <a:r>
              <a:rPr lang="en-US" dirty="0"/>
              <a:t>Class B = 30%</a:t>
            </a:r>
          </a:p>
          <a:p>
            <a:pPr lvl="1"/>
            <a:r>
              <a:rPr lang="en-US" dirty="0"/>
              <a:t>Class C=  76–82%</a:t>
            </a:r>
          </a:p>
          <a:p>
            <a:pPr lvl="2"/>
            <a:r>
              <a:rPr lang="en-US" sz="2400" dirty="0"/>
              <a:t>Garrison et al. Ann </a:t>
            </a:r>
            <a:r>
              <a:rPr lang="en-US" sz="2400" dirty="0" err="1"/>
              <a:t>Surg</a:t>
            </a:r>
            <a:r>
              <a:rPr lang="en-US" sz="2400" dirty="0"/>
              <a:t> 1984; 199:648-655</a:t>
            </a:r>
          </a:p>
          <a:p>
            <a:pPr lvl="2"/>
            <a:r>
              <a:rPr lang="en-US" sz="2400" dirty="0"/>
              <a:t>Mansour et al. Surgery 1997; 122:730-735</a:t>
            </a:r>
          </a:p>
        </p:txBody>
      </p:sp>
    </p:spTree>
    <p:extLst>
      <p:ext uri="{BB962C8B-B14F-4D97-AF65-F5344CB8AC3E}">
        <p14:creationId xmlns:p14="http://schemas.microsoft.com/office/powerpoint/2010/main" val="4061218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592" y="108557"/>
            <a:ext cx="7733936" cy="1422077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C00000"/>
                </a:solidFill>
              </a:rPr>
              <a:t>MELD and Surgical Mortality</a:t>
            </a:r>
            <a:br>
              <a:rPr lang="en-US" sz="4900" b="1" dirty="0">
                <a:solidFill>
                  <a:srgbClr val="C00000"/>
                </a:solidFill>
              </a:rPr>
            </a:br>
            <a:br>
              <a:rPr lang="en-US" sz="2800" b="1" i="1" dirty="0">
                <a:solidFill>
                  <a:srgbClr val="C00000"/>
                </a:solidFill>
              </a:rPr>
            </a:b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3593" y="1540109"/>
            <a:ext cx="7733935" cy="4322832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/>
              <a:t>Two study populations</a:t>
            </a:r>
          </a:p>
          <a:p>
            <a:pPr lvl="1"/>
            <a:r>
              <a:rPr lang="en-US" dirty="0"/>
              <a:t>1980–1990 = 426</a:t>
            </a:r>
          </a:p>
          <a:p>
            <a:pPr lvl="1"/>
            <a:r>
              <a:rPr lang="en-US" dirty="0"/>
              <a:t>1994–2004 = 346</a:t>
            </a:r>
          </a:p>
          <a:p>
            <a:r>
              <a:rPr lang="en-US" sz="2600" dirty="0"/>
              <a:t>Type of surgery</a:t>
            </a:r>
          </a:p>
          <a:p>
            <a:pPr lvl="1"/>
            <a:r>
              <a:rPr lang="en-US" dirty="0"/>
              <a:t>Digestive (n=586)</a:t>
            </a:r>
          </a:p>
          <a:p>
            <a:pPr lvl="1"/>
            <a:r>
              <a:rPr lang="en-US" dirty="0"/>
              <a:t>Orthopedic (n=107)</a:t>
            </a:r>
          </a:p>
          <a:p>
            <a:pPr lvl="1"/>
            <a:r>
              <a:rPr lang="en-US" dirty="0"/>
              <a:t>Cardiovascular (n=79)</a:t>
            </a:r>
          </a:p>
          <a:p>
            <a:r>
              <a:rPr lang="en-US" sz="2600" dirty="0"/>
              <a:t>Patients typically had platelet &gt;60,000 and INR &lt;1.5</a:t>
            </a:r>
          </a:p>
          <a:p>
            <a:r>
              <a:rPr lang="en-US" sz="2600" dirty="0"/>
              <a:t>Controls</a:t>
            </a:r>
          </a:p>
          <a:p>
            <a:pPr lvl="1"/>
            <a:r>
              <a:rPr lang="en-US" dirty="0"/>
              <a:t>Ambulatory </a:t>
            </a:r>
            <a:r>
              <a:rPr lang="en-US" dirty="0" err="1"/>
              <a:t>cirrhotics</a:t>
            </a:r>
            <a:r>
              <a:rPr lang="en-US" dirty="0"/>
              <a:t> (n=582)</a:t>
            </a:r>
          </a:p>
          <a:p>
            <a:pPr lvl="1"/>
            <a:r>
              <a:rPr lang="en-US" dirty="0"/>
              <a:t>Patients undergoing minor surgery (n=303)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04000" y="6407789"/>
            <a:ext cx="387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Teh</a:t>
            </a:r>
            <a:r>
              <a:rPr lang="en-US" dirty="0"/>
              <a:t> et al. Gastro 2007;132:1261–1269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3592" y="792294"/>
            <a:ext cx="7348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772 patients undergoing surgery at Mayo 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Excluded laparoscopic cholecystectomy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54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299" y="0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MELD and Surgical Mortality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643404" y="1207660"/>
          <a:ext cx="8929389" cy="479923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1024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67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6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067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13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Mortality,</a:t>
                      </a:r>
                      <a:r>
                        <a:rPr lang="en-US" sz="2400" baseline="0" dirty="0"/>
                        <a:t> % (number of patients at risk)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MELD Score</a:t>
                      </a:r>
                    </a:p>
                  </a:txBody>
                  <a:tcPr>
                    <a:solidFill>
                      <a:srgbClr val="D7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7 Days</a:t>
                      </a:r>
                    </a:p>
                  </a:txBody>
                  <a:tcPr>
                    <a:solidFill>
                      <a:srgbClr val="D7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30 Days</a:t>
                      </a:r>
                    </a:p>
                  </a:txBody>
                  <a:tcPr>
                    <a:solidFill>
                      <a:srgbClr val="D7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90 Days</a:t>
                      </a:r>
                    </a:p>
                  </a:txBody>
                  <a:tcPr>
                    <a:solidFill>
                      <a:srgbClr val="D7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rgbClr val="0000FF"/>
                          </a:solidFill>
                        </a:rPr>
                        <a:t>1 Year</a:t>
                      </a:r>
                    </a:p>
                  </a:txBody>
                  <a:tcPr>
                    <a:solidFill>
                      <a:srgbClr val="D7F8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0-7 (n=351)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1.9 (314)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5.7 (301)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9.7 (287)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19.2 (253)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8-11 (n=257)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3.3 (236)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10.3 (219)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17.7 (200)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28.9 (170)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12-15 (n=106)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7.7 (94)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25.4 (78)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32.3 (69)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45.0 (56)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16-20 (n=35)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14.6 (29)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44.0 (19)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55.8 (15)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70.5 (10)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21-25 (n=13)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23.0 (7)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53.8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66.7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84.6 (2)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586">
                <a:tc>
                  <a:txBody>
                    <a:bodyPr/>
                    <a:lstStyle/>
                    <a:p>
                      <a:r>
                        <a:rPr lang="en-US" sz="2400" dirty="0"/>
                        <a:t>&gt;25</a:t>
                      </a:r>
                      <a:r>
                        <a:rPr lang="en-US" sz="2400" baseline="0" dirty="0"/>
                        <a:t> (n=10)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30.0</a:t>
                      </a:r>
                      <a:r>
                        <a:rPr lang="en-US" sz="2400" baseline="0" dirty="0"/>
                        <a:t> (6)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90.0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90.0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100 (0)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36533" y="6407789"/>
            <a:ext cx="387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Teh</a:t>
            </a:r>
            <a:r>
              <a:rPr lang="en-US" dirty="0">
                <a:solidFill>
                  <a:schemeClr val="bg1"/>
                </a:solidFill>
              </a:rPr>
              <a:t> et al. Gastro 2007;132:1261–1269</a:t>
            </a:r>
          </a:p>
        </p:txBody>
      </p:sp>
    </p:spTree>
    <p:extLst>
      <p:ext uri="{BB962C8B-B14F-4D97-AF65-F5344CB8AC3E}">
        <p14:creationId xmlns:p14="http://schemas.microsoft.com/office/powerpoint/2010/main" val="222775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8407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MELD and Surgical Mortality</a:t>
            </a:r>
            <a:br>
              <a:rPr lang="en-US" sz="4000" b="1" dirty="0">
                <a:solidFill>
                  <a:srgbClr val="C00000"/>
                </a:solidFill>
              </a:rPr>
            </a:br>
            <a:r>
              <a:rPr lang="en-US" sz="4000" b="1" i="1" dirty="0" err="1">
                <a:solidFill>
                  <a:srgbClr val="C00000"/>
                </a:solidFill>
              </a:rPr>
              <a:t>Univariate</a:t>
            </a:r>
            <a:r>
              <a:rPr lang="en-US" sz="4000" b="1" i="1" dirty="0">
                <a:solidFill>
                  <a:srgbClr val="C00000"/>
                </a:solidFill>
              </a:rPr>
              <a:t>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3970"/>
            <a:ext cx="9103567" cy="3828527"/>
          </a:xfrm>
        </p:spPr>
        <p:txBody>
          <a:bodyPr>
            <a:noAutofit/>
          </a:bodyPr>
          <a:lstStyle/>
          <a:p>
            <a:r>
              <a:rPr lang="en-US" sz="3600" dirty="0"/>
              <a:t>MELD was the most important variable – a single point increase over MELD 8 was associated with:</a:t>
            </a:r>
          </a:p>
          <a:p>
            <a:pPr lvl="1"/>
            <a:r>
              <a:rPr lang="en-US" sz="3600" dirty="0"/>
              <a:t>14% increase in mortality in the first 30 &amp; 90 days</a:t>
            </a:r>
          </a:p>
          <a:p>
            <a:pPr lvl="1"/>
            <a:r>
              <a:rPr lang="en-US" sz="3600" dirty="0"/>
              <a:t>15% increase in mortality in the first year</a:t>
            </a:r>
          </a:p>
          <a:p>
            <a:pPr lvl="1"/>
            <a:r>
              <a:rPr lang="en-US" sz="3600" dirty="0"/>
              <a:t>6% increase in mortality for subsequent years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57233" y="6407789"/>
            <a:ext cx="387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Teh</a:t>
            </a:r>
            <a:r>
              <a:rPr lang="en-US" dirty="0">
                <a:solidFill>
                  <a:schemeClr val="bg1"/>
                </a:solidFill>
              </a:rPr>
              <a:t> et al. </a:t>
            </a:r>
            <a:r>
              <a:rPr lang="en-US" dirty="0" err="1">
                <a:solidFill>
                  <a:schemeClr val="bg1"/>
                </a:solidFill>
              </a:rPr>
              <a:t>Gaastro</a:t>
            </a:r>
            <a:r>
              <a:rPr lang="en-US" dirty="0">
                <a:solidFill>
                  <a:schemeClr val="bg1"/>
                </a:solidFill>
              </a:rPr>
              <a:t> 2007;132:1261–1269</a:t>
            </a:r>
          </a:p>
        </p:txBody>
      </p:sp>
    </p:spTree>
    <p:extLst>
      <p:ext uri="{BB962C8B-B14F-4D97-AF65-F5344CB8AC3E}">
        <p14:creationId xmlns:p14="http://schemas.microsoft.com/office/powerpoint/2010/main" val="177053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468" y="228940"/>
            <a:ext cx="10515600" cy="1325563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American Society of Anesthesiologists’ (ASA) Classification of Physical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945" y="1554502"/>
            <a:ext cx="10175132" cy="5464741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sz="3200" dirty="0"/>
              <a:t>Patient is a completely healthy fit patient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Patient has mild systemic disease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Patient has severe systemic disease that is not incapacitating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Patient has incapacitating disease that is a constant threat to life</a:t>
            </a:r>
          </a:p>
          <a:p>
            <a:pPr marL="571500" indent="-571500">
              <a:buFont typeface="+mj-lt"/>
              <a:buAutoNum type="romanUcPeriod"/>
            </a:pPr>
            <a:r>
              <a:rPr lang="en-US" sz="3200" dirty="0"/>
              <a:t>A moribund patient who is not expected to live 24 hour with or without surgery</a:t>
            </a:r>
          </a:p>
          <a:p>
            <a:pPr marL="571500" indent="-571500">
              <a:buFont typeface="+mj-lt"/>
              <a:buAutoNum type="romanU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6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181015"/>
            <a:ext cx="8229600" cy="152522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Listen to your Anesthesiologist </a:t>
            </a:r>
            <a:br>
              <a:rPr lang="en-US" b="1" dirty="0">
                <a:solidFill>
                  <a:srgbClr val="C00000"/>
                </a:solidFill>
              </a:rPr>
            </a:br>
            <a:endParaRPr lang="en-US" sz="2800" b="1" i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7607" y="1309998"/>
            <a:ext cx="7978484" cy="4701553"/>
          </a:xfrm>
        </p:spPr>
        <p:txBody>
          <a:bodyPr>
            <a:noAutofit/>
          </a:bodyPr>
          <a:lstStyle/>
          <a:p>
            <a:r>
              <a:rPr lang="en-US" dirty="0"/>
              <a:t>ASA class for patients in the major surgery group</a:t>
            </a:r>
          </a:p>
          <a:p>
            <a:pPr lvl="1"/>
            <a:r>
              <a:rPr lang="en-US" sz="2800" dirty="0"/>
              <a:t>II (n=67) – cirrhosis usually </a:t>
            </a:r>
            <a:r>
              <a:rPr lang="en-US" sz="2800" dirty="0" err="1"/>
              <a:t>Dx</a:t>
            </a:r>
            <a:r>
              <a:rPr lang="en-US" sz="2800" dirty="0"/>
              <a:t> at surgery</a:t>
            </a:r>
          </a:p>
          <a:p>
            <a:pPr lvl="1"/>
            <a:r>
              <a:rPr lang="en-US" sz="2800" dirty="0"/>
              <a:t>III (n=563)</a:t>
            </a:r>
          </a:p>
          <a:p>
            <a:pPr lvl="1"/>
            <a:r>
              <a:rPr lang="en-US" sz="2800" dirty="0"/>
              <a:t>IV (n=132)</a:t>
            </a:r>
          </a:p>
          <a:p>
            <a:pPr lvl="1"/>
            <a:r>
              <a:rPr lang="en-US" sz="2800" dirty="0"/>
              <a:t>V (n=10) – all emergency procedures</a:t>
            </a:r>
          </a:p>
          <a:p>
            <a:pPr lvl="2"/>
            <a:r>
              <a:rPr lang="en-US" sz="2800" dirty="0"/>
              <a:t>The best predictor of 7 day mortality</a:t>
            </a:r>
          </a:p>
          <a:p>
            <a:pPr lvl="2"/>
            <a:r>
              <a:rPr lang="en-US" sz="2800" dirty="0"/>
              <a:t>Median survival for class V was 2 days</a:t>
            </a:r>
          </a:p>
          <a:p>
            <a:pPr lvl="2"/>
            <a:r>
              <a:rPr lang="en-US" sz="2800" dirty="0"/>
              <a:t>Mean MELD = 21</a:t>
            </a:r>
          </a:p>
          <a:p>
            <a:pPr lvl="2"/>
            <a:r>
              <a:rPr lang="en-US" sz="2800" dirty="0"/>
              <a:t>Excluded from analysis of other risk factors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70766" y="5642219"/>
            <a:ext cx="7685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Teh</a:t>
            </a:r>
            <a:r>
              <a:rPr lang="en-US" dirty="0"/>
              <a:t> et al. Gastro 2007;132:1261–1269</a:t>
            </a:r>
          </a:p>
        </p:txBody>
      </p:sp>
    </p:spTree>
    <p:extLst>
      <p:ext uri="{BB962C8B-B14F-4D97-AF65-F5344CB8AC3E}">
        <p14:creationId xmlns:p14="http://schemas.microsoft.com/office/powerpoint/2010/main" val="414403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343" y="77173"/>
            <a:ext cx="8229600" cy="1402491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MELD and Post-operative Mortality</a:t>
            </a:r>
            <a:br>
              <a:rPr lang="en-US" sz="3600" b="1" dirty="0">
                <a:solidFill>
                  <a:srgbClr val="C00000"/>
                </a:solidFill>
              </a:rPr>
            </a:br>
            <a:r>
              <a:rPr lang="en-US" sz="3600" b="1" i="1" dirty="0">
                <a:solidFill>
                  <a:srgbClr val="C00000"/>
                </a:solidFill>
              </a:rPr>
              <a:t>Multivariable Analysis</a:t>
            </a:r>
            <a:br>
              <a:rPr lang="en-US" sz="3600" b="1" i="1" dirty="0">
                <a:solidFill>
                  <a:srgbClr val="C00000"/>
                </a:solidFill>
              </a:rPr>
            </a:br>
            <a:r>
              <a:rPr lang="en-US" sz="3600" b="1" i="1" dirty="0">
                <a:solidFill>
                  <a:srgbClr val="C00000"/>
                </a:solidFill>
              </a:rPr>
              <a:t>MELD, Age, ASA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4343" y="1654762"/>
            <a:ext cx="9259314" cy="4159175"/>
          </a:xfrm>
        </p:spPr>
        <p:txBody>
          <a:bodyPr>
            <a:noAutofit/>
          </a:bodyPr>
          <a:lstStyle/>
          <a:p>
            <a:r>
              <a:rPr lang="en-US" dirty="0"/>
              <a:t>Age</a:t>
            </a:r>
          </a:p>
          <a:p>
            <a:pPr lvl="1"/>
            <a:r>
              <a:rPr lang="en-US" sz="2800" dirty="0"/>
              <a:t>No patient &lt; 30 died within 90 days postoperatively</a:t>
            </a:r>
          </a:p>
          <a:p>
            <a:pPr lvl="1"/>
            <a:r>
              <a:rPr lang="en-US" sz="2800" dirty="0"/>
              <a:t>Age &gt; 70 – equivalent to 3 MELD points</a:t>
            </a:r>
          </a:p>
          <a:p>
            <a:pPr lvl="1"/>
            <a:r>
              <a:rPr lang="en-US" sz="2800" dirty="0"/>
              <a:t>Male sex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dirty="0"/>
              <a:t>increased mortality during the first year</a:t>
            </a:r>
          </a:p>
          <a:p>
            <a:r>
              <a:rPr lang="en-US" dirty="0"/>
              <a:t>Emergency surgery </a:t>
            </a:r>
          </a:p>
          <a:p>
            <a:pPr lvl="1"/>
            <a:r>
              <a:rPr lang="en-US" sz="2800" dirty="0"/>
              <a:t>Not an independent predictor of mortality </a:t>
            </a:r>
          </a:p>
          <a:p>
            <a:pPr lvl="1"/>
            <a:r>
              <a:rPr lang="en-US" sz="2800" dirty="0"/>
              <a:t>The only independent predictor of length of stay</a:t>
            </a:r>
          </a:p>
          <a:p>
            <a:r>
              <a:rPr lang="en-US" dirty="0"/>
              <a:t>ASA class IV – equivalent to 5.5 MELD points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70400" y="6407789"/>
            <a:ext cx="3877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Teh</a:t>
            </a:r>
            <a:r>
              <a:rPr lang="en-US" dirty="0">
                <a:solidFill>
                  <a:schemeClr val="bg1"/>
                </a:solidFill>
              </a:rPr>
              <a:t> et al. Gastro 2007;132:1261–1269</a:t>
            </a:r>
          </a:p>
        </p:txBody>
      </p:sp>
    </p:spTree>
    <p:extLst>
      <p:ext uri="{BB962C8B-B14F-4D97-AF65-F5344CB8AC3E}">
        <p14:creationId xmlns:p14="http://schemas.microsoft.com/office/powerpoint/2010/main" val="2387843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672</Words>
  <Application>Microsoft Macintosh PowerPoint</Application>
  <PresentationFormat>Widescreen</PresentationFormat>
  <Paragraphs>104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Surgical Risk in Cirrhosis</vt:lpstr>
      <vt:lpstr>Avoiding Pitfalls:  Beware of Surgery</vt:lpstr>
      <vt:lpstr>Surgical Mortality with Cirrhosis: CPT score</vt:lpstr>
      <vt:lpstr>MELD and Surgical Mortality  </vt:lpstr>
      <vt:lpstr>MELD and Surgical Mortality</vt:lpstr>
      <vt:lpstr>MELD and Surgical Mortality Univariate Analysis</vt:lpstr>
      <vt:lpstr>American Society of Anesthesiologists’ (ASA) Classification of Physical Health</vt:lpstr>
      <vt:lpstr>Listen to your Anesthesiologist  </vt:lpstr>
      <vt:lpstr>MELD and Post-operative Mortality Multivariable Analysis MELD, Age, ASA Class</vt:lpstr>
      <vt:lpstr>Child-Turcotte-Pugh Score and Surgical Risk Mortality</vt:lpstr>
      <vt:lpstr>Approach to Liver Disease – Elevated LIT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 Thomason</dc:creator>
  <cp:lastModifiedBy>Ray Thomason</cp:lastModifiedBy>
  <cp:revision>2</cp:revision>
  <dcterms:created xsi:type="dcterms:W3CDTF">2021-06-18T07:08:43Z</dcterms:created>
  <dcterms:modified xsi:type="dcterms:W3CDTF">2021-08-09T17:47:36Z</dcterms:modified>
</cp:coreProperties>
</file>