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1"/>
  </p:notesMasterIdLst>
  <p:sldIdLst>
    <p:sldId id="633" r:id="rId2"/>
    <p:sldId id="611" r:id="rId3"/>
    <p:sldId id="595" r:id="rId4"/>
    <p:sldId id="593" r:id="rId5"/>
    <p:sldId id="629" r:id="rId6"/>
    <p:sldId id="443" r:id="rId7"/>
    <p:sldId id="634" r:id="rId8"/>
    <p:sldId id="531" r:id="rId9"/>
    <p:sldId id="628" r:id="rId10"/>
    <p:sldId id="444" r:id="rId11"/>
    <p:sldId id="447" r:id="rId12"/>
    <p:sldId id="581" r:id="rId13"/>
    <p:sldId id="612" r:id="rId14"/>
    <p:sldId id="635" r:id="rId15"/>
    <p:sldId id="535" r:id="rId16"/>
    <p:sldId id="609" r:id="rId17"/>
    <p:sldId id="570" r:id="rId18"/>
    <p:sldId id="569" r:id="rId19"/>
    <p:sldId id="594" r:id="rId20"/>
    <p:sldId id="598" r:id="rId21"/>
    <p:sldId id="574" r:id="rId22"/>
    <p:sldId id="573" r:id="rId23"/>
    <p:sldId id="571" r:id="rId24"/>
    <p:sldId id="623" r:id="rId25"/>
    <p:sldId id="577" r:id="rId26"/>
    <p:sldId id="578" r:id="rId27"/>
    <p:sldId id="613" r:id="rId28"/>
    <p:sldId id="580" r:id="rId29"/>
    <p:sldId id="579" r:id="rId30"/>
    <p:sldId id="582" r:id="rId31"/>
    <p:sldId id="583" r:id="rId32"/>
    <p:sldId id="584" r:id="rId33"/>
    <p:sldId id="620" r:id="rId34"/>
    <p:sldId id="614" r:id="rId35"/>
    <p:sldId id="616" r:id="rId36"/>
    <p:sldId id="615" r:id="rId37"/>
    <p:sldId id="617" r:id="rId38"/>
    <p:sldId id="637" r:id="rId39"/>
    <p:sldId id="586" r:id="rId40"/>
    <p:sldId id="621" r:id="rId41"/>
    <p:sldId id="638" r:id="rId42"/>
    <p:sldId id="618" r:id="rId43"/>
    <p:sldId id="587" r:id="rId44"/>
    <p:sldId id="588" r:id="rId45"/>
    <p:sldId id="589" r:id="rId46"/>
    <p:sldId id="591" r:id="rId47"/>
    <p:sldId id="632" r:id="rId48"/>
    <p:sldId id="606" r:id="rId49"/>
    <p:sldId id="63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531"/>
  </p:normalViewPr>
  <p:slideViewPr>
    <p:cSldViewPr snapToGrid="0">
      <p:cViewPr varScale="1">
        <p:scale>
          <a:sx n="110" d="100"/>
          <a:sy n="110" d="100"/>
        </p:scale>
        <p:origin x="1216" y="176"/>
      </p:cViewPr>
      <p:guideLst/>
    </p:cSldViewPr>
  </p:slideViewPr>
  <p:outlineViewPr>
    <p:cViewPr>
      <p:scale>
        <a:sx n="33" d="100"/>
        <a:sy n="33" d="100"/>
      </p:scale>
      <p:origin x="0" y="-50184"/>
    </p:cViewPr>
  </p:outlineViewPr>
  <p:notesTextViewPr>
    <p:cViewPr>
      <p:scale>
        <a:sx n="60" d="100"/>
        <a:sy n="6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18E7E-CFA5-4C18-9502-370A6D807330}" type="datetimeFigureOut">
              <a:rPr lang="en-US" smtClean="0"/>
              <a:t>3/29/22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917415-5FEB-4FC1-8DBE-C1BFD086F1E8}" type="slidenum">
              <a:rPr lang="en-US" smtClean="0"/>
              <a:t>‹#›</a:t>
            </a:fld>
            <a:endParaRPr lang="en-US"/>
          </a:p>
        </p:txBody>
      </p:sp>
    </p:spTree>
    <p:extLst>
      <p:ext uri="{BB962C8B-B14F-4D97-AF65-F5344CB8AC3E}">
        <p14:creationId xmlns:p14="http://schemas.microsoft.com/office/powerpoint/2010/main" val="1306290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1</a:t>
            </a:fld>
            <a:endParaRPr lang="en-US"/>
          </a:p>
        </p:txBody>
      </p:sp>
    </p:spTree>
    <p:extLst>
      <p:ext uri="{BB962C8B-B14F-4D97-AF65-F5344CB8AC3E}">
        <p14:creationId xmlns:p14="http://schemas.microsoft.com/office/powerpoint/2010/main" val="238455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Compensated Cirrhosis is not homogenous but rather Heterogeneous-which leads to the 1</a:t>
            </a:r>
            <a:r>
              <a:rPr lang="en-US" baseline="30000" dirty="0"/>
              <a:t>st</a:t>
            </a:r>
            <a:r>
              <a:rPr lang="en-US" dirty="0"/>
              <a:t> update : </a:t>
            </a:r>
            <a:br>
              <a:rPr lang="en-US" dirty="0"/>
            </a:br>
            <a:r>
              <a:rPr lang="en-US" dirty="0"/>
              <a:t>we now acknowledge this </a:t>
            </a:r>
            <a:r>
              <a:rPr lang="en-US" dirty="0" err="1"/>
              <a:t>heterogenous</a:t>
            </a:r>
            <a:r>
              <a:rPr lang="en-US" dirty="0"/>
              <a:t> condition and using the degree of portal HTN –talk about a CSPH</a:t>
            </a:r>
          </a:p>
          <a:p>
            <a:r>
              <a:rPr lang="en-US" dirty="0"/>
              <a:t>Clinically significant portal hypertension that can be further divided into 2 more subsets based on the presence or absence of varices</a:t>
            </a:r>
            <a:br>
              <a:rPr lang="en-US" dirty="0"/>
            </a:br>
            <a:r>
              <a:rPr lang="en-US" dirty="0"/>
              <a:t>Why is this important? This Subset more quickly develops clinical events</a:t>
            </a:r>
          </a:p>
          <a:p>
            <a:r>
              <a:rPr lang="en-US" dirty="0"/>
              <a:t>As does the subsets of decompensated cirrhosis explained by more vasodilation and higher portal pressures</a:t>
            </a:r>
            <a:br>
              <a:rPr lang="en-US" dirty="0"/>
            </a:br>
            <a:r>
              <a:rPr lang="en-US" dirty="0"/>
              <a:t>with a short fuse to death or liver transplantation</a:t>
            </a:r>
          </a:p>
        </p:txBody>
      </p:sp>
      <p:sp>
        <p:nvSpPr>
          <p:cNvPr id="4" name="Slide Number Placeholder 3"/>
          <p:cNvSpPr>
            <a:spLocks noGrp="1"/>
          </p:cNvSpPr>
          <p:nvPr>
            <p:ph type="sldNum" sz="quarter" idx="10"/>
          </p:nvPr>
        </p:nvSpPr>
        <p:spPr/>
        <p:txBody>
          <a:bodyPr/>
          <a:lstStyle/>
          <a:p>
            <a:fld id="{30917415-5FEB-4FC1-8DBE-C1BFD086F1E8}" type="slidenum">
              <a:rPr lang="en-US" smtClean="0"/>
              <a:t>12</a:t>
            </a:fld>
            <a:endParaRPr lang="en-US"/>
          </a:p>
        </p:txBody>
      </p:sp>
    </p:spTree>
    <p:extLst>
      <p:ext uri="{BB962C8B-B14F-4D97-AF65-F5344CB8AC3E}">
        <p14:creationId xmlns:p14="http://schemas.microsoft.com/office/powerpoint/2010/main" val="3210384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HYPERTENSION</a:t>
            </a:r>
          </a:p>
          <a:p>
            <a:r>
              <a:rPr lang="en-US" sz="1200" kern="1200" dirty="0">
                <a:solidFill>
                  <a:schemeClr val="tx1"/>
                </a:solidFill>
                <a:effectLst/>
                <a:latin typeface="+mn-lt"/>
                <a:ea typeface="+mn-ea"/>
                <a:cs typeface="+mn-cs"/>
              </a:rPr>
              <a:t>In a step-wise diagnostic approach, specific signs of</a:t>
            </a:r>
          </a:p>
          <a:p>
            <a:r>
              <a:rPr lang="en-US" sz="1200" kern="1200" dirty="0">
                <a:solidFill>
                  <a:schemeClr val="tx1"/>
                </a:solidFill>
                <a:effectLst/>
                <a:latin typeface="+mn-lt"/>
                <a:ea typeface="+mn-ea"/>
                <a:cs typeface="+mn-cs"/>
              </a:rPr>
              <a:t>PH should be first looked for on physical examination.</a:t>
            </a:r>
          </a:p>
          <a:p>
            <a:r>
              <a:rPr lang="en-US" sz="1200" kern="1200" dirty="0">
                <a:solidFill>
                  <a:schemeClr val="tx1"/>
                </a:solidFill>
                <a:effectLst/>
                <a:latin typeface="+mn-lt"/>
                <a:ea typeface="+mn-ea"/>
                <a:cs typeface="+mn-cs"/>
              </a:rPr>
              <a:t>They include spider nevi or visible abdominal portosystemic</a:t>
            </a:r>
          </a:p>
          <a:p>
            <a:r>
              <a:rPr lang="en-US" sz="1200" kern="1200" dirty="0">
                <a:solidFill>
                  <a:schemeClr val="tx1"/>
                </a:solidFill>
                <a:effectLst/>
                <a:latin typeface="+mn-lt"/>
                <a:ea typeface="+mn-ea"/>
                <a:cs typeface="+mn-cs"/>
              </a:rPr>
              <a:t>collaterals. The absence of physical signs cannot</a:t>
            </a:r>
          </a:p>
          <a:p>
            <a:r>
              <a:rPr lang="en-US" sz="1200" kern="1200" dirty="0">
                <a:solidFill>
                  <a:schemeClr val="tx1"/>
                </a:solidFill>
                <a:effectLst/>
                <a:latin typeface="+mn-lt"/>
                <a:ea typeface="+mn-ea"/>
                <a:cs typeface="+mn-cs"/>
              </a:rPr>
              <a:t>be used to rule out CSPH.</a:t>
            </a:r>
          </a:p>
          <a:p>
            <a:r>
              <a:rPr lang="en-US" sz="1200" kern="1200" dirty="0">
                <a:solidFill>
                  <a:schemeClr val="tx1"/>
                </a:solidFill>
                <a:effectLst/>
                <a:latin typeface="+mn-lt"/>
                <a:ea typeface="+mn-ea"/>
                <a:cs typeface="+mn-cs"/>
              </a:rPr>
              <a:t>Among laboratory data, a low platelet count is the</a:t>
            </a:r>
          </a:p>
          <a:p>
            <a:r>
              <a:rPr lang="en-US" sz="1200" kern="1200" dirty="0">
                <a:solidFill>
                  <a:schemeClr val="tx1"/>
                </a:solidFill>
                <a:effectLst/>
                <a:latin typeface="+mn-lt"/>
                <a:ea typeface="+mn-ea"/>
                <a:cs typeface="+mn-cs"/>
              </a:rPr>
              <a:t>most common laboratory sign of PH; it correlates</a:t>
            </a:r>
          </a:p>
          <a:p>
            <a:r>
              <a:rPr lang="en-US" sz="1200" kern="1200" dirty="0">
                <a:solidFill>
                  <a:schemeClr val="tx1"/>
                </a:solidFill>
                <a:effectLst/>
                <a:latin typeface="+mn-lt"/>
                <a:ea typeface="+mn-ea"/>
                <a:cs typeface="+mn-cs"/>
              </a:rPr>
              <a:t>slightly with HVPG and with the presence of GEV.</a:t>
            </a:r>
          </a:p>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13</a:t>
            </a:fld>
            <a:endParaRPr lang="en-US"/>
          </a:p>
        </p:txBody>
      </p:sp>
    </p:spTree>
    <p:extLst>
      <p:ext uri="{BB962C8B-B14F-4D97-AF65-F5344CB8AC3E}">
        <p14:creationId xmlns:p14="http://schemas.microsoft.com/office/powerpoint/2010/main" val="254403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use a very common clinical case to discuss the updates</a:t>
            </a:r>
          </a:p>
        </p:txBody>
      </p:sp>
      <p:sp>
        <p:nvSpPr>
          <p:cNvPr id="4" name="Slide Number Placeholder 3"/>
          <p:cNvSpPr>
            <a:spLocks noGrp="1"/>
          </p:cNvSpPr>
          <p:nvPr>
            <p:ph type="sldNum" sz="quarter" idx="10"/>
          </p:nvPr>
        </p:nvSpPr>
        <p:spPr/>
        <p:txBody>
          <a:bodyPr/>
          <a:lstStyle/>
          <a:p>
            <a:fld id="{30917415-5FEB-4FC1-8DBE-C1BFD086F1E8}" type="slidenum">
              <a:rPr lang="en-US" smtClean="0"/>
              <a:t>15</a:t>
            </a:fld>
            <a:endParaRPr lang="en-US"/>
          </a:p>
        </p:txBody>
      </p:sp>
    </p:spTree>
    <p:extLst>
      <p:ext uri="{BB962C8B-B14F-4D97-AF65-F5344CB8AC3E}">
        <p14:creationId xmlns:p14="http://schemas.microsoft.com/office/powerpoint/2010/main" val="2102070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to the case-first time bleed</a:t>
            </a:r>
            <a:br>
              <a:rPr lang="en-US" dirty="0"/>
            </a:br>
            <a:r>
              <a:rPr lang="en-US" dirty="0"/>
              <a:t>Yes needs an endoscopy –that easy – with ligation </a:t>
            </a:r>
            <a:r>
              <a:rPr lang="en-US" dirty="0" err="1"/>
              <a:t>til</a:t>
            </a:r>
            <a:r>
              <a:rPr lang="en-US" dirty="0"/>
              <a:t> obliteration</a:t>
            </a:r>
          </a:p>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16</a:t>
            </a:fld>
            <a:endParaRPr lang="en-US"/>
          </a:p>
        </p:txBody>
      </p:sp>
    </p:spTree>
    <p:extLst>
      <p:ext uri="{BB962C8B-B14F-4D97-AF65-F5344CB8AC3E}">
        <p14:creationId xmlns:p14="http://schemas.microsoft.com/office/powerpoint/2010/main" val="1959940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0" dirty="0"/>
              <a:t>1-Do we do an endoscopy on this patient?-yes</a:t>
            </a:r>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18</a:t>
            </a:fld>
            <a:endParaRPr lang="en-US"/>
          </a:p>
        </p:txBody>
      </p:sp>
    </p:spTree>
    <p:extLst>
      <p:ext uri="{BB962C8B-B14F-4D97-AF65-F5344CB8AC3E}">
        <p14:creationId xmlns:p14="http://schemas.microsoft.com/office/powerpoint/2010/main" val="37502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19</a:t>
            </a:fld>
            <a:endParaRPr lang="en-US"/>
          </a:p>
        </p:txBody>
      </p:sp>
    </p:spTree>
    <p:extLst>
      <p:ext uri="{BB962C8B-B14F-4D97-AF65-F5344CB8AC3E}">
        <p14:creationId xmlns:p14="http://schemas.microsoft.com/office/powerpoint/2010/main" val="153295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20</a:t>
            </a:fld>
            <a:endParaRPr lang="en-US"/>
          </a:p>
        </p:txBody>
      </p:sp>
    </p:spTree>
    <p:extLst>
      <p:ext uri="{BB962C8B-B14F-4D97-AF65-F5344CB8AC3E}">
        <p14:creationId xmlns:p14="http://schemas.microsoft.com/office/powerpoint/2010/main" val="2213470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Morbality</a:t>
            </a:r>
            <a:r>
              <a:rPr lang="en-US" dirty="0"/>
              <a:t> </a:t>
            </a:r>
            <a:r>
              <a:rPr lang="en-US" dirty="0" err="1"/>
              <a:t>heterogenous</a:t>
            </a:r>
            <a:r>
              <a:rPr lang="en-US" dirty="0"/>
              <a:t> dependent on how ill as determined by </a:t>
            </a:r>
            <a:r>
              <a:rPr lang="en-US" dirty="0" err="1"/>
              <a:t>themeld</a:t>
            </a:r>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25</a:t>
            </a:fld>
            <a:endParaRPr lang="en-US"/>
          </a:p>
        </p:txBody>
      </p:sp>
    </p:spTree>
    <p:extLst>
      <p:ext uri="{BB962C8B-B14F-4D97-AF65-F5344CB8AC3E}">
        <p14:creationId xmlns:p14="http://schemas.microsoft.com/office/powerpoint/2010/main" val="3785366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26</a:t>
            </a:fld>
            <a:endParaRPr lang="en-US"/>
          </a:p>
        </p:txBody>
      </p:sp>
    </p:spTree>
    <p:extLst>
      <p:ext uri="{BB962C8B-B14F-4D97-AF65-F5344CB8AC3E}">
        <p14:creationId xmlns:p14="http://schemas.microsoft.com/office/powerpoint/2010/main" val="3476077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29</a:t>
            </a:fld>
            <a:endParaRPr lang="en-US"/>
          </a:p>
        </p:txBody>
      </p:sp>
    </p:spTree>
    <p:extLst>
      <p:ext uri="{BB962C8B-B14F-4D97-AF65-F5344CB8AC3E}">
        <p14:creationId xmlns:p14="http://schemas.microsoft.com/office/powerpoint/2010/main" val="396604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3</a:t>
            </a:fld>
            <a:endParaRPr lang="en-US"/>
          </a:p>
        </p:txBody>
      </p:sp>
    </p:spTree>
    <p:extLst>
      <p:ext uri="{BB962C8B-B14F-4D97-AF65-F5344CB8AC3E}">
        <p14:creationId xmlns:p14="http://schemas.microsoft.com/office/powerpoint/2010/main" val="3130227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observational study of ….</a:t>
            </a:r>
            <a:r>
              <a:rPr lang="en-US" dirty="0" err="1"/>
              <a:t>pt</a:t>
            </a:r>
            <a:br>
              <a:rPr lang="en-US" dirty="0"/>
            </a:br>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36</a:t>
            </a:fld>
            <a:endParaRPr lang="en-US"/>
          </a:p>
        </p:txBody>
      </p:sp>
    </p:spTree>
    <p:extLst>
      <p:ext uri="{BB962C8B-B14F-4D97-AF65-F5344CB8AC3E}">
        <p14:creationId xmlns:p14="http://schemas.microsoft.com/office/powerpoint/2010/main" val="2069579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2 DM –ACE and ARB</a:t>
            </a:r>
          </a:p>
        </p:txBody>
      </p:sp>
      <p:sp>
        <p:nvSpPr>
          <p:cNvPr id="4" name="Slide Number Placeholder 3"/>
          <p:cNvSpPr>
            <a:spLocks noGrp="1"/>
          </p:cNvSpPr>
          <p:nvPr>
            <p:ph type="sldNum" sz="quarter" idx="10"/>
          </p:nvPr>
        </p:nvSpPr>
        <p:spPr/>
        <p:txBody>
          <a:bodyPr/>
          <a:lstStyle/>
          <a:p>
            <a:fld id="{30917415-5FEB-4FC1-8DBE-C1BFD086F1E8}" type="slidenum">
              <a:rPr lang="en-US" smtClean="0"/>
              <a:t>38</a:t>
            </a:fld>
            <a:endParaRPr lang="en-US"/>
          </a:p>
        </p:txBody>
      </p:sp>
    </p:spTree>
    <p:extLst>
      <p:ext uri="{BB962C8B-B14F-4D97-AF65-F5344CB8AC3E}">
        <p14:creationId xmlns:p14="http://schemas.microsoft.com/office/powerpoint/2010/main" val="3640267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 ha ha ha</a:t>
            </a:r>
          </a:p>
        </p:txBody>
      </p:sp>
      <p:sp>
        <p:nvSpPr>
          <p:cNvPr id="4" name="Slide Number Placeholder 3"/>
          <p:cNvSpPr>
            <a:spLocks noGrp="1"/>
          </p:cNvSpPr>
          <p:nvPr>
            <p:ph type="sldNum" sz="quarter" idx="10"/>
          </p:nvPr>
        </p:nvSpPr>
        <p:spPr/>
        <p:txBody>
          <a:bodyPr/>
          <a:lstStyle/>
          <a:p>
            <a:fld id="{30917415-5FEB-4FC1-8DBE-C1BFD086F1E8}" type="slidenum">
              <a:rPr lang="en-US" smtClean="0"/>
              <a:t>39</a:t>
            </a:fld>
            <a:endParaRPr lang="en-US"/>
          </a:p>
        </p:txBody>
      </p:sp>
    </p:spTree>
    <p:extLst>
      <p:ext uri="{BB962C8B-B14F-4D97-AF65-F5344CB8AC3E}">
        <p14:creationId xmlns:p14="http://schemas.microsoft.com/office/powerpoint/2010/main" val="2026599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40</a:t>
            </a:fld>
            <a:endParaRPr lang="en-US"/>
          </a:p>
        </p:txBody>
      </p:sp>
    </p:spTree>
    <p:extLst>
      <p:ext uri="{BB962C8B-B14F-4D97-AF65-F5344CB8AC3E}">
        <p14:creationId xmlns:p14="http://schemas.microsoft.com/office/powerpoint/2010/main" val="929036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41</a:t>
            </a:fld>
            <a:endParaRPr lang="en-US"/>
          </a:p>
        </p:txBody>
      </p:sp>
    </p:spTree>
    <p:extLst>
      <p:ext uri="{BB962C8B-B14F-4D97-AF65-F5344CB8AC3E}">
        <p14:creationId xmlns:p14="http://schemas.microsoft.com/office/powerpoint/2010/main" val="539607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43</a:t>
            </a:fld>
            <a:endParaRPr lang="en-US"/>
          </a:p>
        </p:txBody>
      </p:sp>
    </p:spTree>
    <p:extLst>
      <p:ext uri="{BB962C8B-B14F-4D97-AF65-F5344CB8AC3E}">
        <p14:creationId xmlns:p14="http://schemas.microsoft.com/office/powerpoint/2010/main" val="1541903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44</a:t>
            </a:fld>
            <a:endParaRPr lang="en-US"/>
          </a:p>
        </p:txBody>
      </p:sp>
    </p:spTree>
    <p:extLst>
      <p:ext uri="{BB962C8B-B14F-4D97-AF65-F5344CB8AC3E}">
        <p14:creationId xmlns:p14="http://schemas.microsoft.com/office/powerpoint/2010/main" val="3837995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will say these updates really began in Italy at the </a:t>
            </a:r>
            <a:r>
              <a:rPr lang="en-US" dirty="0" err="1"/>
              <a:t>Baveno</a:t>
            </a:r>
            <a:r>
              <a:rPr lang="en-US" dirty="0"/>
              <a:t> Beg to differ Group of internationally renowned </a:t>
            </a:r>
            <a:r>
              <a:rPr lang="en-US" dirty="0" err="1"/>
              <a:t>Hepatologist</a:t>
            </a:r>
            <a:r>
              <a:rPr lang="en-US" dirty="0"/>
              <a:t> came together for a special weekend to tackle the heady controversies in Jimmy Buffets </a:t>
            </a:r>
            <a:r>
              <a:rPr lang="en-US" dirty="0" err="1"/>
              <a:t>Margaretiville_ie</a:t>
            </a:r>
            <a:r>
              <a:rPr lang="en-US" dirty="0"/>
              <a:t> we did we stay all season with nothing to show but this tattoo </a:t>
            </a:r>
          </a:p>
          <a:p>
            <a:r>
              <a:rPr lang="en-US" dirty="0"/>
              <a:t>And whose fault is it</a:t>
            </a:r>
          </a:p>
          <a:p>
            <a:r>
              <a:rPr lang="en-US" dirty="0"/>
              <a:t>Tackled really heady questions</a:t>
            </a:r>
          </a:p>
          <a:p>
            <a:r>
              <a:rPr lang="en-US" dirty="0"/>
              <a:t>I </a:t>
            </a:r>
            <a:r>
              <a:rPr lang="en-US" dirty="0" err="1"/>
              <a:t>thinke</a:t>
            </a:r>
            <a:r>
              <a:rPr lang="en-US" dirty="0"/>
              <a:t> we threw down the gauntlet –really raising the bar for </a:t>
            </a:r>
            <a:r>
              <a:rPr lang="en-US" dirty="0" err="1"/>
              <a:t>Baveno</a:t>
            </a:r>
            <a:r>
              <a:rPr lang="en-US" dirty="0"/>
              <a:t> to follow</a:t>
            </a:r>
          </a:p>
        </p:txBody>
      </p:sp>
      <p:sp>
        <p:nvSpPr>
          <p:cNvPr id="4" name="Slide Number Placeholder 3"/>
          <p:cNvSpPr>
            <a:spLocks noGrp="1"/>
          </p:cNvSpPr>
          <p:nvPr>
            <p:ph type="sldNum" sz="quarter" idx="10"/>
          </p:nvPr>
        </p:nvSpPr>
        <p:spPr/>
        <p:txBody>
          <a:bodyPr/>
          <a:lstStyle/>
          <a:p>
            <a:fld id="{30917415-5FEB-4FC1-8DBE-C1BFD086F1E8}" type="slidenum">
              <a:rPr lang="en-US" smtClean="0"/>
              <a:t>47</a:t>
            </a:fld>
            <a:endParaRPr lang="en-US"/>
          </a:p>
        </p:txBody>
      </p:sp>
    </p:spTree>
    <p:extLst>
      <p:ext uri="{BB962C8B-B14F-4D97-AF65-F5344CB8AC3E}">
        <p14:creationId xmlns:p14="http://schemas.microsoft.com/office/powerpoint/2010/main" val="3474653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17415-5FEB-4FC1-8DBE-C1BFD086F1E8}" type="slidenum">
              <a:rPr lang="en-US" smtClean="0"/>
              <a:t>49</a:t>
            </a:fld>
            <a:endParaRPr lang="en-US"/>
          </a:p>
        </p:txBody>
      </p:sp>
    </p:spTree>
    <p:extLst>
      <p:ext uri="{BB962C8B-B14F-4D97-AF65-F5344CB8AC3E}">
        <p14:creationId xmlns:p14="http://schemas.microsoft.com/office/powerpoint/2010/main" val="200548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Baveno</a:t>
            </a:r>
            <a:r>
              <a:rPr lang="en-US" dirty="0"/>
              <a:t> VI was shortly followed by AASLD PG  giving us </a:t>
            </a:r>
          </a:p>
        </p:txBody>
      </p:sp>
      <p:sp>
        <p:nvSpPr>
          <p:cNvPr id="4" name="Slide Number Placeholder 3"/>
          <p:cNvSpPr>
            <a:spLocks noGrp="1"/>
          </p:cNvSpPr>
          <p:nvPr>
            <p:ph type="sldNum" sz="quarter" idx="10"/>
          </p:nvPr>
        </p:nvSpPr>
        <p:spPr/>
        <p:txBody>
          <a:bodyPr/>
          <a:lstStyle/>
          <a:p>
            <a:fld id="{30917415-5FEB-4FC1-8DBE-C1BFD086F1E8}" type="slidenum">
              <a:rPr lang="en-US" smtClean="0"/>
              <a:t>4</a:t>
            </a:fld>
            <a:endParaRPr lang="en-US"/>
          </a:p>
        </p:txBody>
      </p:sp>
    </p:spTree>
    <p:extLst>
      <p:ext uri="{BB962C8B-B14F-4D97-AF65-F5344CB8AC3E}">
        <p14:creationId xmlns:p14="http://schemas.microsoft.com/office/powerpoint/2010/main" val="408892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will say these updates really began in Italy at the </a:t>
            </a:r>
            <a:r>
              <a:rPr lang="en-US" dirty="0" err="1"/>
              <a:t>Baveno</a:t>
            </a:r>
            <a:r>
              <a:rPr lang="en-US" dirty="0"/>
              <a:t> Beg to differ Group of internationally renowned </a:t>
            </a:r>
            <a:r>
              <a:rPr lang="en-US" dirty="0" err="1"/>
              <a:t>Hepatologist</a:t>
            </a:r>
            <a:r>
              <a:rPr lang="en-US" dirty="0"/>
              <a:t> came together for a special weekend to tackle the heady controversies in Jimmy </a:t>
            </a:r>
            <a:r>
              <a:rPr lang="en-US" dirty="0" err="1"/>
              <a:t>Buffetts</a:t>
            </a:r>
            <a:r>
              <a:rPr lang="en-US" dirty="0"/>
              <a:t> </a:t>
            </a:r>
            <a:r>
              <a:rPr lang="en-US" dirty="0" err="1"/>
              <a:t>Margaritiville_ie</a:t>
            </a:r>
            <a:r>
              <a:rPr lang="en-US" dirty="0"/>
              <a:t> why we did we stay all season with nothing to show but this new tattoo albeit it’s a real beauty a Mexican cutie</a:t>
            </a:r>
          </a:p>
          <a:p>
            <a:r>
              <a:rPr lang="en-US" dirty="0"/>
              <a:t>And whose fault is it</a:t>
            </a:r>
          </a:p>
          <a:p>
            <a:r>
              <a:rPr lang="en-US" dirty="0"/>
              <a:t>Tackled really heady questions</a:t>
            </a:r>
          </a:p>
          <a:p>
            <a:r>
              <a:rPr lang="en-US" dirty="0"/>
              <a:t>I </a:t>
            </a:r>
            <a:r>
              <a:rPr lang="en-US" dirty="0" err="1"/>
              <a:t>thinke</a:t>
            </a:r>
            <a:r>
              <a:rPr lang="en-US" dirty="0"/>
              <a:t> we threw down the gauntlet –really raising the bar for </a:t>
            </a:r>
            <a:r>
              <a:rPr lang="en-US" dirty="0" err="1"/>
              <a:t>Baveno</a:t>
            </a:r>
            <a:r>
              <a:rPr lang="en-US" dirty="0"/>
              <a:t> to follow</a:t>
            </a:r>
          </a:p>
        </p:txBody>
      </p:sp>
      <p:sp>
        <p:nvSpPr>
          <p:cNvPr id="4" name="Slide Number Placeholder 3"/>
          <p:cNvSpPr>
            <a:spLocks noGrp="1"/>
          </p:cNvSpPr>
          <p:nvPr>
            <p:ph type="sldNum" sz="quarter" idx="10"/>
          </p:nvPr>
        </p:nvSpPr>
        <p:spPr/>
        <p:txBody>
          <a:bodyPr/>
          <a:lstStyle/>
          <a:p>
            <a:fld id="{30917415-5FEB-4FC1-8DBE-C1BFD086F1E8}" type="slidenum">
              <a:rPr lang="en-US" smtClean="0"/>
              <a:t>5</a:t>
            </a:fld>
            <a:endParaRPr lang="en-US"/>
          </a:p>
        </p:txBody>
      </p:sp>
    </p:spTree>
    <p:extLst>
      <p:ext uri="{BB962C8B-B14F-4D97-AF65-F5344CB8AC3E}">
        <p14:creationId xmlns:p14="http://schemas.microsoft.com/office/powerpoint/2010/main" val="362493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current Literature and PG </a:t>
            </a:r>
          </a:p>
        </p:txBody>
      </p:sp>
      <p:sp>
        <p:nvSpPr>
          <p:cNvPr id="4" name="Slide Number Placeholder 3"/>
          <p:cNvSpPr>
            <a:spLocks noGrp="1"/>
          </p:cNvSpPr>
          <p:nvPr>
            <p:ph type="sldNum" sz="quarter" idx="10"/>
          </p:nvPr>
        </p:nvSpPr>
        <p:spPr/>
        <p:txBody>
          <a:bodyPr/>
          <a:lstStyle/>
          <a:p>
            <a:fld id="{30917415-5FEB-4FC1-8DBE-C1BFD086F1E8}" type="slidenum">
              <a:rPr lang="en-US" smtClean="0"/>
              <a:t>6</a:t>
            </a:fld>
            <a:endParaRPr lang="en-US"/>
          </a:p>
        </p:txBody>
      </p:sp>
    </p:spTree>
    <p:extLst>
      <p:ext uri="{BB962C8B-B14F-4D97-AF65-F5344CB8AC3E}">
        <p14:creationId xmlns:p14="http://schemas.microsoft.com/office/powerpoint/2010/main" val="182746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Decompensated cirrhosis is about the Consequences of increase intrahepatic resistance is Portal Hypertension</a:t>
            </a:r>
          </a:p>
        </p:txBody>
      </p:sp>
      <p:sp>
        <p:nvSpPr>
          <p:cNvPr id="4" name="Slide Number Placeholder 3"/>
          <p:cNvSpPr>
            <a:spLocks noGrp="1"/>
          </p:cNvSpPr>
          <p:nvPr>
            <p:ph type="sldNum" sz="quarter" idx="10"/>
          </p:nvPr>
        </p:nvSpPr>
        <p:spPr/>
        <p:txBody>
          <a:bodyPr/>
          <a:lstStyle/>
          <a:p>
            <a:fld id="{30917415-5FEB-4FC1-8DBE-C1BFD086F1E8}" type="slidenum">
              <a:rPr lang="en-US" smtClean="0"/>
              <a:t>8</a:t>
            </a:fld>
            <a:endParaRPr lang="en-US"/>
          </a:p>
        </p:txBody>
      </p:sp>
    </p:spTree>
    <p:extLst>
      <p:ext uri="{BB962C8B-B14F-4D97-AF65-F5344CB8AC3E}">
        <p14:creationId xmlns:p14="http://schemas.microsoft.com/office/powerpoint/2010/main" val="645520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remember hepatic resistance:70% mechanical-</a:t>
            </a:r>
            <a:r>
              <a:rPr lang="en-US" dirty="0" err="1"/>
              <a:t>ie</a:t>
            </a:r>
            <a:r>
              <a:rPr lang="en-US" dirty="0"/>
              <a:t> fibrous bands and </a:t>
            </a:r>
            <a:r>
              <a:rPr lang="en-US" dirty="0" err="1"/>
              <a:t>micr</a:t>
            </a:r>
            <a:r>
              <a:rPr lang="en-US" dirty="0"/>
              <a:t>/macro nodules</a:t>
            </a:r>
            <a:br>
              <a:rPr lang="en-US" dirty="0"/>
            </a:br>
            <a:r>
              <a:rPr lang="en-US" dirty="0"/>
              <a:t>                                                                    30% vascular tone</a:t>
            </a:r>
          </a:p>
        </p:txBody>
      </p:sp>
      <p:sp>
        <p:nvSpPr>
          <p:cNvPr id="4" name="Slide Number Placeholder 3"/>
          <p:cNvSpPr>
            <a:spLocks noGrp="1"/>
          </p:cNvSpPr>
          <p:nvPr>
            <p:ph type="sldNum" sz="quarter" idx="10"/>
          </p:nvPr>
        </p:nvSpPr>
        <p:spPr/>
        <p:txBody>
          <a:bodyPr/>
          <a:lstStyle/>
          <a:p>
            <a:fld id="{30917415-5FEB-4FC1-8DBE-C1BFD086F1E8}" type="slidenum">
              <a:rPr lang="en-US" smtClean="0"/>
              <a:t>9</a:t>
            </a:fld>
            <a:endParaRPr lang="en-US"/>
          </a:p>
        </p:txBody>
      </p:sp>
    </p:spTree>
    <p:extLst>
      <p:ext uri="{BB962C8B-B14F-4D97-AF65-F5344CB8AC3E}">
        <p14:creationId xmlns:p14="http://schemas.microsoft.com/office/powerpoint/2010/main" val="175979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a:t>Involves around two main Prognostic stages</a:t>
            </a:r>
            <a:br>
              <a:rPr lang="en-US" sz="3200" b="1" dirty="0"/>
            </a:br>
            <a:r>
              <a:rPr lang="en-US" sz="3200" b="1" dirty="0"/>
              <a:t>based on clinical complications </a:t>
            </a:r>
            <a:br>
              <a:rPr lang="en-US" sz="3200" b="1" dirty="0"/>
            </a:br>
            <a:r>
              <a:rPr lang="en-US" sz="3200" b="1" dirty="0"/>
              <a:t>The defining characteristic separating the 2 entities is </a:t>
            </a:r>
            <a:r>
              <a:rPr lang="en-US" sz="3200" b="1" dirty="0" err="1"/>
              <a:t>asx</a:t>
            </a:r>
            <a:r>
              <a:rPr lang="en-US" sz="3200" b="1" dirty="0"/>
              <a:t> vs </a:t>
            </a:r>
            <a:r>
              <a:rPr lang="en-US" sz="3200" b="1" dirty="0" err="1"/>
              <a:t>sx</a:t>
            </a:r>
            <a:r>
              <a:rPr lang="en-US" sz="3200" b="1" dirty="0"/>
              <a:t> as defined by the Degree of portal HTN and clinical complications of ascites, VH, encephalopathy and jaundice</a:t>
            </a:r>
            <a:br>
              <a:rPr lang="en-US" sz="2400" dirty="0"/>
            </a:br>
            <a:endParaRPr lang="en-US" sz="2400" dirty="0"/>
          </a:p>
        </p:txBody>
      </p:sp>
      <p:sp>
        <p:nvSpPr>
          <p:cNvPr id="4" name="Slide Number Placeholder 3"/>
          <p:cNvSpPr>
            <a:spLocks noGrp="1"/>
          </p:cNvSpPr>
          <p:nvPr>
            <p:ph type="sldNum" sz="quarter" idx="10"/>
          </p:nvPr>
        </p:nvSpPr>
        <p:spPr/>
        <p:txBody>
          <a:bodyPr/>
          <a:lstStyle/>
          <a:p>
            <a:fld id="{3BD3AAD6-CBCB-0F40-B231-8AA2CB22C111}" type="slidenum">
              <a:rPr lang="en-US" smtClean="0"/>
              <a:t>10</a:t>
            </a:fld>
            <a:endParaRPr lang="en-US"/>
          </a:p>
        </p:txBody>
      </p:sp>
    </p:spTree>
    <p:extLst>
      <p:ext uri="{BB962C8B-B14F-4D97-AF65-F5344CB8AC3E}">
        <p14:creationId xmlns:p14="http://schemas.microsoft.com/office/powerpoint/2010/main" val="2641515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prognostic types of cirrhosis</a:t>
            </a:r>
          </a:p>
          <a:p>
            <a:r>
              <a:rPr lang="en-US" dirty="0"/>
              <a:t>How predict---Important –simple platelet count consultants surgeons –ok 150, 000    &lt; 100,000</a:t>
            </a:r>
          </a:p>
        </p:txBody>
      </p:sp>
      <p:sp>
        <p:nvSpPr>
          <p:cNvPr id="4" name="Slide Number Placeholder 3"/>
          <p:cNvSpPr>
            <a:spLocks noGrp="1"/>
          </p:cNvSpPr>
          <p:nvPr>
            <p:ph type="sldNum" sz="quarter" idx="10"/>
          </p:nvPr>
        </p:nvSpPr>
        <p:spPr/>
        <p:txBody>
          <a:bodyPr/>
          <a:lstStyle/>
          <a:p>
            <a:fld id="{F2E63C17-5ED8-944D-B7C3-9778D6F69F33}" type="slidenum">
              <a:rPr lang="en-US" smtClean="0"/>
              <a:t>11</a:t>
            </a:fld>
            <a:endParaRPr lang="en-US"/>
          </a:p>
        </p:txBody>
      </p:sp>
    </p:spTree>
    <p:extLst>
      <p:ext uri="{BB962C8B-B14F-4D97-AF65-F5344CB8AC3E}">
        <p14:creationId xmlns:p14="http://schemas.microsoft.com/office/powerpoint/2010/main" val="364621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F5E14E-BB03-4BE0-A52A-2950FF62E66D}"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318611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5E14E-BB03-4BE0-A52A-2950FF62E66D}"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2441345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5E14E-BB03-4BE0-A52A-2950FF62E66D}"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2487353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F5E14E-BB03-4BE0-A52A-2950FF62E66D}" type="datetimeFigureOut">
              <a:rPr lang="en-US" smtClean="0"/>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1279049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5E14E-BB03-4BE0-A52A-2950FF62E66D}"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185290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F5E14E-BB03-4BE0-A52A-2950FF62E66D}" type="datetimeFigureOut">
              <a:rPr lang="en-US" smtClean="0"/>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4075391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F5E14E-BB03-4BE0-A52A-2950FF62E66D}" type="datetimeFigureOut">
              <a:rPr lang="en-US" smtClean="0"/>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247988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F5E14E-BB03-4BE0-A52A-2950FF62E66D}" type="datetimeFigureOut">
              <a:rPr lang="en-US" smtClean="0"/>
              <a:t>3/29/22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186534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F5E14E-BB03-4BE0-A52A-2950FF62E66D}" type="datetimeFigureOut">
              <a:rPr lang="en-US" smtClean="0"/>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357347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5E14E-BB03-4BE0-A52A-2950FF62E66D}" type="datetimeFigureOut">
              <a:rPr lang="en-US" smtClean="0"/>
              <a:t>3/29/22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65754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5E14E-BB03-4BE0-A52A-2950FF62E66D}" type="datetimeFigureOut">
              <a:rPr lang="en-US" smtClean="0"/>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273007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5E14E-BB03-4BE0-A52A-2950FF62E66D}" type="datetimeFigureOut">
              <a:rPr lang="en-US" smtClean="0"/>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949CE-B568-4274-98EF-84AAF841F8B6}" type="slidenum">
              <a:rPr lang="en-US" smtClean="0"/>
              <a:t>‹#›</a:t>
            </a:fld>
            <a:endParaRPr lang="en-US"/>
          </a:p>
        </p:txBody>
      </p:sp>
    </p:spTree>
    <p:extLst>
      <p:ext uri="{BB962C8B-B14F-4D97-AF65-F5344CB8AC3E}">
        <p14:creationId xmlns:p14="http://schemas.microsoft.com/office/powerpoint/2010/main" val="46134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5E14E-BB03-4BE0-A52A-2950FF62E66D}" type="datetimeFigureOut">
              <a:rPr lang="en-US" smtClean="0"/>
              <a:t>3/29/22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466919" y="6082783"/>
            <a:ext cx="2677081" cy="775217"/>
          </a:xfrm>
          <a:prstGeom prst="rect">
            <a:avLst/>
          </a:prstGeom>
        </p:spPr>
      </p:pic>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949CE-B568-4274-98EF-84AAF841F8B6}" type="slidenum">
              <a:rPr lang="en-US" smtClean="0"/>
              <a:t>‹#›</a:t>
            </a:fld>
            <a:endParaRPr lang="en-US"/>
          </a:p>
        </p:txBody>
      </p:sp>
    </p:spTree>
    <p:extLst>
      <p:ext uri="{BB962C8B-B14F-4D97-AF65-F5344CB8AC3E}">
        <p14:creationId xmlns:p14="http://schemas.microsoft.com/office/powerpoint/2010/main" val="21377807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404B-DC9B-7D44-BA44-9D64E0FABCDB}"/>
              </a:ext>
            </a:extLst>
          </p:cNvPr>
          <p:cNvSpPr>
            <a:spLocks noGrp="1"/>
          </p:cNvSpPr>
          <p:nvPr>
            <p:ph type="title"/>
          </p:nvPr>
        </p:nvSpPr>
        <p:spPr>
          <a:xfrm>
            <a:off x="850791" y="194854"/>
            <a:ext cx="9424758" cy="1411472"/>
          </a:xfrm>
        </p:spPr>
        <p:txBody>
          <a:bodyPr>
            <a:normAutofit fontScale="90000"/>
          </a:bodyPr>
          <a:lstStyle/>
          <a:p>
            <a:r>
              <a:rPr lang="en-US" b="1" dirty="0">
                <a:solidFill>
                  <a:srgbClr val="C00000"/>
                </a:solidFill>
              </a:rPr>
              <a:t>               Cirrhosis in 2018: </a:t>
            </a:r>
            <a:br>
              <a:rPr lang="en-US" b="1" dirty="0">
                <a:solidFill>
                  <a:srgbClr val="C00000"/>
                </a:solidFill>
              </a:rPr>
            </a:br>
            <a:r>
              <a:rPr lang="en-US" b="1" dirty="0">
                <a:solidFill>
                  <a:srgbClr val="C00000"/>
                </a:solidFill>
              </a:rPr>
              <a:t>                      Updates</a:t>
            </a:r>
            <a:br>
              <a:rPr lang="en-US" b="1" dirty="0">
                <a:solidFill>
                  <a:srgbClr val="C00000"/>
                </a:solidFill>
              </a:rPr>
            </a:br>
            <a:endParaRPr lang="en-US" b="1" dirty="0">
              <a:solidFill>
                <a:srgbClr val="C00000"/>
              </a:solidFill>
            </a:endParaRPr>
          </a:p>
        </p:txBody>
      </p:sp>
      <p:sp>
        <p:nvSpPr>
          <p:cNvPr id="10" name="Content Placeholder 9">
            <a:extLst>
              <a:ext uri="{FF2B5EF4-FFF2-40B4-BE49-F238E27FC236}">
                <a16:creationId xmlns:a16="http://schemas.microsoft.com/office/drawing/2014/main" id="{186EE33E-3D88-584E-B632-793730EAFF08}"/>
              </a:ext>
            </a:extLst>
          </p:cNvPr>
          <p:cNvSpPr>
            <a:spLocks noGrp="1"/>
          </p:cNvSpPr>
          <p:nvPr>
            <p:ph idx="1"/>
          </p:nvPr>
        </p:nvSpPr>
        <p:spPr>
          <a:xfrm>
            <a:off x="1864659" y="4567936"/>
            <a:ext cx="6902823" cy="1785049"/>
          </a:xfrm>
        </p:spPr>
        <p:txBody>
          <a:bodyPr>
            <a:normAutofit lnSpcReduction="10000"/>
          </a:bodyPr>
          <a:lstStyle/>
          <a:p>
            <a:pPr marL="0" indent="0">
              <a:lnSpc>
                <a:spcPct val="80000"/>
              </a:lnSpc>
              <a:buNone/>
            </a:pPr>
            <a:r>
              <a:rPr lang="en-US" sz="4400" b="1" dirty="0"/>
              <a:t>       </a:t>
            </a:r>
            <a:r>
              <a:rPr lang="en-US" sz="3600" b="1" dirty="0"/>
              <a:t>Ray Thomason, MD</a:t>
            </a:r>
          </a:p>
          <a:p>
            <a:pPr marL="0" indent="0">
              <a:lnSpc>
                <a:spcPct val="80000"/>
              </a:lnSpc>
              <a:buNone/>
            </a:pPr>
            <a:r>
              <a:rPr lang="en-US" dirty="0"/>
              <a:t>               </a:t>
            </a:r>
            <a:r>
              <a:rPr lang="en-US" sz="1800" dirty="0"/>
              <a:t>Assistant Professor of Medicine</a:t>
            </a:r>
          </a:p>
          <a:p>
            <a:pPr marL="0" indent="0">
              <a:lnSpc>
                <a:spcPct val="80000"/>
              </a:lnSpc>
              <a:buNone/>
            </a:pPr>
            <a:r>
              <a:rPr lang="en-US" sz="1800" dirty="0"/>
              <a:t>       Division of Gastroenterology and Hepatology</a:t>
            </a:r>
          </a:p>
          <a:p>
            <a:pPr marL="0" indent="0">
              <a:lnSpc>
                <a:spcPct val="80000"/>
              </a:lnSpc>
              <a:buNone/>
            </a:pPr>
            <a:r>
              <a:rPr lang="en-US" sz="1800" dirty="0"/>
              <a:t>               University of Utah School of Medicine</a:t>
            </a:r>
          </a:p>
          <a:p>
            <a:endParaRPr lang="en-US" dirty="0"/>
          </a:p>
        </p:txBody>
      </p:sp>
      <p:sp>
        <p:nvSpPr>
          <p:cNvPr id="13" name="TextBox 12">
            <a:extLst>
              <a:ext uri="{FF2B5EF4-FFF2-40B4-BE49-F238E27FC236}">
                <a16:creationId xmlns:a16="http://schemas.microsoft.com/office/drawing/2014/main" id="{CBA170B5-1460-6B48-BC8F-BFCB18B5B51B}"/>
              </a:ext>
            </a:extLst>
          </p:cNvPr>
          <p:cNvSpPr txBox="1"/>
          <p:nvPr/>
        </p:nvSpPr>
        <p:spPr>
          <a:xfrm>
            <a:off x="685800" y="6352986"/>
            <a:ext cx="3982453" cy="830997"/>
          </a:xfrm>
          <a:prstGeom prst="rect">
            <a:avLst/>
          </a:prstGeom>
          <a:noFill/>
        </p:spPr>
        <p:txBody>
          <a:bodyPr wrap="square" rtlCol="0">
            <a:spAutoFit/>
          </a:bodyPr>
          <a:lstStyle/>
          <a:p>
            <a:r>
              <a:rPr lang="en-US" sz="2400" dirty="0">
                <a:solidFill>
                  <a:schemeClr val="bg1"/>
                </a:solidFill>
              </a:rPr>
              <a:t> February 24 2018                                    </a:t>
            </a:r>
          </a:p>
          <a:p>
            <a:endParaRPr lang="en-US" sz="2400" dirty="0"/>
          </a:p>
        </p:txBody>
      </p:sp>
      <p:grpSp>
        <p:nvGrpSpPr>
          <p:cNvPr id="9" name="Group 71">
            <a:extLst>
              <a:ext uri="{FF2B5EF4-FFF2-40B4-BE49-F238E27FC236}">
                <a16:creationId xmlns:a16="http://schemas.microsoft.com/office/drawing/2014/main" id="{85F7618F-EA37-0F44-83C1-C6D4D1126FEE}"/>
              </a:ext>
            </a:extLst>
          </p:cNvPr>
          <p:cNvGrpSpPr/>
          <p:nvPr/>
        </p:nvGrpSpPr>
        <p:grpSpPr>
          <a:xfrm>
            <a:off x="152400" y="715838"/>
            <a:ext cx="8839200" cy="3699304"/>
            <a:chOff x="0" y="-1"/>
            <a:chExt cx="8280262" cy="4231761"/>
          </a:xfrm>
        </p:grpSpPr>
        <p:pic>
          <p:nvPicPr>
            <p:cNvPr id="11" name="image3.jpg" descr="Normal micro sm">
              <a:extLst>
                <a:ext uri="{FF2B5EF4-FFF2-40B4-BE49-F238E27FC236}">
                  <a16:creationId xmlns:a16="http://schemas.microsoft.com/office/drawing/2014/main" id="{0D67C567-01C5-A54E-B721-1255A2712739}"/>
                </a:ext>
              </a:extLst>
            </p:cNvPr>
            <p:cNvPicPr/>
            <p:nvPr/>
          </p:nvPicPr>
          <p:blipFill>
            <a:blip r:embed="rId3"/>
            <a:stretch>
              <a:fillRect/>
            </a:stretch>
          </p:blipFill>
          <p:spPr>
            <a:xfrm>
              <a:off x="0" y="494747"/>
              <a:ext cx="3977425" cy="3737013"/>
            </a:xfrm>
            <a:prstGeom prst="rect">
              <a:avLst/>
            </a:prstGeom>
            <a:ln w="9525" cap="flat">
              <a:solidFill>
                <a:srgbClr val="000000"/>
              </a:solidFill>
              <a:prstDash val="solid"/>
              <a:miter lim="800000"/>
            </a:ln>
            <a:effectLst/>
          </p:spPr>
        </p:pic>
        <p:pic>
          <p:nvPicPr>
            <p:cNvPr id="12" name="image4.jpg" descr="cirrhosis histo sm">
              <a:extLst>
                <a:ext uri="{FF2B5EF4-FFF2-40B4-BE49-F238E27FC236}">
                  <a16:creationId xmlns:a16="http://schemas.microsoft.com/office/drawing/2014/main" id="{89AAFBCD-0464-C348-9BA8-A79B8E6EC4E7}"/>
                </a:ext>
              </a:extLst>
            </p:cNvPr>
            <p:cNvPicPr/>
            <p:nvPr/>
          </p:nvPicPr>
          <p:blipFill>
            <a:blip r:embed="rId4"/>
            <a:stretch>
              <a:fillRect/>
            </a:stretch>
          </p:blipFill>
          <p:spPr>
            <a:xfrm>
              <a:off x="4015537" y="494746"/>
              <a:ext cx="4264725" cy="3737013"/>
            </a:xfrm>
            <a:prstGeom prst="rect">
              <a:avLst/>
            </a:prstGeom>
            <a:ln w="9525" cap="flat">
              <a:solidFill>
                <a:srgbClr val="000000"/>
              </a:solidFill>
              <a:prstDash val="solid"/>
              <a:miter lim="800000"/>
            </a:ln>
            <a:effectLst/>
          </p:spPr>
        </p:pic>
        <p:sp>
          <p:nvSpPr>
            <p:cNvPr id="14" name="Shape 69">
              <a:extLst>
                <a:ext uri="{FF2B5EF4-FFF2-40B4-BE49-F238E27FC236}">
                  <a16:creationId xmlns:a16="http://schemas.microsoft.com/office/drawing/2014/main" id="{ADFCD3FC-9772-3D4F-86DC-A572732C8CE8}"/>
                </a:ext>
              </a:extLst>
            </p:cNvPr>
            <p:cNvSpPr/>
            <p:nvPr/>
          </p:nvSpPr>
          <p:spPr>
            <a:xfrm>
              <a:off x="5392561" y="-1"/>
              <a:ext cx="1516318" cy="4738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468" tIns="45468" rIns="45468" bIns="45468" numCol="1" anchor="t">
              <a:spAutoFit/>
            </a:bodyPr>
            <a:lstStyle>
              <a:lvl1pPr algn="ctr" defTabSz="915987">
                <a:lnSpc>
                  <a:spcPct val="85000"/>
                </a:lnSpc>
                <a:defRPr sz="2600">
                  <a:solidFill>
                    <a:srgbClr val="FFFFFF"/>
                  </a:solidFill>
                  <a:latin typeface="Arial"/>
                  <a:ea typeface="Arial"/>
                  <a:cs typeface="Arial"/>
                  <a:sym typeface="Arial"/>
                </a:defRPr>
              </a:lvl1pPr>
            </a:lstStyle>
            <a:p>
              <a:pPr lvl="0">
                <a:defRPr sz="1800">
                  <a:solidFill>
                    <a:srgbClr val="000000"/>
                  </a:solidFill>
                </a:defRPr>
              </a:pPr>
              <a:r>
                <a:rPr sz="2600">
                  <a:solidFill>
                    <a:srgbClr val="FFFFFF"/>
                  </a:solidFill>
                </a:rPr>
                <a:t>Cirrhosis</a:t>
              </a:r>
            </a:p>
          </p:txBody>
        </p:sp>
        <p:sp>
          <p:nvSpPr>
            <p:cNvPr id="15" name="Shape 70">
              <a:extLst>
                <a:ext uri="{FF2B5EF4-FFF2-40B4-BE49-F238E27FC236}">
                  <a16:creationId xmlns:a16="http://schemas.microsoft.com/office/drawing/2014/main" id="{7568AB27-6590-7345-B285-D227B3D7B439}"/>
                </a:ext>
              </a:extLst>
            </p:cNvPr>
            <p:cNvSpPr/>
            <p:nvPr/>
          </p:nvSpPr>
          <p:spPr>
            <a:xfrm>
              <a:off x="869591" y="-1"/>
              <a:ext cx="2238242" cy="4226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468" tIns="45468" rIns="45468" bIns="45468" numCol="1" anchor="t">
              <a:spAutoFit/>
            </a:bodyPr>
            <a:lstStyle>
              <a:lvl1pPr algn="ctr" defTabSz="915987">
                <a:lnSpc>
                  <a:spcPct val="85000"/>
                </a:lnSpc>
                <a:defRPr sz="2600">
                  <a:solidFill>
                    <a:srgbClr val="FFFFFF"/>
                  </a:solidFill>
                  <a:latin typeface="Arial"/>
                  <a:ea typeface="Arial"/>
                  <a:cs typeface="Arial"/>
                  <a:sym typeface="Arial"/>
                </a:defRPr>
              </a:lvl1pPr>
            </a:lstStyle>
            <a:p>
              <a:pPr lvl="0">
                <a:defRPr sz="1800">
                  <a:solidFill>
                    <a:srgbClr val="000000"/>
                  </a:solidFill>
                </a:defRPr>
              </a:pPr>
              <a:endParaRPr sz="2600" dirty="0">
                <a:solidFill>
                  <a:srgbClr val="FFFFFF"/>
                </a:solidFill>
              </a:endParaRPr>
            </a:p>
          </p:txBody>
        </p:sp>
      </p:grpSp>
    </p:spTree>
    <p:extLst>
      <p:ext uri="{BB962C8B-B14F-4D97-AF65-F5344CB8AC3E}">
        <p14:creationId xmlns:p14="http://schemas.microsoft.com/office/powerpoint/2010/main" val="390994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nvSpPr>
        <p:spPr>
          <a:xfrm>
            <a:off x="612647" y="5219221"/>
            <a:ext cx="8172909"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200"/>
            </a:lvl1pPr>
          </a:lstStyle>
          <a:p>
            <a:pPr lvl="0">
              <a:defRPr sz="1800"/>
            </a:pPr>
            <a:endParaRPr sz="3200"/>
          </a:p>
        </p:txBody>
      </p:sp>
      <p:sp>
        <p:nvSpPr>
          <p:cNvPr id="77" name="Shape 77"/>
          <p:cNvSpPr/>
          <p:nvPr/>
        </p:nvSpPr>
        <p:spPr>
          <a:xfrm>
            <a:off x="0" y="-304800"/>
            <a:ext cx="9144000" cy="1524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defTabSz="850391">
              <a:defRPr sz="4092">
                <a:solidFill>
                  <a:srgbClr val="2F5897"/>
                </a:solidFill>
              </a:defRPr>
            </a:lvl1pPr>
          </a:lstStyle>
          <a:p>
            <a:pPr lvl="0">
              <a:defRPr sz="1800">
                <a:solidFill>
                  <a:srgbClr val="000000"/>
                </a:solidFill>
              </a:defRPr>
            </a:pPr>
            <a:r>
              <a:rPr lang="en-US" sz="4092" b="1" dirty="0">
                <a:solidFill>
                  <a:srgbClr val="C00000"/>
                </a:solidFill>
              </a:rPr>
              <a:t>     </a:t>
            </a:r>
            <a:r>
              <a:rPr sz="4092" b="1" dirty="0">
                <a:solidFill>
                  <a:srgbClr val="C00000"/>
                </a:solidFill>
              </a:rPr>
              <a:t>Natural History –Chronic</a:t>
            </a:r>
            <a:r>
              <a:rPr lang="en-US" sz="4092" b="1" dirty="0">
                <a:solidFill>
                  <a:srgbClr val="C00000"/>
                </a:solidFill>
              </a:rPr>
              <a:t> </a:t>
            </a:r>
            <a:r>
              <a:rPr sz="4092" b="1" dirty="0">
                <a:solidFill>
                  <a:srgbClr val="C00000"/>
                </a:solidFill>
              </a:rPr>
              <a:t>Liver</a:t>
            </a:r>
            <a:r>
              <a:rPr lang="en-US" sz="4092" b="1" dirty="0">
                <a:solidFill>
                  <a:srgbClr val="C00000"/>
                </a:solidFill>
              </a:rPr>
              <a:t> Disease</a:t>
            </a:r>
            <a:endParaRPr sz="4092" b="1" dirty="0">
              <a:solidFill>
                <a:srgbClr val="C00000"/>
              </a:solidFill>
            </a:endParaRPr>
          </a:p>
        </p:txBody>
      </p:sp>
      <p:sp>
        <p:nvSpPr>
          <p:cNvPr id="78" name="Shape 78"/>
          <p:cNvSpPr/>
          <p:nvPr/>
        </p:nvSpPr>
        <p:spPr>
          <a:xfrm>
            <a:off x="152400" y="2350928"/>
            <a:ext cx="1688216" cy="145239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lang="en-US" sz="2400"/>
              <a:t>   </a:t>
            </a:r>
            <a:r>
              <a:rPr sz="2400"/>
              <a:t>Chronic</a:t>
            </a:r>
            <a:endParaRPr lang="en-US" sz="2400"/>
          </a:p>
          <a:p>
            <a:pPr lvl="0"/>
            <a:r>
              <a:rPr lang="en-US" sz="2400"/>
              <a:t>     </a:t>
            </a:r>
            <a:r>
              <a:rPr sz="2400"/>
              <a:t>liver </a:t>
            </a:r>
          </a:p>
          <a:p>
            <a:pPr lvl="0" algn="ctr"/>
            <a:r>
              <a:rPr sz="2400"/>
              <a:t>disease</a:t>
            </a:r>
          </a:p>
        </p:txBody>
      </p:sp>
      <p:sp>
        <p:nvSpPr>
          <p:cNvPr id="79" name="Shape 79"/>
          <p:cNvSpPr/>
          <p:nvPr/>
        </p:nvSpPr>
        <p:spPr>
          <a:xfrm>
            <a:off x="2436427" y="2466378"/>
            <a:ext cx="2052165" cy="8617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ctr"/>
            <a:r>
              <a:rPr sz="2800" b="1" dirty="0"/>
              <a:t>Compensated</a:t>
            </a:r>
          </a:p>
          <a:p>
            <a:pPr lvl="0" algn="ctr"/>
            <a:r>
              <a:rPr sz="2800" b="1" dirty="0"/>
              <a:t>cirrhosis</a:t>
            </a:r>
          </a:p>
        </p:txBody>
      </p:sp>
      <p:sp>
        <p:nvSpPr>
          <p:cNvPr id="80" name="Shape 80"/>
          <p:cNvSpPr/>
          <p:nvPr/>
        </p:nvSpPr>
        <p:spPr>
          <a:xfrm>
            <a:off x="5006863" y="2491398"/>
            <a:ext cx="2499275" cy="8617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ctr"/>
            <a:r>
              <a:rPr sz="2800" b="1" dirty="0"/>
              <a:t>Decompensated </a:t>
            </a:r>
          </a:p>
          <a:p>
            <a:pPr lvl="0" algn="ctr"/>
            <a:r>
              <a:rPr sz="2800" b="1" dirty="0"/>
              <a:t>cirrhosis</a:t>
            </a:r>
          </a:p>
        </p:txBody>
      </p:sp>
      <p:sp>
        <p:nvSpPr>
          <p:cNvPr id="81" name="Shape 81"/>
          <p:cNvSpPr/>
          <p:nvPr/>
        </p:nvSpPr>
        <p:spPr>
          <a:xfrm>
            <a:off x="8057744" y="2588030"/>
            <a:ext cx="933856"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2200" b="1"/>
            </a:lvl1pPr>
          </a:lstStyle>
          <a:p>
            <a:pPr lvl="0">
              <a:defRPr sz="1800" b="0"/>
            </a:pPr>
            <a:r>
              <a:rPr sz="2400" b="0"/>
              <a:t>Death</a:t>
            </a:r>
          </a:p>
        </p:txBody>
      </p:sp>
      <p:sp>
        <p:nvSpPr>
          <p:cNvPr id="82" name="Shape 82"/>
          <p:cNvSpPr/>
          <p:nvPr/>
        </p:nvSpPr>
        <p:spPr>
          <a:xfrm flipH="1">
            <a:off x="1600200" y="2827484"/>
            <a:ext cx="685800" cy="0"/>
          </a:xfrm>
          <a:prstGeom prst="line">
            <a:avLst/>
          </a:prstGeom>
          <a:ln w="50800">
            <a:solidFill>
              <a:srgbClr val="6076B4"/>
            </a:solidFill>
            <a:miter lim="400000"/>
            <a:headEnd type="triangle"/>
          </a:ln>
        </p:spPr>
        <p:txBody>
          <a:bodyPr lIns="0" tIns="0" rIns="0" bIns="0"/>
          <a:lstStyle/>
          <a:p>
            <a:pPr lvl="0" defTabSz="457200">
              <a:defRPr sz="1200">
                <a:latin typeface="+mj-lt"/>
                <a:ea typeface="+mj-ea"/>
                <a:cs typeface="+mj-cs"/>
                <a:sym typeface="Helvetica"/>
              </a:defRPr>
            </a:pPr>
            <a:endParaRPr/>
          </a:p>
        </p:txBody>
      </p:sp>
      <p:sp>
        <p:nvSpPr>
          <p:cNvPr id="83" name="Shape 83"/>
          <p:cNvSpPr/>
          <p:nvPr/>
        </p:nvSpPr>
        <p:spPr>
          <a:xfrm flipH="1">
            <a:off x="4519085" y="2827483"/>
            <a:ext cx="490509" cy="1"/>
          </a:xfrm>
          <a:prstGeom prst="line">
            <a:avLst/>
          </a:prstGeom>
          <a:ln w="50800">
            <a:solidFill>
              <a:srgbClr val="6076B4"/>
            </a:solidFill>
            <a:miter lim="400000"/>
            <a:headEnd type="triangle"/>
          </a:ln>
        </p:spPr>
        <p:txBody>
          <a:bodyPr lIns="0" tIns="0" rIns="0" bIns="0"/>
          <a:lstStyle/>
          <a:p>
            <a:pPr lvl="0" defTabSz="457200">
              <a:defRPr sz="1200">
                <a:latin typeface="+mj-lt"/>
                <a:ea typeface="+mj-ea"/>
                <a:cs typeface="+mj-cs"/>
                <a:sym typeface="Helvetica"/>
              </a:defRPr>
            </a:pPr>
            <a:endParaRPr/>
          </a:p>
        </p:txBody>
      </p:sp>
      <p:sp>
        <p:nvSpPr>
          <p:cNvPr id="84" name="Shape 84"/>
          <p:cNvSpPr/>
          <p:nvPr/>
        </p:nvSpPr>
        <p:spPr>
          <a:xfrm flipH="1">
            <a:off x="7514168" y="2827484"/>
            <a:ext cx="480076" cy="0"/>
          </a:xfrm>
          <a:prstGeom prst="line">
            <a:avLst/>
          </a:prstGeom>
          <a:ln w="50800">
            <a:solidFill>
              <a:srgbClr val="6076B4"/>
            </a:solidFill>
            <a:miter lim="400000"/>
            <a:headEnd type="triangle"/>
          </a:ln>
        </p:spPr>
        <p:txBody>
          <a:bodyPr lIns="0" tIns="0" rIns="0" bIns="0"/>
          <a:lstStyle/>
          <a:p>
            <a:pPr lvl="0" defTabSz="457200">
              <a:defRPr sz="1200">
                <a:latin typeface="+mj-lt"/>
                <a:ea typeface="+mj-ea"/>
                <a:cs typeface="+mj-cs"/>
                <a:sym typeface="Helvetica"/>
              </a:defRPr>
            </a:pPr>
            <a:endParaRPr/>
          </a:p>
        </p:txBody>
      </p:sp>
      <p:sp>
        <p:nvSpPr>
          <p:cNvPr id="85" name="Shape 85"/>
          <p:cNvSpPr/>
          <p:nvPr/>
        </p:nvSpPr>
        <p:spPr>
          <a:xfrm>
            <a:off x="2848843" y="3726808"/>
            <a:ext cx="3699498" cy="1641475"/>
          </a:xfrm>
          <a:prstGeom prst="rect">
            <a:avLst/>
          </a:prstGeom>
          <a:solidFill>
            <a:srgbClr val="9C5251"/>
          </a:solidFill>
          <a:ln w="12700">
            <a:miter lim="400000"/>
          </a:ln>
          <a:extLst>
            <a:ext uri="{C572A759-6A51-4108-AA02-DFA0A04FC94B}">
              <ma14:wrappingTextBoxFlag xmlns="" xmlns:ma14="http://schemas.microsoft.com/office/mac/drawingml/2011/main" val="1"/>
            </a:ext>
          </a:extLst>
        </p:spPr>
        <p:txBody>
          <a:bodyPr wrap="square" lIns="127000" tIns="127000" rIns="127000" bIns="127000">
            <a:spAutoFit/>
          </a:bodyPr>
          <a:lstStyle/>
          <a:p>
            <a:pPr lvl="0"/>
            <a:r>
              <a:rPr b="1" dirty="0">
                <a:solidFill>
                  <a:srgbClr val="FFFFFF"/>
                </a:solidFill>
              </a:rPr>
              <a:t>Development of complications:</a:t>
            </a:r>
          </a:p>
          <a:p>
            <a:pPr marL="180473" lvl="0" indent="-180473">
              <a:buSzPct val="100000"/>
              <a:buChar char="•"/>
            </a:pPr>
            <a:r>
              <a:rPr dirty="0">
                <a:solidFill>
                  <a:srgbClr val="FFFFFF"/>
                </a:solidFill>
              </a:rPr>
              <a:t>Variceal hemorrhage</a:t>
            </a:r>
          </a:p>
          <a:p>
            <a:pPr marL="180473" lvl="0" indent="-180473">
              <a:buSzPct val="100000"/>
              <a:buChar char="•"/>
            </a:pPr>
            <a:r>
              <a:rPr dirty="0">
                <a:solidFill>
                  <a:srgbClr val="FFFFFF"/>
                </a:solidFill>
              </a:rPr>
              <a:t>Ascites</a:t>
            </a:r>
          </a:p>
          <a:p>
            <a:pPr marL="180473" lvl="0" indent="-180473">
              <a:buSzPct val="100000"/>
              <a:buChar char="•"/>
            </a:pPr>
            <a:r>
              <a:rPr dirty="0">
                <a:solidFill>
                  <a:srgbClr val="FFFFFF"/>
                </a:solidFill>
              </a:rPr>
              <a:t>Encephalopathy</a:t>
            </a:r>
          </a:p>
          <a:p>
            <a:pPr marL="180473" lvl="0" indent="-180473">
              <a:buSzPct val="100000"/>
              <a:buChar char="•"/>
            </a:pPr>
            <a:r>
              <a:rPr dirty="0">
                <a:solidFill>
                  <a:srgbClr val="FFFFFF"/>
                </a:solidFill>
              </a:rPr>
              <a:t>Jaundice</a:t>
            </a:r>
          </a:p>
        </p:txBody>
      </p:sp>
      <p:sp>
        <p:nvSpPr>
          <p:cNvPr id="87" name="Shape 87"/>
          <p:cNvSpPr/>
          <p:nvPr/>
        </p:nvSpPr>
        <p:spPr>
          <a:xfrm>
            <a:off x="4695242" y="3201120"/>
            <a:ext cx="0" cy="533401"/>
          </a:xfrm>
          <a:prstGeom prst="line">
            <a:avLst/>
          </a:prstGeom>
          <a:ln w="50800">
            <a:solidFill>
              <a:srgbClr val="9C5251"/>
            </a:solidFill>
            <a:miter lim="400000"/>
            <a:headEnd type="triangle"/>
          </a:ln>
        </p:spPr>
        <p:txBody>
          <a:bodyPr lIns="0" tIns="0" rIns="0" bIns="0"/>
          <a:lstStyle/>
          <a:p>
            <a:pPr lvl="0" defTabSz="457200">
              <a:defRPr sz="1200">
                <a:latin typeface="+mj-lt"/>
                <a:ea typeface="+mj-ea"/>
                <a:cs typeface="+mj-cs"/>
                <a:sym typeface="Helvetica"/>
              </a:defRPr>
            </a:pPr>
            <a:endParaRPr/>
          </a:p>
        </p:txBody>
      </p:sp>
      <p:sp>
        <p:nvSpPr>
          <p:cNvPr id="2" name="TextBox 1"/>
          <p:cNvSpPr txBox="1"/>
          <p:nvPr/>
        </p:nvSpPr>
        <p:spPr>
          <a:xfrm>
            <a:off x="356715" y="1265070"/>
            <a:ext cx="8683753" cy="1323439"/>
          </a:xfrm>
          <a:prstGeom prst="rect">
            <a:avLst/>
          </a:prstGeom>
          <a:noFill/>
        </p:spPr>
        <p:txBody>
          <a:bodyPr wrap="square" rtlCol="0">
            <a:spAutoFit/>
          </a:bodyPr>
          <a:lstStyle/>
          <a:p>
            <a:pPr lvl="0"/>
            <a:r>
              <a:rPr lang="en-US" sz="3200" b="1" dirty="0"/>
              <a:t>Two main prognostic stages</a:t>
            </a:r>
            <a:r>
              <a:rPr lang="en-US" sz="2400" b="1" dirty="0"/>
              <a:t>: </a:t>
            </a:r>
            <a:br>
              <a:rPr lang="en-US" sz="2400" b="1" dirty="0"/>
            </a:br>
            <a:r>
              <a:rPr lang="en-US" sz="2400" b="1" dirty="0"/>
              <a:t>based on clinical complications</a:t>
            </a:r>
          </a:p>
          <a:p>
            <a:endParaRPr lang="en-US" sz="2400" b="1" dirty="0"/>
          </a:p>
        </p:txBody>
      </p:sp>
    </p:spTree>
    <p:extLst>
      <p:ext uri="{BB962C8B-B14F-4D97-AF65-F5344CB8AC3E}">
        <p14:creationId xmlns:p14="http://schemas.microsoft.com/office/powerpoint/2010/main" val="308831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982" y="0"/>
            <a:ext cx="6113417" cy="836023"/>
          </a:xfrm>
        </p:spPr>
        <p:txBody>
          <a:bodyPr>
            <a:noAutofit/>
          </a:bodyPr>
          <a:lstStyle/>
          <a:p>
            <a:pPr lvl="0" defTabSz="667512">
              <a:defRPr sz="1800">
                <a:solidFill>
                  <a:srgbClr val="000000"/>
                </a:solidFill>
              </a:defRPr>
            </a:pPr>
            <a:r>
              <a:rPr lang="en-US" sz="4000" b="1" dirty="0">
                <a:solidFill>
                  <a:srgbClr val="C00000"/>
                </a:solidFill>
              </a:rPr>
              <a:t>                             </a:t>
            </a:r>
            <a:br>
              <a:rPr lang="en-US" sz="4000" b="1" dirty="0">
                <a:solidFill>
                  <a:srgbClr val="C00000"/>
                </a:solidFill>
              </a:rPr>
            </a:br>
            <a:r>
              <a:rPr lang="en-US" sz="4000" b="1" dirty="0">
                <a:solidFill>
                  <a:srgbClr val="C00000"/>
                </a:solidFill>
              </a:rPr>
              <a:t>       </a:t>
            </a:r>
            <a:br>
              <a:rPr lang="en-US" sz="4000" b="1" dirty="0">
                <a:solidFill>
                  <a:srgbClr val="C00000"/>
                </a:solidFill>
              </a:rPr>
            </a:br>
            <a:endParaRPr lang="en-US" sz="4000" b="1" dirty="0">
              <a:solidFill>
                <a:srgbClr val="C00000"/>
              </a:solidFill>
            </a:endParaRPr>
          </a:p>
        </p:txBody>
      </p:sp>
      <p:pic>
        <p:nvPicPr>
          <p:cNvPr id="4" name="image7.png" descr="comp v decomp.png"/>
          <p:cNvPicPr>
            <a:picLocks noGrp="1"/>
          </p:cNvPicPr>
          <p:nvPr>
            <p:ph idx="1"/>
          </p:nvPr>
        </p:nvPicPr>
        <p:blipFill>
          <a:blip r:embed="rId3"/>
          <a:stretch>
            <a:fillRect/>
          </a:stretch>
        </p:blipFill>
        <p:spPr>
          <a:xfrm>
            <a:off x="0" y="689316"/>
            <a:ext cx="9128234" cy="6168683"/>
          </a:xfrm>
          <a:prstGeom prst="rect">
            <a:avLst/>
          </a:prstGeom>
          <a:ln w="12700">
            <a:miter lim="400000"/>
          </a:ln>
        </p:spPr>
      </p:pic>
      <p:sp>
        <p:nvSpPr>
          <p:cNvPr id="3" name="TextBox 2">
            <a:extLst>
              <a:ext uri="{FF2B5EF4-FFF2-40B4-BE49-F238E27FC236}">
                <a16:creationId xmlns:a16="http://schemas.microsoft.com/office/drawing/2014/main" id="{E148D8E9-91A3-C746-9EE7-3ACCC8B9857A}"/>
              </a:ext>
            </a:extLst>
          </p:cNvPr>
          <p:cNvSpPr txBox="1"/>
          <p:nvPr/>
        </p:nvSpPr>
        <p:spPr>
          <a:xfrm>
            <a:off x="303147" y="80406"/>
            <a:ext cx="8527343" cy="584775"/>
          </a:xfrm>
          <a:prstGeom prst="rect">
            <a:avLst/>
          </a:prstGeom>
          <a:noFill/>
        </p:spPr>
        <p:txBody>
          <a:bodyPr wrap="square" rtlCol="0">
            <a:spAutoFit/>
          </a:bodyPr>
          <a:lstStyle/>
          <a:p>
            <a:r>
              <a:rPr lang="en-US" sz="3200" b="1" dirty="0">
                <a:solidFill>
                  <a:srgbClr val="C00000"/>
                </a:solidFill>
              </a:rPr>
              <a:t>      Survival: Compensated vs Decompensated</a:t>
            </a:r>
          </a:p>
        </p:txBody>
      </p:sp>
    </p:spTree>
    <p:extLst>
      <p:ext uri="{BB962C8B-B14F-4D97-AF65-F5344CB8AC3E}">
        <p14:creationId xmlns:p14="http://schemas.microsoft.com/office/powerpoint/2010/main" val="260097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7CF3-8B97-6E46-BF28-E788CCDE9234}"/>
              </a:ext>
            </a:extLst>
          </p:cNvPr>
          <p:cNvSpPr>
            <a:spLocks noGrp="1"/>
          </p:cNvSpPr>
          <p:nvPr>
            <p:ph type="title"/>
          </p:nvPr>
        </p:nvSpPr>
        <p:spPr>
          <a:xfrm>
            <a:off x="628650" y="-136477"/>
            <a:ext cx="7886700" cy="1690689"/>
          </a:xfrm>
        </p:spPr>
        <p:txBody>
          <a:bodyPr>
            <a:normAutofit/>
          </a:bodyPr>
          <a:lstStyle/>
          <a:p>
            <a:r>
              <a:rPr lang="en-US" b="1" dirty="0">
                <a:solidFill>
                  <a:srgbClr val="C00000"/>
                </a:solidFill>
              </a:rPr>
              <a:t>           Natural History Update:</a:t>
            </a:r>
            <a:br>
              <a:rPr lang="en-US" b="1" dirty="0">
                <a:solidFill>
                  <a:srgbClr val="C00000"/>
                </a:solidFill>
              </a:rPr>
            </a:br>
            <a:r>
              <a:rPr lang="en-US" b="1" dirty="0">
                <a:solidFill>
                  <a:srgbClr val="C00000"/>
                </a:solidFill>
              </a:rPr>
              <a:t>                         CSPH</a:t>
            </a:r>
          </a:p>
        </p:txBody>
      </p:sp>
      <p:pic>
        <p:nvPicPr>
          <p:cNvPr id="5" name="Content Placeholder 4">
            <a:extLst>
              <a:ext uri="{FF2B5EF4-FFF2-40B4-BE49-F238E27FC236}">
                <a16:creationId xmlns:a16="http://schemas.microsoft.com/office/drawing/2014/main" id="{54078344-016A-514B-8055-E6A0B9A77D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53071"/>
            <a:ext cx="9144000" cy="4454030"/>
          </a:xfrm>
        </p:spPr>
      </p:pic>
      <p:sp>
        <p:nvSpPr>
          <p:cNvPr id="6" name="TextBox 5">
            <a:extLst>
              <a:ext uri="{FF2B5EF4-FFF2-40B4-BE49-F238E27FC236}">
                <a16:creationId xmlns:a16="http://schemas.microsoft.com/office/drawing/2014/main" id="{A882950B-56D2-0041-A845-451438FE9A95}"/>
              </a:ext>
            </a:extLst>
          </p:cNvPr>
          <p:cNvSpPr txBox="1"/>
          <p:nvPr/>
        </p:nvSpPr>
        <p:spPr>
          <a:xfrm>
            <a:off x="385011" y="5854866"/>
            <a:ext cx="5157246" cy="1200329"/>
          </a:xfrm>
          <a:prstGeom prst="rect">
            <a:avLst/>
          </a:prstGeom>
          <a:noFill/>
        </p:spPr>
        <p:txBody>
          <a:bodyPr wrap="none" rtlCol="0">
            <a:spAutoFit/>
          </a:bodyPr>
          <a:lstStyle/>
          <a:p>
            <a:br>
              <a:rPr lang="en-US" dirty="0">
                <a:solidFill>
                  <a:schemeClr val="bg1"/>
                </a:solidFill>
              </a:rPr>
            </a:br>
            <a:endParaRPr lang="en-US" dirty="0">
              <a:solidFill>
                <a:schemeClr val="bg1"/>
              </a:solidFill>
            </a:endParaRPr>
          </a:p>
          <a:p>
            <a:r>
              <a:rPr lang="en-US" dirty="0">
                <a:solidFill>
                  <a:schemeClr val="bg1"/>
                </a:solidFill>
              </a:rPr>
              <a:t>Garcia-</a:t>
            </a:r>
            <a:r>
              <a:rPr lang="en-US" dirty="0" err="1">
                <a:solidFill>
                  <a:schemeClr val="bg1"/>
                </a:solidFill>
              </a:rPr>
              <a:t>Tsao</a:t>
            </a:r>
            <a:r>
              <a:rPr lang="en-US" dirty="0">
                <a:solidFill>
                  <a:schemeClr val="bg1"/>
                </a:solidFill>
              </a:rPr>
              <a:t>, G. et al. Hepatology (2017) 65: 310–335 </a:t>
            </a:r>
          </a:p>
          <a:p>
            <a:endParaRPr lang="en-US" dirty="0">
              <a:solidFill>
                <a:schemeClr val="bg1"/>
              </a:solidFill>
            </a:endParaRPr>
          </a:p>
        </p:txBody>
      </p:sp>
      <p:sp>
        <p:nvSpPr>
          <p:cNvPr id="7" name="TextBox 6">
            <a:extLst>
              <a:ext uri="{FF2B5EF4-FFF2-40B4-BE49-F238E27FC236}">
                <a16:creationId xmlns:a16="http://schemas.microsoft.com/office/drawing/2014/main" id="{1D72C6F7-7C08-314B-ABE3-8874382E6EFA}"/>
              </a:ext>
            </a:extLst>
          </p:cNvPr>
          <p:cNvSpPr txBox="1"/>
          <p:nvPr/>
        </p:nvSpPr>
        <p:spPr>
          <a:xfrm>
            <a:off x="150125" y="1554212"/>
            <a:ext cx="2866031" cy="369332"/>
          </a:xfrm>
          <a:prstGeom prst="rect">
            <a:avLst/>
          </a:prstGeom>
          <a:noFill/>
        </p:spPr>
        <p:txBody>
          <a:bodyPr wrap="square" rtlCol="0">
            <a:spAutoFit/>
          </a:bodyPr>
          <a:lstStyle/>
          <a:p>
            <a:r>
              <a:rPr lang="en-US" b="1" dirty="0">
                <a:solidFill>
                  <a:srgbClr val="C00000"/>
                </a:solidFill>
              </a:rPr>
              <a:t>&gt;12 years median survival</a:t>
            </a:r>
          </a:p>
        </p:txBody>
      </p:sp>
      <p:sp>
        <p:nvSpPr>
          <p:cNvPr id="3" name="TextBox 2">
            <a:extLst>
              <a:ext uri="{FF2B5EF4-FFF2-40B4-BE49-F238E27FC236}">
                <a16:creationId xmlns:a16="http://schemas.microsoft.com/office/drawing/2014/main" id="{43945E5F-73FD-8343-B5D3-6B4688F7C94D}"/>
              </a:ext>
            </a:extLst>
          </p:cNvPr>
          <p:cNvSpPr txBox="1"/>
          <p:nvPr/>
        </p:nvSpPr>
        <p:spPr>
          <a:xfrm>
            <a:off x="914996" y="5300868"/>
            <a:ext cx="4159152" cy="646331"/>
          </a:xfrm>
          <a:prstGeom prst="rect">
            <a:avLst/>
          </a:prstGeom>
          <a:noFill/>
        </p:spPr>
        <p:txBody>
          <a:bodyPr wrap="none" rtlCol="0">
            <a:spAutoFit/>
          </a:bodyPr>
          <a:lstStyle/>
          <a:p>
            <a:r>
              <a:rPr lang="en-US" b="1" dirty="0">
                <a:solidFill>
                  <a:srgbClr val="C00000"/>
                </a:solidFill>
              </a:rPr>
              <a:t>CSPH:</a:t>
            </a:r>
            <a:br>
              <a:rPr lang="en-US" b="1" dirty="0">
                <a:solidFill>
                  <a:srgbClr val="C00000"/>
                </a:solidFill>
              </a:rPr>
            </a:br>
            <a:r>
              <a:rPr lang="en-US" b="1" dirty="0">
                <a:solidFill>
                  <a:srgbClr val="C00000"/>
                </a:solidFill>
              </a:rPr>
              <a:t>Foreshadows impending decompensation</a:t>
            </a:r>
          </a:p>
        </p:txBody>
      </p:sp>
      <p:sp>
        <p:nvSpPr>
          <p:cNvPr id="4" name="TextBox 3">
            <a:extLst>
              <a:ext uri="{FF2B5EF4-FFF2-40B4-BE49-F238E27FC236}">
                <a16:creationId xmlns:a16="http://schemas.microsoft.com/office/drawing/2014/main" id="{16AF997B-D4E5-6348-9446-44CF8FB5DFDB}"/>
              </a:ext>
            </a:extLst>
          </p:cNvPr>
          <p:cNvSpPr txBox="1"/>
          <p:nvPr/>
        </p:nvSpPr>
        <p:spPr>
          <a:xfrm>
            <a:off x="5791201" y="1316944"/>
            <a:ext cx="3454116" cy="646331"/>
          </a:xfrm>
          <a:prstGeom prst="rect">
            <a:avLst/>
          </a:prstGeom>
          <a:noFill/>
        </p:spPr>
        <p:txBody>
          <a:bodyPr wrap="square" rtlCol="0">
            <a:spAutoFit/>
          </a:bodyPr>
          <a:lstStyle/>
          <a:p>
            <a:r>
              <a:rPr lang="en-US" b="1" dirty="0">
                <a:solidFill>
                  <a:srgbClr val="C00000"/>
                </a:solidFill>
              </a:rPr>
              <a:t>Late de-compensation:</a:t>
            </a:r>
            <a:br>
              <a:rPr lang="en-US" b="1" dirty="0">
                <a:solidFill>
                  <a:srgbClr val="C00000"/>
                </a:solidFill>
              </a:rPr>
            </a:br>
            <a:r>
              <a:rPr lang="en-US" b="1" dirty="0">
                <a:solidFill>
                  <a:srgbClr val="C00000"/>
                </a:solidFill>
              </a:rPr>
              <a:t>foreshadows impending death</a:t>
            </a:r>
          </a:p>
        </p:txBody>
      </p:sp>
      <p:sp>
        <p:nvSpPr>
          <p:cNvPr id="8" name="TextBox 7">
            <a:extLst>
              <a:ext uri="{FF2B5EF4-FFF2-40B4-BE49-F238E27FC236}">
                <a16:creationId xmlns:a16="http://schemas.microsoft.com/office/drawing/2014/main" id="{BB3D5F9A-F52F-3B4E-9C47-10F99A0458C9}"/>
              </a:ext>
            </a:extLst>
          </p:cNvPr>
          <p:cNvSpPr txBox="1"/>
          <p:nvPr/>
        </p:nvSpPr>
        <p:spPr>
          <a:xfrm>
            <a:off x="3166281" y="1503945"/>
            <a:ext cx="2210035" cy="369332"/>
          </a:xfrm>
          <a:prstGeom prst="rect">
            <a:avLst/>
          </a:prstGeom>
          <a:noFill/>
        </p:spPr>
        <p:txBody>
          <a:bodyPr wrap="square" rtlCol="0">
            <a:spAutoFit/>
          </a:bodyPr>
          <a:lstStyle/>
          <a:p>
            <a:r>
              <a:rPr lang="en-US" b="1" dirty="0">
                <a:solidFill>
                  <a:srgbClr val="C00000"/>
                </a:solidFill>
              </a:rPr>
              <a:t>   18 months-2 years</a:t>
            </a:r>
          </a:p>
        </p:txBody>
      </p:sp>
    </p:spTree>
    <p:extLst>
      <p:ext uri="{BB962C8B-B14F-4D97-AF65-F5344CB8AC3E}">
        <p14:creationId xmlns:p14="http://schemas.microsoft.com/office/powerpoint/2010/main" val="175127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0751D-9A5D-8A4A-830C-AF6612A7CBDB}"/>
              </a:ext>
            </a:extLst>
          </p:cNvPr>
          <p:cNvSpPr>
            <a:spLocks noGrp="1"/>
          </p:cNvSpPr>
          <p:nvPr>
            <p:ph type="title"/>
          </p:nvPr>
        </p:nvSpPr>
        <p:spPr>
          <a:xfrm>
            <a:off x="628650" y="215000"/>
            <a:ext cx="7886700" cy="1325563"/>
          </a:xfrm>
        </p:spPr>
        <p:txBody>
          <a:bodyPr/>
          <a:lstStyle/>
          <a:p>
            <a:r>
              <a:rPr lang="en-US" b="1" dirty="0">
                <a:solidFill>
                  <a:srgbClr val="C00000"/>
                </a:solidFill>
              </a:rPr>
              <a:t>    CSPH: Clinically Significant PH</a:t>
            </a:r>
          </a:p>
        </p:txBody>
      </p:sp>
      <p:sp>
        <p:nvSpPr>
          <p:cNvPr id="3" name="Content Placeholder 2">
            <a:extLst>
              <a:ext uri="{FF2B5EF4-FFF2-40B4-BE49-F238E27FC236}">
                <a16:creationId xmlns:a16="http://schemas.microsoft.com/office/drawing/2014/main" id="{0932A946-6407-3440-AACA-402922373923}"/>
              </a:ext>
            </a:extLst>
          </p:cNvPr>
          <p:cNvSpPr>
            <a:spLocks noGrp="1"/>
          </p:cNvSpPr>
          <p:nvPr>
            <p:ph idx="1"/>
          </p:nvPr>
        </p:nvSpPr>
        <p:spPr>
          <a:xfrm>
            <a:off x="628650" y="1648204"/>
            <a:ext cx="7831282" cy="4351338"/>
          </a:xfrm>
        </p:spPr>
        <p:txBody>
          <a:bodyPr>
            <a:normAutofit fontScale="85000" lnSpcReduction="20000"/>
          </a:bodyPr>
          <a:lstStyle/>
          <a:p>
            <a:r>
              <a:rPr lang="en-US" sz="3200" dirty="0"/>
              <a:t>CSPH: HVPG 10mm Hg- a direct method </a:t>
            </a:r>
          </a:p>
          <a:p>
            <a:endParaRPr lang="en-US" sz="3200" dirty="0"/>
          </a:p>
          <a:p>
            <a:r>
              <a:rPr lang="en-US" sz="3200" dirty="0"/>
              <a:t>CSPH : can be identified by noninvasive tests</a:t>
            </a:r>
            <a:br>
              <a:rPr lang="en-US" sz="3200" dirty="0"/>
            </a:br>
            <a:endParaRPr lang="en-US" sz="3200" dirty="0"/>
          </a:p>
          <a:p>
            <a:r>
              <a:rPr lang="en-US" sz="3200" dirty="0"/>
              <a:t>Subclass of Compensated Cirrhosis: Asymptomatic</a:t>
            </a:r>
          </a:p>
          <a:p>
            <a:endParaRPr lang="en-US" sz="3200" dirty="0"/>
          </a:p>
          <a:p>
            <a:r>
              <a:rPr lang="en-US" sz="3200" dirty="0"/>
              <a:t>LS&gt;20-25 </a:t>
            </a:r>
            <a:r>
              <a:rPr lang="en-US" sz="3200" dirty="0" err="1"/>
              <a:t>kPa</a:t>
            </a:r>
            <a:r>
              <a:rPr lang="en-US" sz="3200" dirty="0"/>
              <a:t>, alone or combined with platelet count or spleen size</a:t>
            </a:r>
            <a:br>
              <a:rPr lang="en-US" sz="3200" dirty="0"/>
            </a:br>
            <a:endParaRPr lang="en-US" sz="3200" dirty="0"/>
          </a:p>
          <a:p>
            <a:r>
              <a:rPr lang="en-US" sz="3200" dirty="0"/>
              <a:t>Imaging documenting he presence of portosystemic collaterals is sufficient to diagnose CSPH</a:t>
            </a:r>
          </a:p>
          <a:p>
            <a:endParaRPr lang="en-US" dirty="0"/>
          </a:p>
        </p:txBody>
      </p:sp>
      <p:sp>
        <p:nvSpPr>
          <p:cNvPr id="4" name="TextBox 3">
            <a:extLst>
              <a:ext uri="{FF2B5EF4-FFF2-40B4-BE49-F238E27FC236}">
                <a16:creationId xmlns:a16="http://schemas.microsoft.com/office/drawing/2014/main" id="{32D2EEE1-62D4-2A44-95DB-092045CB0C97}"/>
              </a:ext>
            </a:extLst>
          </p:cNvPr>
          <p:cNvSpPr txBox="1"/>
          <p:nvPr/>
        </p:nvSpPr>
        <p:spPr>
          <a:xfrm>
            <a:off x="628650" y="5731638"/>
            <a:ext cx="8259348" cy="1631216"/>
          </a:xfrm>
          <a:prstGeom prst="rect">
            <a:avLst/>
          </a:prstGeom>
          <a:noFill/>
        </p:spPr>
        <p:txBody>
          <a:bodyPr wrap="square" rtlCol="0">
            <a:spAutoFit/>
          </a:bodyPr>
          <a:lstStyle/>
          <a:p>
            <a:br>
              <a:rPr lang="en-US" sz="2000" dirty="0">
                <a:solidFill>
                  <a:schemeClr val="bg1"/>
                </a:solidFill>
              </a:rPr>
            </a:br>
            <a:endParaRPr lang="en-US" sz="2000" dirty="0">
              <a:solidFill>
                <a:schemeClr val="bg1"/>
              </a:solidFill>
            </a:endParaRPr>
          </a:p>
          <a:p>
            <a:r>
              <a:rPr lang="en-US" sz="2000" dirty="0">
                <a:solidFill>
                  <a:schemeClr val="bg1"/>
                </a:solidFill>
              </a:rPr>
              <a:t>Garcia-</a:t>
            </a:r>
            <a:r>
              <a:rPr lang="en-US" sz="2000" dirty="0" err="1">
                <a:solidFill>
                  <a:schemeClr val="bg1"/>
                </a:solidFill>
              </a:rPr>
              <a:t>Tsao</a:t>
            </a:r>
            <a:r>
              <a:rPr lang="en-US" sz="2000" dirty="0">
                <a:solidFill>
                  <a:schemeClr val="bg1"/>
                </a:solidFill>
              </a:rPr>
              <a:t>, G. et al. Hepatology (2017) 65: 310–335 </a:t>
            </a:r>
          </a:p>
          <a:p>
            <a:endParaRPr lang="en-US" sz="2000" dirty="0">
              <a:solidFill>
                <a:schemeClr val="bg1"/>
              </a:solidFill>
            </a:endParaRPr>
          </a:p>
          <a:p>
            <a:endParaRPr lang="en-US" sz="2000" dirty="0"/>
          </a:p>
        </p:txBody>
      </p:sp>
    </p:spTree>
    <p:extLst>
      <p:ext uri="{BB962C8B-B14F-4D97-AF65-F5344CB8AC3E}">
        <p14:creationId xmlns:p14="http://schemas.microsoft.com/office/powerpoint/2010/main" val="35544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CBAE2-4596-DB4A-B97E-49EEFD9522D4}"/>
              </a:ext>
            </a:extLst>
          </p:cNvPr>
          <p:cNvSpPr>
            <a:spLocks noGrp="1"/>
          </p:cNvSpPr>
          <p:nvPr>
            <p:ph type="title"/>
          </p:nvPr>
        </p:nvSpPr>
        <p:spPr>
          <a:xfrm>
            <a:off x="629841" y="203996"/>
            <a:ext cx="7886700" cy="1325563"/>
          </a:xfrm>
        </p:spPr>
        <p:txBody>
          <a:bodyPr>
            <a:normAutofit/>
          </a:bodyPr>
          <a:lstStyle/>
          <a:p>
            <a:r>
              <a:rPr lang="en-US" sz="4800" b="1" dirty="0">
                <a:solidFill>
                  <a:srgbClr val="C00000"/>
                </a:solidFill>
              </a:rPr>
              <a:t>Measuring Portal Hypertension</a:t>
            </a:r>
          </a:p>
        </p:txBody>
      </p:sp>
      <p:sp>
        <p:nvSpPr>
          <p:cNvPr id="3" name="Text Placeholder 2">
            <a:extLst>
              <a:ext uri="{FF2B5EF4-FFF2-40B4-BE49-F238E27FC236}">
                <a16:creationId xmlns:a16="http://schemas.microsoft.com/office/drawing/2014/main" id="{95A71492-CF65-5541-967D-8D3736EEBEF1}"/>
              </a:ext>
            </a:extLst>
          </p:cNvPr>
          <p:cNvSpPr>
            <a:spLocks noGrp="1"/>
          </p:cNvSpPr>
          <p:nvPr>
            <p:ph type="body" idx="1"/>
          </p:nvPr>
        </p:nvSpPr>
        <p:spPr>
          <a:xfrm>
            <a:off x="629841" y="1032022"/>
            <a:ext cx="3868340" cy="823912"/>
          </a:xfrm>
        </p:spPr>
        <p:txBody>
          <a:bodyPr>
            <a:normAutofit/>
          </a:bodyPr>
          <a:lstStyle/>
          <a:p>
            <a:r>
              <a:rPr lang="en-US" sz="2800" dirty="0"/>
              <a:t>Direct Method </a:t>
            </a:r>
          </a:p>
        </p:txBody>
      </p:sp>
      <p:sp>
        <p:nvSpPr>
          <p:cNvPr id="4" name="Content Placeholder 3">
            <a:extLst>
              <a:ext uri="{FF2B5EF4-FFF2-40B4-BE49-F238E27FC236}">
                <a16:creationId xmlns:a16="http://schemas.microsoft.com/office/drawing/2014/main" id="{B503F4D3-B719-4F46-96BB-567EF606BAFE}"/>
              </a:ext>
            </a:extLst>
          </p:cNvPr>
          <p:cNvSpPr>
            <a:spLocks noGrp="1"/>
          </p:cNvSpPr>
          <p:nvPr>
            <p:ph sz="half" idx="2"/>
          </p:nvPr>
        </p:nvSpPr>
        <p:spPr>
          <a:xfrm>
            <a:off x="629841" y="2182308"/>
            <a:ext cx="3868340" cy="3684588"/>
          </a:xfrm>
        </p:spPr>
        <p:txBody>
          <a:bodyPr>
            <a:normAutofit/>
          </a:bodyPr>
          <a:lstStyle/>
          <a:p>
            <a:r>
              <a:rPr lang="en-US" sz="2400" b="1" dirty="0"/>
              <a:t>HVPG-Gold Standard</a:t>
            </a:r>
          </a:p>
        </p:txBody>
      </p:sp>
      <p:sp>
        <p:nvSpPr>
          <p:cNvPr id="5" name="Text Placeholder 4">
            <a:extLst>
              <a:ext uri="{FF2B5EF4-FFF2-40B4-BE49-F238E27FC236}">
                <a16:creationId xmlns:a16="http://schemas.microsoft.com/office/drawing/2014/main" id="{C36AFD19-F8AC-F246-A6EB-2AC9F38A2891}"/>
              </a:ext>
            </a:extLst>
          </p:cNvPr>
          <p:cNvSpPr>
            <a:spLocks noGrp="1"/>
          </p:cNvSpPr>
          <p:nvPr>
            <p:ph type="body" sz="quarter" idx="3"/>
          </p:nvPr>
        </p:nvSpPr>
        <p:spPr>
          <a:xfrm>
            <a:off x="4498181" y="1032021"/>
            <a:ext cx="3887391" cy="823912"/>
          </a:xfrm>
        </p:spPr>
        <p:txBody>
          <a:bodyPr>
            <a:normAutofit/>
          </a:bodyPr>
          <a:lstStyle/>
          <a:p>
            <a:r>
              <a:rPr lang="en-US" sz="2800" dirty="0"/>
              <a:t>Indirect Methods</a:t>
            </a:r>
          </a:p>
        </p:txBody>
      </p:sp>
      <p:sp>
        <p:nvSpPr>
          <p:cNvPr id="6" name="Content Placeholder 5">
            <a:extLst>
              <a:ext uri="{FF2B5EF4-FFF2-40B4-BE49-F238E27FC236}">
                <a16:creationId xmlns:a16="http://schemas.microsoft.com/office/drawing/2014/main" id="{BDDD5C34-72E7-1B44-851D-73CE75D18E11}"/>
              </a:ext>
            </a:extLst>
          </p:cNvPr>
          <p:cNvSpPr>
            <a:spLocks noGrp="1"/>
          </p:cNvSpPr>
          <p:nvPr>
            <p:ph sz="quarter" idx="4"/>
          </p:nvPr>
        </p:nvSpPr>
        <p:spPr>
          <a:xfrm>
            <a:off x="4573191" y="2182308"/>
            <a:ext cx="3887391" cy="3684588"/>
          </a:xfrm>
        </p:spPr>
        <p:txBody>
          <a:bodyPr>
            <a:noAutofit/>
          </a:bodyPr>
          <a:lstStyle/>
          <a:p>
            <a:r>
              <a:rPr lang="en-US" sz="2400" b="1" dirty="0" err="1"/>
              <a:t>Px</a:t>
            </a:r>
            <a:r>
              <a:rPr lang="en-US" sz="2400" b="1" dirty="0"/>
              <a:t>: Spider nevi</a:t>
            </a:r>
            <a:br>
              <a:rPr lang="en-US" sz="2400" b="1" dirty="0"/>
            </a:br>
            <a:r>
              <a:rPr lang="en-US" sz="2400" b="1" dirty="0"/>
              <a:t>      Abdominal Wall veins</a:t>
            </a:r>
          </a:p>
          <a:p>
            <a:r>
              <a:rPr lang="en-US" sz="2400" b="1" dirty="0"/>
              <a:t>Labs: </a:t>
            </a:r>
            <a:r>
              <a:rPr lang="en-US" sz="2400" b="1" dirty="0" err="1"/>
              <a:t>Platlet</a:t>
            </a:r>
            <a:r>
              <a:rPr lang="en-US" sz="2400" b="1" dirty="0"/>
              <a:t> Count</a:t>
            </a:r>
            <a:br>
              <a:rPr lang="en-US" sz="2400" b="1" dirty="0"/>
            </a:br>
            <a:r>
              <a:rPr lang="en-US" sz="2400" b="1" dirty="0"/>
              <a:t>           150 k</a:t>
            </a:r>
          </a:p>
          <a:p>
            <a:r>
              <a:rPr lang="en-US" sz="2400" b="1" dirty="0"/>
              <a:t>TE-LSM</a:t>
            </a:r>
            <a:br>
              <a:rPr lang="en-US" sz="2400" b="1" dirty="0"/>
            </a:br>
            <a:r>
              <a:rPr lang="en-US" sz="2400" b="1" dirty="0"/>
              <a:t>       &gt;20 </a:t>
            </a:r>
            <a:r>
              <a:rPr lang="en-US" sz="2400" b="1" dirty="0" err="1"/>
              <a:t>Kpa</a:t>
            </a:r>
            <a:endParaRPr lang="en-US" sz="2400" b="1" dirty="0"/>
          </a:p>
          <a:p>
            <a:r>
              <a:rPr lang="en-US" sz="2400" b="1" dirty="0"/>
              <a:t>Imaging: portosystemic</a:t>
            </a:r>
            <a:br>
              <a:rPr lang="en-US" sz="2400" b="1" dirty="0"/>
            </a:br>
            <a:r>
              <a:rPr lang="en-US" sz="2400" b="1" dirty="0"/>
              <a:t>                 collaterals</a:t>
            </a:r>
            <a:br>
              <a:rPr lang="en-US" sz="2400" b="1" dirty="0"/>
            </a:br>
            <a:r>
              <a:rPr lang="en-US" sz="2400" b="1" dirty="0"/>
              <a:t>                 splenomegaly</a:t>
            </a:r>
            <a:br>
              <a:rPr lang="en-US" sz="2400" b="1" dirty="0"/>
            </a:br>
            <a:br>
              <a:rPr lang="en-US" sz="2400" b="1" dirty="0"/>
            </a:br>
            <a:endParaRPr lang="en-US" sz="2400" b="1" dirty="0"/>
          </a:p>
        </p:txBody>
      </p:sp>
    </p:spTree>
    <p:extLst>
      <p:ext uri="{BB962C8B-B14F-4D97-AF65-F5344CB8AC3E}">
        <p14:creationId xmlns:p14="http://schemas.microsoft.com/office/powerpoint/2010/main" val="61154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3815B-8837-E744-A419-646B2AEBD625}"/>
              </a:ext>
            </a:extLst>
          </p:cNvPr>
          <p:cNvSpPr>
            <a:spLocks noGrp="1"/>
          </p:cNvSpPr>
          <p:nvPr>
            <p:ph type="title"/>
          </p:nvPr>
        </p:nvSpPr>
        <p:spPr>
          <a:xfrm>
            <a:off x="628650" y="0"/>
            <a:ext cx="7886700" cy="1325563"/>
          </a:xfrm>
        </p:spPr>
        <p:txBody>
          <a:bodyPr>
            <a:normAutofit/>
          </a:bodyPr>
          <a:lstStyle/>
          <a:p>
            <a:r>
              <a:rPr lang="en-US" sz="4800" b="1" dirty="0">
                <a:solidFill>
                  <a:srgbClr val="C00000"/>
                </a:solidFill>
              </a:rPr>
              <a:t>                Clinical Case</a:t>
            </a:r>
          </a:p>
        </p:txBody>
      </p:sp>
      <p:sp>
        <p:nvSpPr>
          <p:cNvPr id="3" name="Content Placeholder 2">
            <a:extLst>
              <a:ext uri="{FF2B5EF4-FFF2-40B4-BE49-F238E27FC236}">
                <a16:creationId xmlns:a16="http://schemas.microsoft.com/office/drawing/2014/main" id="{C54A91AE-33A9-084D-8321-35EF0438E34E}"/>
              </a:ext>
            </a:extLst>
          </p:cNvPr>
          <p:cNvSpPr>
            <a:spLocks noGrp="1"/>
          </p:cNvSpPr>
          <p:nvPr>
            <p:ph idx="1"/>
          </p:nvPr>
        </p:nvSpPr>
        <p:spPr>
          <a:xfrm>
            <a:off x="628650" y="1325563"/>
            <a:ext cx="7886700" cy="4607470"/>
          </a:xfrm>
        </p:spPr>
        <p:txBody>
          <a:bodyPr>
            <a:normAutofit/>
          </a:bodyPr>
          <a:lstStyle/>
          <a:p>
            <a:r>
              <a:rPr lang="en-US" sz="3200" dirty="0"/>
              <a:t>55 yr. old woman with HCV Cirrhosis with CPT B 9 cirrhosis with a  MELD of 15 </a:t>
            </a:r>
          </a:p>
          <a:p>
            <a:r>
              <a:rPr lang="en-US" sz="3200" dirty="0"/>
              <a:t>Presents with a large esophageal varices bleed.</a:t>
            </a:r>
          </a:p>
          <a:p>
            <a:r>
              <a:rPr lang="en-US" sz="3200" dirty="0"/>
              <a:t>The patient has a history of having undergone three large large volume paracentesis in the last six months</a:t>
            </a:r>
          </a:p>
          <a:p>
            <a:r>
              <a:rPr lang="en-US" sz="3200" dirty="0"/>
              <a:t>She’s been on a beta blocker but taken only sporadically.</a:t>
            </a:r>
          </a:p>
        </p:txBody>
      </p:sp>
    </p:spTree>
    <p:extLst>
      <p:ext uri="{BB962C8B-B14F-4D97-AF65-F5344CB8AC3E}">
        <p14:creationId xmlns:p14="http://schemas.microsoft.com/office/powerpoint/2010/main" val="83294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7B95-5098-6C48-AD64-DD60E7AF16F7}"/>
              </a:ext>
            </a:extLst>
          </p:cNvPr>
          <p:cNvSpPr>
            <a:spLocks noGrp="1"/>
          </p:cNvSpPr>
          <p:nvPr>
            <p:ph type="title"/>
          </p:nvPr>
        </p:nvSpPr>
        <p:spPr>
          <a:xfrm>
            <a:off x="-3011214" y="-157655"/>
            <a:ext cx="11209283" cy="882869"/>
          </a:xfrm>
        </p:spPr>
        <p:txBody>
          <a:bodyPr>
            <a:noAutofit/>
          </a:bodyPr>
          <a:lstStyle/>
          <a:p>
            <a:br>
              <a:rPr lang="en-US" sz="4000" b="1" dirty="0">
                <a:solidFill>
                  <a:srgbClr val="C00000"/>
                </a:solidFill>
              </a:rPr>
            </a:br>
            <a:r>
              <a:rPr lang="en-US" sz="4000" b="1" dirty="0">
                <a:solidFill>
                  <a:srgbClr val="C00000"/>
                </a:solidFill>
              </a:rPr>
              <a:t>																		Questions on Varices:</a:t>
            </a:r>
            <a:endParaRPr lang="en-US" sz="4000" dirty="0"/>
          </a:p>
        </p:txBody>
      </p:sp>
      <p:sp>
        <p:nvSpPr>
          <p:cNvPr id="3" name="Text Placeholder 2">
            <a:extLst>
              <a:ext uri="{FF2B5EF4-FFF2-40B4-BE49-F238E27FC236}">
                <a16:creationId xmlns:a16="http://schemas.microsoft.com/office/drawing/2014/main" id="{F1B3EE2B-6B0C-FD4D-A304-6FF2963D2984}"/>
              </a:ext>
            </a:extLst>
          </p:cNvPr>
          <p:cNvSpPr>
            <a:spLocks noGrp="1"/>
          </p:cNvSpPr>
          <p:nvPr>
            <p:ph type="body" idx="1"/>
          </p:nvPr>
        </p:nvSpPr>
        <p:spPr>
          <a:xfrm>
            <a:off x="281145" y="1010517"/>
            <a:ext cx="11345839" cy="6658644"/>
          </a:xfrm>
        </p:spPr>
        <p:txBody>
          <a:bodyPr>
            <a:noAutofit/>
          </a:bodyPr>
          <a:lstStyle/>
          <a:p>
            <a:r>
              <a:rPr lang="en-US" sz="2000" dirty="0"/>
              <a:t>1-Do we do an endoscopy on this patient?</a:t>
            </a:r>
            <a:br>
              <a:rPr lang="en-US" sz="2000" dirty="0"/>
            </a:br>
            <a:endParaRPr lang="en-US" sz="2000" dirty="0"/>
          </a:p>
          <a:p>
            <a:r>
              <a:rPr lang="en-US" sz="2000" dirty="0"/>
              <a:t>2-What types of varices require treatment?</a:t>
            </a:r>
            <a:br>
              <a:rPr lang="en-US" sz="2000" dirty="0"/>
            </a:br>
            <a:br>
              <a:rPr lang="en-US" sz="2000" dirty="0"/>
            </a:br>
            <a:r>
              <a:rPr lang="en-US" sz="2000" dirty="0"/>
              <a:t>3-What is the timing and frequency for endoscopy in  </a:t>
            </a:r>
            <a:br>
              <a:rPr lang="en-US" sz="2000" dirty="0"/>
            </a:br>
            <a:r>
              <a:rPr lang="en-US" sz="2000" dirty="0"/>
              <a:t>Compensated vs. De-Compensated Cirrhosis? </a:t>
            </a:r>
            <a:br>
              <a:rPr lang="en-US" sz="2000" dirty="0"/>
            </a:br>
            <a:br>
              <a:rPr lang="en-US" sz="2000" dirty="0"/>
            </a:br>
            <a:r>
              <a:rPr lang="en-US" sz="2000" dirty="0"/>
              <a:t>4-Is there a role for EVL and NSSBs in this patient with a VH?</a:t>
            </a:r>
            <a:br>
              <a:rPr lang="en-US" sz="2000" dirty="0"/>
            </a:br>
            <a:br>
              <a:rPr lang="en-US" sz="2000" dirty="0"/>
            </a:br>
            <a:r>
              <a:rPr lang="en-US" sz="2000" dirty="0"/>
              <a:t>5-Is it important to obtain an HVPG prior NSBB initiation?</a:t>
            </a:r>
            <a:br>
              <a:rPr lang="en-US" sz="2000" dirty="0"/>
            </a:br>
            <a:br>
              <a:rPr lang="en-US" sz="2000" dirty="0"/>
            </a:br>
            <a:r>
              <a:rPr lang="en-US" sz="2000" dirty="0"/>
              <a:t>6-What are the types and use of NSBBs?</a:t>
            </a:r>
            <a:br>
              <a:rPr lang="en-US" sz="2000" dirty="0"/>
            </a:br>
            <a:br>
              <a:rPr lang="en-US" sz="2000" dirty="0"/>
            </a:br>
            <a:r>
              <a:rPr lang="en-US" sz="2000" dirty="0"/>
              <a:t>7-What is the patients prognosis with her Acute Variceal hemorrhage?</a:t>
            </a:r>
            <a:br>
              <a:rPr lang="en-US" sz="2000" dirty="0"/>
            </a:br>
            <a:br>
              <a:rPr lang="en-US" sz="2000" dirty="0"/>
            </a:br>
            <a:r>
              <a:rPr lang="en-US" sz="2000" dirty="0"/>
              <a:t>8-Is there a standardized approach to AVH?</a:t>
            </a:r>
            <a:br>
              <a:rPr lang="en-US" sz="2000" dirty="0"/>
            </a:br>
            <a:br>
              <a:rPr lang="en-US" sz="2000" dirty="0"/>
            </a:br>
            <a:r>
              <a:rPr lang="en-US" sz="2000" dirty="0"/>
              <a:t>9-What is role for “Early” TIPS</a:t>
            </a:r>
            <a:br>
              <a:rPr lang="en-US" sz="2000" dirty="0"/>
            </a:br>
            <a:endParaRPr lang="en-US" sz="2000" dirty="0"/>
          </a:p>
          <a:p>
            <a:endParaRPr lang="en-US" sz="2000" dirty="0">
              <a:solidFill>
                <a:srgbClr val="C00000"/>
              </a:solidFill>
            </a:endParaRPr>
          </a:p>
        </p:txBody>
      </p:sp>
    </p:spTree>
    <p:extLst>
      <p:ext uri="{BB962C8B-B14F-4D97-AF65-F5344CB8AC3E}">
        <p14:creationId xmlns:p14="http://schemas.microsoft.com/office/powerpoint/2010/main" val="3692469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C6E9-1974-9946-B0FB-6629538269EE}"/>
              </a:ext>
            </a:extLst>
          </p:cNvPr>
          <p:cNvSpPr>
            <a:spLocks noGrp="1"/>
          </p:cNvSpPr>
          <p:nvPr>
            <p:ph type="title"/>
          </p:nvPr>
        </p:nvSpPr>
        <p:spPr>
          <a:xfrm>
            <a:off x="628650" y="311238"/>
            <a:ext cx="7886700" cy="1318847"/>
          </a:xfrm>
        </p:spPr>
        <p:txBody>
          <a:bodyPr>
            <a:noAutofit/>
          </a:bodyPr>
          <a:lstStyle/>
          <a:p>
            <a:r>
              <a:rPr lang="en-US" sz="3600" b="1" dirty="0">
                <a:solidFill>
                  <a:srgbClr val="C00000"/>
                </a:solidFill>
              </a:rPr>
              <a:t>AASLD guidance 2016 </a:t>
            </a:r>
            <a:br>
              <a:rPr lang="en-US" sz="3600" dirty="0">
                <a:solidFill>
                  <a:srgbClr val="C00000"/>
                </a:solidFill>
              </a:rPr>
            </a:br>
            <a:r>
              <a:rPr lang="en-US" sz="3600" b="1" dirty="0"/>
              <a:t>Prevention: First  Hemorrhage</a:t>
            </a:r>
            <a:br>
              <a:rPr lang="en-US" sz="3600" b="1" dirty="0"/>
            </a:br>
            <a:r>
              <a:rPr lang="en-US" sz="3600" b="1" dirty="0"/>
              <a:t>EVL vs. NSBBs</a:t>
            </a:r>
            <a:endParaRPr lang="en-US" sz="3600" dirty="0"/>
          </a:p>
        </p:txBody>
      </p:sp>
      <p:pic>
        <p:nvPicPr>
          <p:cNvPr id="6" name="Content Placeholder 5">
            <a:extLst>
              <a:ext uri="{FF2B5EF4-FFF2-40B4-BE49-F238E27FC236}">
                <a16:creationId xmlns:a16="http://schemas.microsoft.com/office/drawing/2014/main" id="{0E209D8B-3FF2-3E49-981D-0EC0D2FD56A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2271" y="1630085"/>
            <a:ext cx="4055766" cy="4440277"/>
          </a:xfrm>
        </p:spPr>
      </p:pic>
      <p:sp>
        <p:nvSpPr>
          <p:cNvPr id="4" name="Content Placeholder 3">
            <a:extLst>
              <a:ext uri="{FF2B5EF4-FFF2-40B4-BE49-F238E27FC236}">
                <a16:creationId xmlns:a16="http://schemas.microsoft.com/office/drawing/2014/main" id="{C8D32A3C-1D4D-9947-BFD8-0A41BE8E2E7A}"/>
              </a:ext>
            </a:extLst>
          </p:cNvPr>
          <p:cNvSpPr>
            <a:spLocks noGrp="1"/>
          </p:cNvSpPr>
          <p:nvPr>
            <p:ph sz="half" idx="2"/>
          </p:nvPr>
        </p:nvSpPr>
        <p:spPr>
          <a:xfrm>
            <a:off x="4629150" y="1810693"/>
            <a:ext cx="3886200" cy="4858116"/>
          </a:xfrm>
        </p:spPr>
        <p:txBody>
          <a:bodyPr/>
          <a:lstStyle/>
          <a:p>
            <a:r>
              <a:rPr lang="en-US" sz="3200" dirty="0"/>
              <a:t>Both NSBBs or EVL </a:t>
            </a:r>
            <a:br>
              <a:rPr lang="en-US" sz="3200" dirty="0"/>
            </a:br>
            <a:r>
              <a:rPr lang="en-US" sz="3200" dirty="0"/>
              <a:t>can be used as </a:t>
            </a:r>
            <a:br>
              <a:rPr lang="en-US" sz="3200" dirty="0"/>
            </a:br>
            <a:r>
              <a:rPr lang="en-US" sz="3200" dirty="0"/>
              <a:t>first-line therapy in patients with large varices</a:t>
            </a:r>
          </a:p>
          <a:p>
            <a:pPr marL="0" indent="0">
              <a:buNone/>
            </a:pPr>
            <a:br>
              <a:rPr lang="en-US" dirty="0"/>
            </a:br>
            <a:br>
              <a:rPr lang="en-US" dirty="0"/>
            </a:br>
            <a:br>
              <a:rPr lang="en-US" dirty="0"/>
            </a:br>
            <a:br>
              <a:rPr lang="en-US" dirty="0"/>
            </a:br>
            <a:r>
              <a:rPr lang="en-US" dirty="0"/>
              <a:t>   </a:t>
            </a:r>
            <a:endParaRPr lang="en-US" sz="2400" dirty="0"/>
          </a:p>
        </p:txBody>
      </p:sp>
      <p:sp>
        <p:nvSpPr>
          <p:cNvPr id="3" name="TextBox 2">
            <a:extLst>
              <a:ext uri="{FF2B5EF4-FFF2-40B4-BE49-F238E27FC236}">
                <a16:creationId xmlns:a16="http://schemas.microsoft.com/office/drawing/2014/main" id="{F8805E49-6D87-D544-B6F3-089AA51BFD8E}"/>
              </a:ext>
            </a:extLst>
          </p:cNvPr>
          <p:cNvSpPr txBox="1"/>
          <p:nvPr/>
        </p:nvSpPr>
        <p:spPr>
          <a:xfrm>
            <a:off x="212271" y="5911881"/>
            <a:ext cx="7871055" cy="1477328"/>
          </a:xfrm>
          <a:prstGeom prst="rect">
            <a:avLst/>
          </a:prstGeom>
          <a:noFill/>
        </p:spPr>
        <p:txBody>
          <a:bodyPr wrap="square" rtlCol="0">
            <a:spAutoFit/>
          </a:bodyPr>
          <a:lstStyle/>
          <a:p>
            <a:br>
              <a:rPr lang="en-US" dirty="0">
                <a:solidFill>
                  <a:schemeClr val="bg1"/>
                </a:solidFill>
              </a:rPr>
            </a:br>
            <a:endParaRPr lang="en-US" dirty="0">
              <a:solidFill>
                <a:schemeClr val="bg1"/>
              </a:solidFill>
            </a:endParaRPr>
          </a:p>
          <a:p>
            <a:r>
              <a:rPr lang="en-US" dirty="0">
                <a:solidFill>
                  <a:schemeClr val="bg1"/>
                </a:solidFill>
              </a:rPr>
              <a:t>Garcia-</a:t>
            </a:r>
            <a:r>
              <a:rPr lang="en-US" dirty="0" err="1">
                <a:solidFill>
                  <a:schemeClr val="bg1"/>
                </a:solidFill>
              </a:rPr>
              <a:t>Tsao</a:t>
            </a:r>
            <a:r>
              <a:rPr lang="en-US" dirty="0">
                <a:solidFill>
                  <a:schemeClr val="bg1"/>
                </a:solidFill>
              </a:rPr>
              <a:t>, G. et al. Hepatology (2017) 65: 310–335 </a:t>
            </a:r>
          </a:p>
          <a:p>
            <a:endParaRPr lang="en-US" dirty="0">
              <a:solidFill>
                <a:schemeClr val="bg1"/>
              </a:solidFill>
            </a:endParaRPr>
          </a:p>
          <a:p>
            <a:endParaRPr lang="en-US" dirty="0"/>
          </a:p>
        </p:txBody>
      </p:sp>
    </p:spTree>
    <p:extLst>
      <p:ext uri="{BB962C8B-B14F-4D97-AF65-F5344CB8AC3E}">
        <p14:creationId xmlns:p14="http://schemas.microsoft.com/office/powerpoint/2010/main" val="4205660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4FB5-BC40-3B46-9129-909472BD309A}"/>
              </a:ext>
            </a:extLst>
          </p:cNvPr>
          <p:cNvSpPr>
            <a:spLocks noGrp="1"/>
          </p:cNvSpPr>
          <p:nvPr>
            <p:ph type="title"/>
          </p:nvPr>
        </p:nvSpPr>
        <p:spPr/>
        <p:txBody>
          <a:bodyPr>
            <a:normAutofit fontScale="90000"/>
          </a:bodyPr>
          <a:lstStyle/>
          <a:p>
            <a:r>
              <a:rPr lang="en-US" sz="4000" b="1" dirty="0">
                <a:solidFill>
                  <a:srgbClr val="C00000"/>
                </a:solidFill>
              </a:rPr>
              <a:t>AASLD Guidance 2016 </a:t>
            </a:r>
            <a:br>
              <a:rPr lang="en-US" sz="4000" b="1" dirty="0"/>
            </a:br>
            <a:r>
              <a:rPr lang="en-US" sz="4000" b="1" dirty="0"/>
              <a:t>Prevention: First  Hemorrhage</a:t>
            </a:r>
            <a:br>
              <a:rPr lang="en-US" sz="4000" b="1" dirty="0"/>
            </a:br>
            <a:r>
              <a:rPr lang="en-US" sz="4000" b="1" dirty="0"/>
              <a:t>Endoscopy?</a:t>
            </a:r>
          </a:p>
        </p:txBody>
      </p:sp>
      <p:sp>
        <p:nvSpPr>
          <p:cNvPr id="3" name="Content Placeholder 2">
            <a:extLst>
              <a:ext uri="{FF2B5EF4-FFF2-40B4-BE49-F238E27FC236}">
                <a16:creationId xmlns:a16="http://schemas.microsoft.com/office/drawing/2014/main" id="{3CF55720-9ABA-A74B-B7F8-9AFA59E9DA53}"/>
              </a:ext>
            </a:extLst>
          </p:cNvPr>
          <p:cNvSpPr>
            <a:spLocks noGrp="1"/>
          </p:cNvSpPr>
          <p:nvPr>
            <p:ph idx="1"/>
          </p:nvPr>
        </p:nvSpPr>
        <p:spPr>
          <a:xfrm>
            <a:off x="628650" y="2189453"/>
            <a:ext cx="7886700" cy="4486274"/>
          </a:xfrm>
        </p:spPr>
        <p:txBody>
          <a:bodyPr>
            <a:normAutofit fontScale="77500" lnSpcReduction="20000"/>
          </a:bodyPr>
          <a:lstStyle/>
          <a:p>
            <a:endParaRPr lang="en-US" sz="3200" dirty="0"/>
          </a:p>
          <a:p>
            <a:r>
              <a:rPr lang="en-US" sz="3800" dirty="0"/>
              <a:t>All patients with</a:t>
            </a:r>
            <a:r>
              <a:rPr lang="en-US" sz="3800" b="1" dirty="0"/>
              <a:t> decompensated </a:t>
            </a:r>
            <a:r>
              <a:rPr lang="en-US" sz="3800" dirty="0"/>
              <a:t>cirrhosis </a:t>
            </a:r>
            <a:br>
              <a:rPr lang="en-US" sz="3800" dirty="0"/>
            </a:br>
            <a:r>
              <a:rPr lang="en-US" sz="3800" dirty="0"/>
              <a:t>should undergo an upper endoscopy to access for the presence of varices</a:t>
            </a:r>
            <a:br>
              <a:rPr lang="en-US" sz="3800" dirty="0"/>
            </a:br>
            <a:endParaRPr lang="en-US" sz="3800" dirty="0"/>
          </a:p>
          <a:p>
            <a:r>
              <a:rPr lang="en-US" sz="3800" dirty="0"/>
              <a:t>Patients with </a:t>
            </a:r>
            <a:r>
              <a:rPr lang="en-US" sz="3800" b="1" dirty="0"/>
              <a:t>compensated</a:t>
            </a:r>
            <a:r>
              <a:rPr lang="en-US" sz="3800" dirty="0"/>
              <a:t> cirrhosis and a LSM by TE &lt;20 </a:t>
            </a:r>
            <a:r>
              <a:rPr lang="en-US" sz="3800" dirty="0" err="1"/>
              <a:t>KPa</a:t>
            </a:r>
            <a:r>
              <a:rPr lang="en-US" sz="3800" dirty="0"/>
              <a:t> and a platelet count &gt;150k have a very low risk (&lt; 5% ) of varices needing treatment and screening endoscopy can be avoided</a:t>
            </a:r>
            <a:br>
              <a:rPr lang="en-US" dirty="0"/>
            </a:br>
            <a:br>
              <a:rPr lang="en-US" dirty="0"/>
            </a:br>
            <a:endParaRPr lang="en-US" dirty="0"/>
          </a:p>
          <a:p>
            <a:pPr marL="0" indent="0">
              <a:buNone/>
            </a:pPr>
            <a:r>
              <a:rPr lang="en-US" dirty="0"/>
              <a:t>                                                         </a:t>
            </a:r>
            <a:br>
              <a:rPr lang="en-US" dirty="0"/>
            </a:br>
            <a:r>
              <a:rPr lang="en-US" dirty="0"/>
              <a:t>                                                                  </a:t>
            </a:r>
            <a:endParaRPr lang="en-US" sz="3100" b="1" dirty="0"/>
          </a:p>
        </p:txBody>
      </p:sp>
      <p:sp>
        <p:nvSpPr>
          <p:cNvPr id="4" name="TextBox 3">
            <a:extLst>
              <a:ext uri="{FF2B5EF4-FFF2-40B4-BE49-F238E27FC236}">
                <a16:creationId xmlns:a16="http://schemas.microsoft.com/office/drawing/2014/main" id="{FD42BF58-FBB8-9140-AE92-B562480E14D2}"/>
              </a:ext>
            </a:extLst>
          </p:cNvPr>
          <p:cNvSpPr txBox="1"/>
          <p:nvPr/>
        </p:nvSpPr>
        <p:spPr>
          <a:xfrm>
            <a:off x="368300" y="5766488"/>
            <a:ext cx="5191252" cy="1477328"/>
          </a:xfrm>
          <a:prstGeom prst="rect">
            <a:avLst/>
          </a:prstGeom>
          <a:noFill/>
        </p:spPr>
        <p:txBody>
          <a:bodyPr wrap="square" rtlCol="0">
            <a:spAutoFit/>
          </a:bodyPr>
          <a:lstStyle/>
          <a:p>
            <a:br>
              <a:rPr lang="en-US" dirty="0">
                <a:solidFill>
                  <a:schemeClr val="bg1"/>
                </a:solidFill>
              </a:rPr>
            </a:br>
            <a:endParaRPr lang="en-US" dirty="0">
              <a:solidFill>
                <a:schemeClr val="bg1"/>
              </a:solidFill>
            </a:endParaRPr>
          </a:p>
          <a:p>
            <a:r>
              <a:rPr lang="en-US" dirty="0">
                <a:solidFill>
                  <a:schemeClr val="bg1"/>
                </a:solidFill>
              </a:rPr>
              <a:t>Garcia-</a:t>
            </a:r>
            <a:r>
              <a:rPr lang="en-US" dirty="0" err="1">
                <a:solidFill>
                  <a:schemeClr val="bg1"/>
                </a:solidFill>
              </a:rPr>
              <a:t>Tsao</a:t>
            </a:r>
            <a:r>
              <a:rPr lang="en-US" dirty="0">
                <a:solidFill>
                  <a:schemeClr val="bg1"/>
                </a:solidFill>
              </a:rPr>
              <a:t>, G. et al. Hepatology 2017 65: 310–335 </a:t>
            </a:r>
          </a:p>
          <a:p>
            <a:endParaRPr lang="en-US" dirty="0">
              <a:solidFill>
                <a:schemeClr val="bg1"/>
              </a:solidFill>
            </a:endParaRPr>
          </a:p>
          <a:p>
            <a:endParaRPr lang="en-US" dirty="0"/>
          </a:p>
        </p:txBody>
      </p:sp>
    </p:spTree>
    <p:extLst>
      <p:ext uri="{BB962C8B-B14F-4D97-AF65-F5344CB8AC3E}">
        <p14:creationId xmlns:p14="http://schemas.microsoft.com/office/powerpoint/2010/main" val="178906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91F3-6E75-8B41-999C-EBF4ACC7030D}"/>
              </a:ext>
            </a:extLst>
          </p:cNvPr>
          <p:cNvSpPr>
            <a:spLocks noGrp="1"/>
          </p:cNvSpPr>
          <p:nvPr>
            <p:ph type="title"/>
          </p:nvPr>
        </p:nvSpPr>
        <p:spPr>
          <a:xfrm>
            <a:off x="628650" y="342344"/>
            <a:ext cx="10776054" cy="2272145"/>
          </a:xfrm>
        </p:spPr>
        <p:txBody>
          <a:bodyPr>
            <a:normAutofit fontScale="90000"/>
          </a:bodyPr>
          <a:lstStyle/>
          <a:p>
            <a:r>
              <a:rPr lang="en-US" b="1" dirty="0" err="1">
                <a:solidFill>
                  <a:srgbClr val="C00000"/>
                </a:solidFill>
              </a:rPr>
              <a:t>Baveno’s</a:t>
            </a:r>
            <a:r>
              <a:rPr lang="en-US" b="1" dirty="0">
                <a:solidFill>
                  <a:srgbClr val="C00000"/>
                </a:solidFill>
              </a:rPr>
              <a:t> recommendations:</a:t>
            </a:r>
            <a:br>
              <a:rPr lang="en-US" b="1" dirty="0">
                <a:solidFill>
                  <a:srgbClr val="C00000"/>
                </a:solidFill>
              </a:rPr>
            </a:br>
            <a:r>
              <a:rPr lang="en-US" b="1" dirty="0">
                <a:solidFill>
                  <a:srgbClr val="C00000"/>
                </a:solidFill>
              </a:rPr>
              <a:t>Endoscopy in</a:t>
            </a:r>
            <a:br>
              <a:rPr lang="en-US" b="1" dirty="0">
                <a:solidFill>
                  <a:srgbClr val="C00000"/>
                </a:solidFill>
              </a:rPr>
            </a:br>
            <a:r>
              <a:rPr lang="en-US" b="1" dirty="0">
                <a:solidFill>
                  <a:srgbClr val="C00000"/>
                </a:solidFill>
              </a:rPr>
              <a:t>Compensated Cirrhosis</a:t>
            </a:r>
            <a:br>
              <a:rPr lang="en-US" b="1" dirty="0">
                <a:solidFill>
                  <a:srgbClr val="C00000"/>
                </a:solidFill>
              </a:rPr>
            </a:br>
            <a:endParaRPr lang="en-US" b="1" dirty="0">
              <a:solidFill>
                <a:srgbClr val="C00000"/>
              </a:solidFill>
            </a:endParaRPr>
          </a:p>
        </p:txBody>
      </p:sp>
      <p:sp>
        <p:nvSpPr>
          <p:cNvPr id="3" name="Content Placeholder 2">
            <a:extLst>
              <a:ext uri="{FF2B5EF4-FFF2-40B4-BE49-F238E27FC236}">
                <a16:creationId xmlns:a16="http://schemas.microsoft.com/office/drawing/2014/main" id="{4F2D8E82-1071-724E-9348-245759A4B89E}"/>
              </a:ext>
            </a:extLst>
          </p:cNvPr>
          <p:cNvSpPr>
            <a:spLocks noGrp="1"/>
          </p:cNvSpPr>
          <p:nvPr>
            <p:ph idx="1"/>
          </p:nvPr>
        </p:nvSpPr>
        <p:spPr>
          <a:xfrm>
            <a:off x="1204558" y="2143180"/>
            <a:ext cx="7310792" cy="4281618"/>
          </a:xfrm>
        </p:spPr>
        <p:txBody>
          <a:bodyPr>
            <a:normAutofit/>
          </a:bodyPr>
          <a:lstStyle/>
          <a:p>
            <a:r>
              <a:rPr lang="en-US" dirty="0"/>
              <a:t>No need for screening endoscopy in patients with liver stiffness&lt;20kPa and platelet count&gt;150,000 (1b;A)</a:t>
            </a:r>
          </a:p>
          <a:p>
            <a:r>
              <a:rPr lang="en-US" dirty="0"/>
              <a:t>Follow up with annual </a:t>
            </a:r>
            <a:r>
              <a:rPr lang="en-US" dirty="0" err="1"/>
              <a:t>elastography</a:t>
            </a:r>
            <a:r>
              <a:rPr lang="en-US" dirty="0"/>
              <a:t> and platelet count (5;D)</a:t>
            </a:r>
          </a:p>
          <a:p>
            <a:r>
              <a:rPr lang="en-US" dirty="0"/>
              <a:t>Screening EGD is indicated if liver stiffness increases or platelet count declines (5;D)</a:t>
            </a:r>
          </a:p>
          <a:p>
            <a:r>
              <a:rPr lang="en-US" dirty="0"/>
              <a:t>Ongoing liver injury and varices determines </a:t>
            </a:r>
            <a:br>
              <a:rPr lang="en-US" dirty="0"/>
            </a:br>
            <a:r>
              <a:rPr lang="en-US" dirty="0"/>
              <a:t>timing of next </a:t>
            </a:r>
            <a:r>
              <a:rPr lang="en-US" dirty="0" err="1"/>
              <a:t>egd</a:t>
            </a:r>
            <a:endParaRPr lang="en-US" dirty="0"/>
          </a:p>
          <a:p>
            <a:endParaRPr lang="en-US" dirty="0"/>
          </a:p>
        </p:txBody>
      </p:sp>
      <p:pic>
        <p:nvPicPr>
          <p:cNvPr id="5" name="Content Placeholder 4">
            <a:extLst>
              <a:ext uri="{FF2B5EF4-FFF2-40B4-BE49-F238E27FC236}">
                <a16:creationId xmlns:a16="http://schemas.microsoft.com/office/drawing/2014/main" id="{01168CCF-B023-5C4E-9F1F-7CD34D44DFD3}"/>
              </a:ext>
            </a:extLst>
          </p:cNvPr>
          <p:cNvPicPr>
            <a:picLocks noChangeAspect="1"/>
          </p:cNvPicPr>
          <p:nvPr/>
        </p:nvPicPr>
        <p:blipFill>
          <a:blip r:embed="rId3"/>
          <a:stretch>
            <a:fillRect/>
          </a:stretch>
        </p:blipFill>
        <p:spPr>
          <a:xfrm>
            <a:off x="6816477" y="152024"/>
            <a:ext cx="1698873" cy="1326393"/>
          </a:xfrm>
          <a:prstGeom prst="rect">
            <a:avLst/>
          </a:prstGeom>
        </p:spPr>
      </p:pic>
      <p:sp>
        <p:nvSpPr>
          <p:cNvPr id="4" name="TextBox 3">
            <a:extLst>
              <a:ext uri="{FF2B5EF4-FFF2-40B4-BE49-F238E27FC236}">
                <a16:creationId xmlns:a16="http://schemas.microsoft.com/office/drawing/2014/main" id="{B1A8E8EE-D2C9-7E46-B4D7-27AB0CAF9CE1}"/>
              </a:ext>
            </a:extLst>
          </p:cNvPr>
          <p:cNvSpPr txBox="1"/>
          <p:nvPr/>
        </p:nvSpPr>
        <p:spPr>
          <a:xfrm>
            <a:off x="1204558" y="5769428"/>
            <a:ext cx="4673728" cy="1477328"/>
          </a:xfrm>
          <a:prstGeom prst="rect">
            <a:avLst/>
          </a:prstGeom>
          <a:noFill/>
        </p:spPr>
        <p:txBody>
          <a:bodyPr wrap="square" rtlCol="0">
            <a:spAutoFit/>
          </a:bodyPr>
          <a:lstStyle/>
          <a:p>
            <a:br>
              <a:rPr lang="en-US" dirty="0">
                <a:solidFill>
                  <a:schemeClr val="bg1"/>
                </a:solidFill>
              </a:rPr>
            </a:br>
            <a:endParaRPr lang="en-US" dirty="0">
              <a:solidFill>
                <a:schemeClr val="bg1"/>
              </a:solidFill>
            </a:endParaRPr>
          </a:p>
          <a:p>
            <a:r>
              <a:rPr lang="en-US" dirty="0">
                <a:solidFill>
                  <a:schemeClr val="bg1"/>
                </a:solidFill>
              </a:rPr>
              <a:t>Roberto de </a:t>
            </a:r>
            <a:r>
              <a:rPr lang="en-US" dirty="0" err="1">
                <a:solidFill>
                  <a:schemeClr val="bg1"/>
                </a:solidFill>
              </a:rPr>
              <a:t>Franchis</a:t>
            </a:r>
            <a:r>
              <a:rPr lang="en-US" dirty="0">
                <a:solidFill>
                  <a:schemeClr val="bg1"/>
                </a:solidFill>
              </a:rPr>
              <a:t>. J </a:t>
            </a:r>
            <a:r>
              <a:rPr lang="en-US" dirty="0" err="1">
                <a:solidFill>
                  <a:schemeClr val="bg1"/>
                </a:solidFill>
              </a:rPr>
              <a:t>Hep</a:t>
            </a:r>
            <a:r>
              <a:rPr lang="en-US" dirty="0">
                <a:solidFill>
                  <a:schemeClr val="bg1"/>
                </a:solidFill>
              </a:rPr>
              <a:t> 2015; 63:743-752</a:t>
            </a:r>
          </a:p>
          <a:p>
            <a:endParaRPr lang="en-US" dirty="0">
              <a:solidFill>
                <a:schemeClr val="bg1"/>
              </a:solidFill>
            </a:endParaRPr>
          </a:p>
          <a:p>
            <a:endParaRPr lang="en-US" dirty="0"/>
          </a:p>
        </p:txBody>
      </p:sp>
    </p:spTree>
    <p:extLst>
      <p:ext uri="{BB962C8B-B14F-4D97-AF65-F5344CB8AC3E}">
        <p14:creationId xmlns:p14="http://schemas.microsoft.com/office/powerpoint/2010/main" val="22512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42A1-6D22-294C-B9EE-C151F3073D7C}"/>
              </a:ext>
            </a:extLst>
          </p:cNvPr>
          <p:cNvSpPr>
            <a:spLocks noGrp="1"/>
          </p:cNvSpPr>
          <p:nvPr>
            <p:ph type="title"/>
          </p:nvPr>
        </p:nvSpPr>
        <p:spPr>
          <a:xfrm>
            <a:off x="628650" y="365126"/>
            <a:ext cx="7886700" cy="1460499"/>
          </a:xfrm>
        </p:spPr>
        <p:txBody>
          <a:bodyPr>
            <a:noAutofit/>
          </a:bodyPr>
          <a:lstStyle/>
          <a:p>
            <a:r>
              <a:rPr lang="en-US" sz="5400" b="1" dirty="0">
                <a:solidFill>
                  <a:srgbClr val="C00000"/>
                </a:solidFill>
              </a:rPr>
              <a:t>                Cirrhosis</a:t>
            </a:r>
          </a:p>
        </p:txBody>
      </p:sp>
      <p:sp>
        <p:nvSpPr>
          <p:cNvPr id="3" name="Content Placeholder 2">
            <a:extLst>
              <a:ext uri="{FF2B5EF4-FFF2-40B4-BE49-F238E27FC236}">
                <a16:creationId xmlns:a16="http://schemas.microsoft.com/office/drawing/2014/main" id="{B47BCB3E-9925-F94A-80DF-5E62EE768786}"/>
              </a:ext>
            </a:extLst>
          </p:cNvPr>
          <p:cNvSpPr>
            <a:spLocks noGrp="1"/>
          </p:cNvSpPr>
          <p:nvPr>
            <p:ph idx="1"/>
          </p:nvPr>
        </p:nvSpPr>
        <p:spPr/>
        <p:txBody>
          <a:bodyPr>
            <a:normAutofit fontScale="47500" lnSpcReduction="20000"/>
          </a:bodyPr>
          <a:lstStyle/>
          <a:p>
            <a:pPr marL="0" indent="0">
              <a:buNone/>
            </a:pPr>
            <a:endParaRPr lang="en-US" sz="5100" b="1" dirty="0"/>
          </a:p>
          <a:p>
            <a:r>
              <a:rPr lang="en-US" sz="5100" b="1" dirty="0"/>
              <a:t>Cirrhosis is an abnormal hepatic architecture deformity</a:t>
            </a:r>
          </a:p>
          <a:p>
            <a:endParaRPr lang="en-US" sz="5100" b="1" dirty="0"/>
          </a:p>
          <a:p>
            <a:r>
              <a:rPr lang="en-US" sz="5100" b="1" dirty="0"/>
              <a:t>Portal Hypertension is the measurable manifestation of cirrhosis</a:t>
            </a:r>
          </a:p>
          <a:p>
            <a:pPr marL="0" indent="0">
              <a:buNone/>
            </a:pPr>
            <a:r>
              <a:rPr lang="en-US" sz="5100" b="1" dirty="0"/>
              <a:t> </a:t>
            </a:r>
          </a:p>
          <a:p>
            <a:r>
              <a:rPr lang="en-US" sz="5100" b="1" dirty="0"/>
              <a:t>Fifth-leading cause of adult deaths</a:t>
            </a:r>
          </a:p>
          <a:p>
            <a:endParaRPr lang="en-US" sz="5100" b="1" dirty="0"/>
          </a:p>
          <a:p>
            <a:r>
              <a:rPr lang="en-US" sz="5100" b="1" dirty="0"/>
              <a:t>Eighth in economic cost among the major</a:t>
            </a:r>
            <a:br>
              <a:rPr lang="en-US" sz="5100" b="1" dirty="0"/>
            </a:br>
            <a:r>
              <a:rPr lang="en-US" sz="5100" b="1" dirty="0"/>
              <a:t>illnesses</a:t>
            </a:r>
            <a:br>
              <a:rPr lang="en-US" sz="5100" b="1" dirty="0"/>
            </a:br>
            <a:endParaRPr lang="en-US" sz="5100" b="1" dirty="0"/>
          </a:p>
          <a:p>
            <a:pPr marL="0" indent="0">
              <a:buNone/>
            </a:pPr>
            <a:br>
              <a:rPr lang="en-US" sz="3200" dirty="0"/>
            </a:br>
            <a:endParaRPr lang="en-US" sz="3200" dirty="0"/>
          </a:p>
          <a:p>
            <a:endParaRPr lang="en-US" sz="3200" dirty="0"/>
          </a:p>
        </p:txBody>
      </p:sp>
      <p:sp>
        <p:nvSpPr>
          <p:cNvPr id="5" name="TextBox 4">
            <a:extLst>
              <a:ext uri="{FF2B5EF4-FFF2-40B4-BE49-F238E27FC236}">
                <a16:creationId xmlns:a16="http://schemas.microsoft.com/office/drawing/2014/main" id="{3EE52B72-06EF-4F48-A43A-8A566D3E4299}"/>
              </a:ext>
            </a:extLst>
          </p:cNvPr>
          <p:cNvSpPr txBox="1"/>
          <p:nvPr/>
        </p:nvSpPr>
        <p:spPr>
          <a:xfrm>
            <a:off x="393700" y="5816600"/>
            <a:ext cx="6528846" cy="1754326"/>
          </a:xfrm>
          <a:prstGeom prst="rect">
            <a:avLst/>
          </a:prstGeom>
          <a:noFill/>
        </p:spPr>
        <p:txBody>
          <a:bodyPr wrap="square" rtlCol="0">
            <a:spAutoFit/>
          </a:bodyPr>
          <a:lstStyle/>
          <a:p>
            <a:br>
              <a:rPr lang="en-US" dirty="0">
                <a:solidFill>
                  <a:schemeClr val="bg1"/>
                </a:solidFill>
              </a:rPr>
            </a:br>
            <a:endParaRPr lang="en-US" dirty="0">
              <a:solidFill>
                <a:schemeClr val="bg1"/>
              </a:solidFill>
            </a:endParaRPr>
          </a:p>
          <a:p>
            <a:r>
              <a:rPr lang="en-US" dirty="0">
                <a:solidFill>
                  <a:schemeClr val="bg1"/>
                </a:solidFill>
              </a:rPr>
              <a:t>Garcia-</a:t>
            </a:r>
            <a:r>
              <a:rPr lang="en-US" dirty="0" err="1">
                <a:solidFill>
                  <a:schemeClr val="bg1"/>
                </a:solidFill>
              </a:rPr>
              <a:t>Tsao</a:t>
            </a:r>
            <a:r>
              <a:rPr lang="en-US" dirty="0">
                <a:solidFill>
                  <a:schemeClr val="bg1"/>
                </a:solidFill>
              </a:rPr>
              <a:t>, G. et al. Hepatology 2017 65: 310–335 </a:t>
            </a:r>
          </a:p>
          <a:p>
            <a:endParaRPr lang="en-US" dirty="0">
              <a:solidFill>
                <a:schemeClr val="bg1"/>
              </a:solidFill>
            </a:endParaRPr>
          </a:p>
          <a:p>
            <a:endParaRPr lang="en-US" dirty="0"/>
          </a:p>
          <a:p>
            <a:endParaRPr lang="en-US" dirty="0"/>
          </a:p>
        </p:txBody>
      </p:sp>
    </p:spTree>
    <p:extLst>
      <p:ext uri="{BB962C8B-B14F-4D97-AF65-F5344CB8AC3E}">
        <p14:creationId xmlns:p14="http://schemas.microsoft.com/office/powerpoint/2010/main" val="3363372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91F3-6E75-8B41-999C-EBF4ACC7030D}"/>
              </a:ext>
            </a:extLst>
          </p:cNvPr>
          <p:cNvSpPr>
            <a:spLocks noGrp="1"/>
          </p:cNvSpPr>
          <p:nvPr>
            <p:ph type="title"/>
          </p:nvPr>
        </p:nvSpPr>
        <p:spPr>
          <a:xfrm>
            <a:off x="628650" y="152854"/>
            <a:ext cx="7886700" cy="1325563"/>
          </a:xfrm>
        </p:spPr>
        <p:txBody>
          <a:bodyPr>
            <a:normAutofit fontScale="90000"/>
          </a:bodyPr>
          <a:lstStyle/>
          <a:p>
            <a:r>
              <a:rPr lang="en-US" b="1" dirty="0" err="1">
                <a:solidFill>
                  <a:srgbClr val="C00000"/>
                </a:solidFill>
              </a:rPr>
              <a:t>Baveno’s</a:t>
            </a:r>
            <a:r>
              <a:rPr lang="en-US" b="1" dirty="0">
                <a:solidFill>
                  <a:srgbClr val="C00000"/>
                </a:solidFill>
              </a:rPr>
              <a:t> Endoscopy:</a:t>
            </a:r>
            <a:br>
              <a:rPr lang="en-US" b="1" dirty="0">
                <a:solidFill>
                  <a:srgbClr val="C00000"/>
                </a:solidFill>
              </a:rPr>
            </a:br>
            <a:r>
              <a:rPr lang="en-US" b="1" dirty="0">
                <a:solidFill>
                  <a:srgbClr val="C00000"/>
                </a:solidFill>
              </a:rPr>
              <a:t>Recommendations in </a:t>
            </a:r>
            <a:br>
              <a:rPr lang="en-US" b="1" dirty="0">
                <a:solidFill>
                  <a:srgbClr val="C00000"/>
                </a:solidFill>
              </a:rPr>
            </a:br>
            <a:r>
              <a:rPr lang="en-US" b="1" dirty="0">
                <a:solidFill>
                  <a:srgbClr val="C00000"/>
                </a:solidFill>
              </a:rPr>
              <a:t>Management of AVH:</a:t>
            </a:r>
          </a:p>
        </p:txBody>
      </p:sp>
      <p:sp>
        <p:nvSpPr>
          <p:cNvPr id="3" name="Content Placeholder 2">
            <a:extLst>
              <a:ext uri="{FF2B5EF4-FFF2-40B4-BE49-F238E27FC236}">
                <a16:creationId xmlns:a16="http://schemas.microsoft.com/office/drawing/2014/main" id="{4F2D8E82-1071-724E-9348-245759A4B89E}"/>
              </a:ext>
            </a:extLst>
          </p:cNvPr>
          <p:cNvSpPr>
            <a:spLocks noGrp="1"/>
          </p:cNvSpPr>
          <p:nvPr>
            <p:ph idx="1"/>
          </p:nvPr>
        </p:nvSpPr>
        <p:spPr>
          <a:xfrm>
            <a:off x="628650" y="1671145"/>
            <a:ext cx="7886700" cy="4302392"/>
          </a:xfrm>
        </p:spPr>
        <p:txBody>
          <a:bodyPr>
            <a:normAutofit fontScale="92500" lnSpcReduction="10000"/>
          </a:bodyPr>
          <a:lstStyle/>
          <a:p>
            <a:r>
              <a:rPr lang="en-US" dirty="0"/>
              <a:t>Resuscitate, use vasoactive agents, and do EGD within 12 hours</a:t>
            </a:r>
          </a:p>
          <a:p>
            <a:r>
              <a:rPr lang="en-US" dirty="0"/>
              <a:t>Transfusion goal </a:t>
            </a:r>
            <a:r>
              <a:rPr lang="en-US" dirty="0" err="1"/>
              <a:t>Hgb</a:t>
            </a:r>
            <a:r>
              <a:rPr lang="en-US" dirty="0"/>
              <a:t> 7-8 g/</a:t>
            </a:r>
            <a:r>
              <a:rPr lang="en-US" dirty="0" err="1"/>
              <a:t>dL</a:t>
            </a:r>
            <a:endParaRPr lang="en-US" dirty="0"/>
          </a:p>
          <a:p>
            <a:r>
              <a:rPr lang="en-US" dirty="0"/>
              <a:t>EVL is first choice</a:t>
            </a:r>
          </a:p>
          <a:p>
            <a:r>
              <a:rPr lang="en-US" dirty="0"/>
              <a:t>Consider N-</a:t>
            </a:r>
            <a:r>
              <a:rPr lang="en-US" dirty="0" err="1"/>
              <a:t>butylcyanoacrylate</a:t>
            </a:r>
            <a:r>
              <a:rPr lang="en-US" dirty="0"/>
              <a:t> for IGV</a:t>
            </a:r>
          </a:p>
          <a:p>
            <a:r>
              <a:rPr lang="en-US" dirty="0"/>
              <a:t>Expandable stent may work as well as S-B tube</a:t>
            </a:r>
          </a:p>
          <a:p>
            <a:r>
              <a:rPr lang="en-US" dirty="0"/>
              <a:t>Re-bleeding in 5 days- repeat EGD vs TIPS</a:t>
            </a:r>
          </a:p>
          <a:p>
            <a:r>
              <a:rPr lang="en-US" dirty="0"/>
              <a:t>Consider TIPS for patients with high risk of re-bleed</a:t>
            </a:r>
          </a:p>
          <a:p>
            <a:pPr marL="0" indent="0">
              <a:buNone/>
            </a:pPr>
            <a:r>
              <a:rPr lang="en-US" dirty="0"/>
              <a:t>    Spurting at the time of EGD</a:t>
            </a:r>
          </a:p>
          <a:p>
            <a:pPr marL="0" indent="0">
              <a:buNone/>
            </a:pPr>
            <a:r>
              <a:rPr lang="en-US" dirty="0"/>
              <a:t>    High CPT score</a:t>
            </a:r>
          </a:p>
          <a:p>
            <a:endParaRPr lang="en-US" dirty="0"/>
          </a:p>
        </p:txBody>
      </p:sp>
      <p:pic>
        <p:nvPicPr>
          <p:cNvPr id="5" name="Content Placeholder 4">
            <a:extLst>
              <a:ext uri="{FF2B5EF4-FFF2-40B4-BE49-F238E27FC236}">
                <a16:creationId xmlns:a16="http://schemas.microsoft.com/office/drawing/2014/main" id="{01168CCF-B023-5C4E-9F1F-7CD34D44DFD3}"/>
              </a:ext>
            </a:extLst>
          </p:cNvPr>
          <p:cNvPicPr>
            <a:picLocks noChangeAspect="1"/>
          </p:cNvPicPr>
          <p:nvPr/>
        </p:nvPicPr>
        <p:blipFill>
          <a:blip r:embed="rId3"/>
          <a:stretch>
            <a:fillRect/>
          </a:stretch>
        </p:blipFill>
        <p:spPr>
          <a:xfrm>
            <a:off x="6816477" y="152024"/>
            <a:ext cx="1698873" cy="1326393"/>
          </a:xfrm>
          <a:prstGeom prst="rect">
            <a:avLst/>
          </a:prstGeom>
        </p:spPr>
      </p:pic>
      <p:sp>
        <p:nvSpPr>
          <p:cNvPr id="6" name="TextBox 5">
            <a:extLst>
              <a:ext uri="{FF2B5EF4-FFF2-40B4-BE49-F238E27FC236}">
                <a16:creationId xmlns:a16="http://schemas.microsoft.com/office/drawing/2014/main" id="{AB87940A-0E02-AC4A-BEE4-D1BE4ED3B1D3}"/>
              </a:ext>
            </a:extLst>
          </p:cNvPr>
          <p:cNvSpPr txBox="1"/>
          <p:nvPr/>
        </p:nvSpPr>
        <p:spPr>
          <a:xfrm>
            <a:off x="628650" y="5812971"/>
            <a:ext cx="6042450" cy="1477328"/>
          </a:xfrm>
          <a:prstGeom prst="rect">
            <a:avLst/>
          </a:prstGeom>
          <a:noFill/>
        </p:spPr>
        <p:txBody>
          <a:bodyPr wrap="square" rtlCol="0">
            <a:spAutoFit/>
          </a:bodyPr>
          <a:lstStyle/>
          <a:p>
            <a:br>
              <a:rPr lang="en-US" dirty="0">
                <a:solidFill>
                  <a:schemeClr val="bg1"/>
                </a:solidFill>
              </a:rPr>
            </a:br>
            <a:endParaRPr lang="en-US" dirty="0">
              <a:solidFill>
                <a:schemeClr val="bg1"/>
              </a:solidFill>
            </a:endParaRPr>
          </a:p>
          <a:p>
            <a:r>
              <a:rPr lang="en-US" dirty="0">
                <a:solidFill>
                  <a:schemeClr val="bg1"/>
                </a:solidFill>
              </a:rPr>
              <a:t>Roberto de </a:t>
            </a:r>
            <a:r>
              <a:rPr lang="en-US" dirty="0" err="1">
                <a:solidFill>
                  <a:schemeClr val="bg1"/>
                </a:solidFill>
              </a:rPr>
              <a:t>Franchis</a:t>
            </a:r>
            <a:r>
              <a:rPr lang="en-US" dirty="0">
                <a:solidFill>
                  <a:schemeClr val="bg1"/>
                </a:solidFill>
              </a:rPr>
              <a:t>. J </a:t>
            </a:r>
            <a:r>
              <a:rPr lang="en-US" dirty="0" err="1">
                <a:solidFill>
                  <a:schemeClr val="bg1"/>
                </a:solidFill>
              </a:rPr>
              <a:t>Hep</a:t>
            </a:r>
            <a:r>
              <a:rPr lang="en-US" dirty="0">
                <a:solidFill>
                  <a:schemeClr val="bg1"/>
                </a:solidFill>
              </a:rPr>
              <a:t> 2015; 63:743-752</a:t>
            </a:r>
          </a:p>
          <a:p>
            <a:endParaRPr lang="en-US" dirty="0">
              <a:solidFill>
                <a:schemeClr val="bg1"/>
              </a:solidFill>
            </a:endParaRPr>
          </a:p>
          <a:p>
            <a:endParaRPr lang="en-US" dirty="0"/>
          </a:p>
        </p:txBody>
      </p:sp>
    </p:spTree>
    <p:extLst>
      <p:ext uri="{BB962C8B-B14F-4D97-AF65-F5344CB8AC3E}">
        <p14:creationId xmlns:p14="http://schemas.microsoft.com/office/powerpoint/2010/main" val="36032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3F2F-7364-1143-9DEC-3867B315BDDF}"/>
              </a:ext>
            </a:extLst>
          </p:cNvPr>
          <p:cNvSpPr>
            <a:spLocks noGrp="1"/>
          </p:cNvSpPr>
          <p:nvPr>
            <p:ph type="title"/>
          </p:nvPr>
        </p:nvSpPr>
        <p:spPr>
          <a:xfrm>
            <a:off x="236755" y="282633"/>
            <a:ext cx="8278595" cy="1391431"/>
          </a:xfrm>
        </p:spPr>
        <p:txBody>
          <a:bodyPr>
            <a:normAutofit fontScale="90000"/>
          </a:bodyPr>
          <a:lstStyle/>
          <a:p>
            <a:r>
              <a:rPr lang="en-US" b="1" dirty="0">
                <a:solidFill>
                  <a:srgbClr val="C00000"/>
                </a:solidFill>
              </a:rPr>
              <a:t>Prevent</a:t>
            </a:r>
            <a:r>
              <a:rPr lang="en-US" sz="4000" b="1" dirty="0">
                <a:solidFill>
                  <a:srgbClr val="C00000"/>
                </a:solidFill>
              </a:rPr>
              <a:t>ion of First Hemorrhage: </a:t>
            </a:r>
            <a:br>
              <a:rPr lang="en-US" sz="4000" b="1" dirty="0">
                <a:solidFill>
                  <a:srgbClr val="C00000"/>
                </a:solidFill>
              </a:rPr>
            </a:br>
            <a:r>
              <a:rPr lang="en-US" sz="4000" b="1" dirty="0">
                <a:solidFill>
                  <a:srgbClr val="C00000"/>
                </a:solidFill>
              </a:rPr>
              <a:t>NSBBs: </a:t>
            </a:r>
            <a:br>
              <a:rPr lang="en-US" sz="4000" b="1" dirty="0">
                <a:solidFill>
                  <a:srgbClr val="C00000"/>
                </a:solidFill>
              </a:rPr>
            </a:br>
            <a:r>
              <a:rPr lang="en-US" sz="4000" b="1" dirty="0">
                <a:solidFill>
                  <a:srgbClr val="C00000"/>
                </a:solidFill>
              </a:rPr>
              <a:t>Should we measure the HVPG?</a:t>
            </a:r>
          </a:p>
        </p:txBody>
      </p:sp>
      <p:sp>
        <p:nvSpPr>
          <p:cNvPr id="3" name="Content Placeholder 2">
            <a:extLst>
              <a:ext uri="{FF2B5EF4-FFF2-40B4-BE49-F238E27FC236}">
                <a16:creationId xmlns:a16="http://schemas.microsoft.com/office/drawing/2014/main" id="{F8DC44A7-47F3-8442-8A0A-03486790A9C0}"/>
              </a:ext>
            </a:extLst>
          </p:cNvPr>
          <p:cNvSpPr>
            <a:spLocks noGrp="1"/>
          </p:cNvSpPr>
          <p:nvPr>
            <p:ph sz="half" idx="1"/>
          </p:nvPr>
        </p:nvSpPr>
        <p:spPr>
          <a:xfrm>
            <a:off x="236755" y="2520112"/>
            <a:ext cx="3886200" cy="4351338"/>
          </a:xfrm>
        </p:spPr>
        <p:txBody>
          <a:bodyPr/>
          <a:lstStyle/>
          <a:p>
            <a:r>
              <a:rPr lang="en-US" dirty="0"/>
              <a:t>All RCTs with NSSB in PP: non-HVPG guided</a:t>
            </a:r>
            <a:br>
              <a:rPr lang="en-US" dirty="0"/>
            </a:br>
            <a:endParaRPr lang="en-US" dirty="0"/>
          </a:p>
          <a:p>
            <a:r>
              <a:rPr lang="en-US" dirty="0"/>
              <a:t>If HVPG was measured</a:t>
            </a:r>
            <a:br>
              <a:rPr lang="en-US" dirty="0"/>
            </a:br>
            <a:r>
              <a:rPr lang="en-US" dirty="0"/>
              <a:t>was only with explanatory purposes </a:t>
            </a:r>
          </a:p>
        </p:txBody>
      </p:sp>
      <p:sp>
        <p:nvSpPr>
          <p:cNvPr id="4" name="Content Placeholder 3">
            <a:extLst>
              <a:ext uri="{FF2B5EF4-FFF2-40B4-BE49-F238E27FC236}">
                <a16:creationId xmlns:a16="http://schemas.microsoft.com/office/drawing/2014/main" id="{297543B7-C376-C34F-A148-FC9B19E8534C}"/>
              </a:ext>
            </a:extLst>
          </p:cNvPr>
          <p:cNvSpPr>
            <a:spLocks noGrp="1"/>
          </p:cNvSpPr>
          <p:nvPr>
            <p:ph sz="half" idx="2"/>
          </p:nvPr>
        </p:nvSpPr>
        <p:spPr>
          <a:xfrm>
            <a:off x="4629150" y="2520112"/>
            <a:ext cx="3886200" cy="4351338"/>
          </a:xfrm>
        </p:spPr>
        <p:txBody>
          <a:bodyPr/>
          <a:lstStyle/>
          <a:p>
            <a:r>
              <a:rPr lang="en-US" b="1" dirty="0" err="1"/>
              <a:t>Baveno</a:t>
            </a:r>
            <a:r>
              <a:rPr lang="en-US" b="1" dirty="0"/>
              <a:t> VI consensus</a:t>
            </a:r>
            <a:br>
              <a:rPr lang="en-US" b="1" dirty="0"/>
            </a:br>
            <a:br>
              <a:rPr lang="en-US" b="1" dirty="0"/>
            </a:br>
            <a:r>
              <a:rPr lang="en-US" b="1" dirty="0"/>
              <a:t>The decision to treat with B-Blockers should be taken when indicated independently of  measuring of HVPG</a:t>
            </a:r>
            <a:br>
              <a:rPr lang="en-US" b="1" dirty="0"/>
            </a:br>
            <a:r>
              <a:rPr lang="en-US" b="1" dirty="0"/>
              <a:t>(1aA)</a:t>
            </a:r>
          </a:p>
        </p:txBody>
      </p:sp>
      <p:sp>
        <p:nvSpPr>
          <p:cNvPr id="5" name="TextBox 4">
            <a:extLst>
              <a:ext uri="{FF2B5EF4-FFF2-40B4-BE49-F238E27FC236}">
                <a16:creationId xmlns:a16="http://schemas.microsoft.com/office/drawing/2014/main" id="{8E04CACE-FC17-2D4E-803A-46789506B819}"/>
              </a:ext>
            </a:extLst>
          </p:cNvPr>
          <p:cNvSpPr txBox="1"/>
          <p:nvPr/>
        </p:nvSpPr>
        <p:spPr>
          <a:xfrm>
            <a:off x="566057" y="5812972"/>
            <a:ext cx="4472186" cy="1477328"/>
          </a:xfrm>
          <a:prstGeom prst="rect">
            <a:avLst/>
          </a:prstGeom>
          <a:noFill/>
        </p:spPr>
        <p:txBody>
          <a:bodyPr wrap="none" rtlCol="0">
            <a:spAutoFit/>
          </a:bodyPr>
          <a:lstStyle/>
          <a:p>
            <a:br>
              <a:rPr lang="en-US" dirty="0">
                <a:solidFill>
                  <a:schemeClr val="bg1"/>
                </a:solidFill>
              </a:rPr>
            </a:br>
            <a:endParaRPr lang="en-US" dirty="0">
              <a:solidFill>
                <a:schemeClr val="bg1"/>
              </a:solidFill>
            </a:endParaRPr>
          </a:p>
          <a:p>
            <a:r>
              <a:rPr lang="en-US" dirty="0">
                <a:solidFill>
                  <a:schemeClr val="bg1"/>
                </a:solidFill>
              </a:rPr>
              <a:t>Roberto de </a:t>
            </a:r>
            <a:r>
              <a:rPr lang="en-US" dirty="0" err="1">
                <a:solidFill>
                  <a:schemeClr val="bg1"/>
                </a:solidFill>
              </a:rPr>
              <a:t>Franchis</a:t>
            </a:r>
            <a:r>
              <a:rPr lang="en-US" dirty="0">
                <a:solidFill>
                  <a:schemeClr val="bg1"/>
                </a:solidFill>
              </a:rPr>
              <a:t>. J </a:t>
            </a:r>
            <a:r>
              <a:rPr lang="en-US" dirty="0" err="1">
                <a:solidFill>
                  <a:schemeClr val="bg1"/>
                </a:solidFill>
              </a:rPr>
              <a:t>Hep</a:t>
            </a:r>
            <a:r>
              <a:rPr lang="en-US" dirty="0">
                <a:solidFill>
                  <a:schemeClr val="bg1"/>
                </a:solidFill>
              </a:rPr>
              <a:t> 2015; 63:743-752</a:t>
            </a:r>
          </a:p>
          <a:p>
            <a:endParaRPr lang="en-US" dirty="0">
              <a:solidFill>
                <a:schemeClr val="bg1"/>
              </a:solidFill>
            </a:endParaRPr>
          </a:p>
          <a:p>
            <a:endParaRPr lang="en-US" dirty="0"/>
          </a:p>
        </p:txBody>
      </p:sp>
    </p:spTree>
    <p:extLst>
      <p:ext uri="{BB962C8B-B14F-4D97-AF65-F5344CB8AC3E}">
        <p14:creationId xmlns:p14="http://schemas.microsoft.com/office/powerpoint/2010/main" val="357934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5E2C-B731-FB44-9836-5F6E78AC4FD5}"/>
              </a:ext>
            </a:extLst>
          </p:cNvPr>
          <p:cNvSpPr>
            <a:spLocks noGrp="1"/>
          </p:cNvSpPr>
          <p:nvPr>
            <p:ph type="title"/>
          </p:nvPr>
        </p:nvSpPr>
        <p:spPr>
          <a:xfrm>
            <a:off x="628650" y="0"/>
            <a:ext cx="7886700" cy="1325563"/>
          </a:xfrm>
        </p:spPr>
        <p:txBody>
          <a:bodyPr>
            <a:noAutofit/>
          </a:bodyPr>
          <a:lstStyle/>
          <a:p>
            <a:r>
              <a:rPr lang="en-US" sz="3200" b="1" dirty="0"/>
              <a:t>NSBBs in Secondary Prophylaxis of Variceal Bleeding: Individual Patient Meta-Analysis</a:t>
            </a:r>
          </a:p>
        </p:txBody>
      </p:sp>
      <p:pic>
        <p:nvPicPr>
          <p:cNvPr id="7" name="Content Placeholder 6">
            <a:extLst>
              <a:ext uri="{FF2B5EF4-FFF2-40B4-BE49-F238E27FC236}">
                <a16:creationId xmlns:a16="http://schemas.microsoft.com/office/drawing/2014/main" id="{CED60166-811D-FF47-9F11-3CFBA320F5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325563"/>
            <a:ext cx="7886700" cy="4438691"/>
          </a:xfrm>
        </p:spPr>
      </p:pic>
      <p:sp>
        <p:nvSpPr>
          <p:cNvPr id="3" name="TextBox 2">
            <a:extLst>
              <a:ext uri="{FF2B5EF4-FFF2-40B4-BE49-F238E27FC236}">
                <a16:creationId xmlns:a16="http://schemas.microsoft.com/office/drawing/2014/main" id="{0394A8F8-E921-104E-8B10-D8A321424C40}"/>
              </a:ext>
            </a:extLst>
          </p:cNvPr>
          <p:cNvSpPr txBox="1"/>
          <p:nvPr/>
        </p:nvSpPr>
        <p:spPr>
          <a:xfrm>
            <a:off x="1549400" y="6322820"/>
            <a:ext cx="4274930" cy="369332"/>
          </a:xfrm>
          <a:prstGeom prst="rect">
            <a:avLst/>
          </a:prstGeom>
          <a:noFill/>
        </p:spPr>
        <p:txBody>
          <a:bodyPr wrap="square" rtlCol="0">
            <a:spAutoFit/>
          </a:bodyPr>
          <a:lstStyle/>
          <a:p>
            <a:r>
              <a:rPr lang="en-US" dirty="0" err="1">
                <a:solidFill>
                  <a:schemeClr val="bg1"/>
                </a:solidFill>
              </a:rPr>
              <a:t>Albillosis</a:t>
            </a:r>
            <a:r>
              <a:rPr lang="en-US" dirty="0">
                <a:solidFill>
                  <a:schemeClr val="bg1"/>
                </a:solidFill>
              </a:rPr>
              <a:t> et </a:t>
            </a:r>
            <a:r>
              <a:rPr lang="en-US" dirty="0" err="1">
                <a:solidFill>
                  <a:schemeClr val="bg1"/>
                </a:solidFill>
              </a:rPr>
              <a:t>al.Hepatology</a:t>
            </a:r>
            <a:r>
              <a:rPr lang="en-US" dirty="0">
                <a:solidFill>
                  <a:schemeClr val="bg1"/>
                </a:solidFill>
              </a:rPr>
              <a:t> 2017</a:t>
            </a:r>
          </a:p>
        </p:txBody>
      </p:sp>
    </p:spTree>
    <p:extLst>
      <p:ext uri="{BB962C8B-B14F-4D97-AF65-F5344CB8AC3E}">
        <p14:creationId xmlns:p14="http://schemas.microsoft.com/office/powerpoint/2010/main" val="4169477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28D5-A9FB-0A4D-B267-1F6AC227E4E1}"/>
              </a:ext>
            </a:extLst>
          </p:cNvPr>
          <p:cNvSpPr>
            <a:spLocks noGrp="1"/>
          </p:cNvSpPr>
          <p:nvPr>
            <p:ph type="title"/>
          </p:nvPr>
        </p:nvSpPr>
        <p:spPr>
          <a:xfrm>
            <a:off x="628650" y="0"/>
            <a:ext cx="7886700" cy="1556084"/>
          </a:xfrm>
        </p:spPr>
        <p:txBody>
          <a:bodyPr/>
          <a:lstStyle/>
          <a:p>
            <a:r>
              <a:rPr lang="en-US" b="1" dirty="0">
                <a:solidFill>
                  <a:srgbClr val="C00000"/>
                </a:solidFill>
              </a:rPr>
              <a:t>Problems with B-Blockers in PH</a:t>
            </a:r>
          </a:p>
        </p:txBody>
      </p:sp>
      <p:sp>
        <p:nvSpPr>
          <p:cNvPr id="3" name="Content Placeholder 2">
            <a:extLst>
              <a:ext uri="{FF2B5EF4-FFF2-40B4-BE49-F238E27FC236}">
                <a16:creationId xmlns:a16="http://schemas.microsoft.com/office/drawing/2014/main" id="{A5AE9806-157E-0049-9A96-AD0461E5E7DB}"/>
              </a:ext>
            </a:extLst>
          </p:cNvPr>
          <p:cNvSpPr>
            <a:spLocks noGrp="1"/>
          </p:cNvSpPr>
          <p:nvPr>
            <p:ph idx="1"/>
          </p:nvPr>
        </p:nvSpPr>
        <p:spPr>
          <a:xfrm>
            <a:off x="628650" y="1204102"/>
            <a:ext cx="7886700" cy="4829426"/>
          </a:xfrm>
        </p:spPr>
        <p:txBody>
          <a:bodyPr>
            <a:noAutofit/>
          </a:bodyPr>
          <a:lstStyle/>
          <a:p>
            <a:r>
              <a:rPr lang="en-US" sz="3200" dirty="0"/>
              <a:t>Absolute or relative contra-indications in about 15% of patients</a:t>
            </a:r>
          </a:p>
          <a:p>
            <a:r>
              <a:rPr lang="en-US" sz="3200" dirty="0"/>
              <a:t>Side effects leading to discontinuation in about 15% of patients(Fatigue, hypotension, renal dysfunction)</a:t>
            </a:r>
          </a:p>
          <a:p>
            <a:r>
              <a:rPr lang="en-US" sz="3200" dirty="0"/>
              <a:t>Require up and down titration (not only when starting therapy)</a:t>
            </a:r>
          </a:p>
          <a:p>
            <a:r>
              <a:rPr lang="en-US" sz="3200" b="1" dirty="0" err="1"/>
              <a:t>Nadolol</a:t>
            </a:r>
            <a:r>
              <a:rPr lang="en-US" sz="3200" dirty="0"/>
              <a:t>: kidney elimination</a:t>
            </a:r>
          </a:p>
          <a:p>
            <a:r>
              <a:rPr lang="en-US" sz="3200" b="1" dirty="0"/>
              <a:t>Propranolol</a:t>
            </a:r>
            <a:r>
              <a:rPr lang="en-US" sz="3200" dirty="0"/>
              <a:t>: Liver metabolism</a:t>
            </a:r>
          </a:p>
          <a:p>
            <a:endParaRPr lang="en-US" sz="3200" dirty="0"/>
          </a:p>
        </p:txBody>
      </p:sp>
    </p:spTree>
    <p:extLst>
      <p:ext uri="{BB962C8B-B14F-4D97-AF65-F5344CB8AC3E}">
        <p14:creationId xmlns:p14="http://schemas.microsoft.com/office/powerpoint/2010/main" val="2443121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438D-816F-4940-86BE-E879121B055A}"/>
              </a:ext>
            </a:extLst>
          </p:cNvPr>
          <p:cNvSpPr>
            <a:spLocks noGrp="1"/>
          </p:cNvSpPr>
          <p:nvPr>
            <p:ph type="title"/>
          </p:nvPr>
        </p:nvSpPr>
        <p:spPr>
          <a:xfrm>
            <a:off x="628650" y="-44116"/>
            <a:ext cx="7886700" cy="927101"/>
          </a:xfrm>
        </p:spPr>
        <p:txBody>
          <a:bodyPr/>
          <a:lstStyle/>
          <a:p>
            <a:r>
              <a:rPr lang="en-US" b="1" dirty="0">
                <a:solidFill>
                  <a:srgbClr val="C00000"/>
                </a:solidFill>
              </a:rPr>
              <a:t>                 Beta-Blockers</a:t>
            </a:r>
          </a:p>
        </p:txBody>
      </p:sp>
      <p:pic>
        <p:nvPicPr>
          <p:cNvPr id="4" name="Content Placeholder 3">
            <a:extLst>
              <a:ext uri="{FF2B5EF4-FFF2-40B4-BE49-F238E27FC236}">
                <a16:creationId xmlns:a16="http://schemas.microsoft.com/office/drawing/2014/main" id="{3B27D920-6ABD-E349-BBF3-D5DE290D1B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38200"/>
            <a:ext cx="9143999" cy="5003801"/>
          </a:xfrm>
          <a:prstGeom prst="rect">
            <a:avLst/>
          </a:prstGeom>
        </p:spPr>
      </p:pic>
      <p:sp>
        <p:nvSpPr>
          <p:cNvPr id="7" name="TextBox 6">
            <a:extLst>
              <a:ext uri="{FF2B5EF4-FFF2-40B4-BE49-F238E27FC236}">
                <a16:creationId xmlns:a16="http://schemas.microsoft.com/office/drawing/2014/main" id="{94E1FC19-001A-0D4C-AD82-146F3BAAFCF2}"/>
              </a:ext>
            </a:extLst>
          </p:cNvPr>
          <p:cNvSpPr txBox="1"/>
          <p:nvPr/>
        </p:nvSpPr>
        <p:spPr>
          <a:xfrm>
            <a:off x="628650" y="5842001"/>
            <a:ext cx="5016181" cy="1754326"/>
          </a:xfrm>
          <a:prstGeom prst="rect">
            <a:avLst/>
          </a:prstGeom>
          <a:noFill/>
        </p:spPr>
        <p:txBody>
          <a:bodyPr wrap="none" rtlCol="0">
            <a:spAutoFit/>
          </a:bodyPr>
          <a:lstStyle/>
          <a:p>
            <a:br>
              <a:rPr lang="en-US" dirty="0">
                <a:solidFill>
                  <a:schemeClr val="bg1"/>
                </a:solidFill>
              </a:rPr>
            </a:br>
            <a:endParaRPr lang="en-US" dirty="0">
              <a:solidFill>
                <a:schemeClr val="bg1"/>
              </a:solidFill>
            </a:endParaRPr>
          </a:p>
          <a:p>
            <a:r>
              <a:rPr lang="en-US" dirty="0">
                <a:solidFill>
                  <a:schemeClr val="bg1"/>
                </a:solidFill>
              </a:rPr>
              <a:t>Garcia-</a:t>
            </a:r>
            <a:r>
              <a:rPr lang="en-US" dirty="0" err="1">
                <a:solidFill>
                  <a:schemeClr val="bg1"/>
                </a:solidFill>
              </a:rPr>
              <a:t>Tsao</a:t>
            </a:r>
            <a:r>
              <a:rPr lang="en-US" dirty="0">
                <a:solidFill>
                  <a:schemeClr val="bg1"/>
                </a:solidFill>
              </a:rPr>
              <a:t>, G. et al. Hepatology 2017 65: 310–335 </a:t>
            </a:r>
          </a:p>
          <a:p>
            <a:endParaRPr lang="en-US" dirty="0">
              <a:solidFill>
                <a:schemeClr val="bg1"/>
              </a:solidFill>
            </a:endParaRPr>
          </a:p>
          <a:p>
            <a:endParaRPr lang="en-US" dirty="0"/>
          </a:p>
          <a:p>
            <a:endParaRPr lang="en-US" dirty="0"/>
          </a:p>
        </p:txBody>
      </p:sp>
    </p:spTree>
    <p:extLst>
      <p:ext uri="{BB962C8B-B14F-4D97-AF65-F5344CB8AC3E}">
        <p14:creationId xmlns:p14="http://schemas.microsoft.com/office/powerpoint/2010/main" val="163440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8225-AA6F-A441-BB9D-E4FC775E6178}"/>
              </a:ext>
            </a:extLst>
          </p:cNvPr>
          <p:cNvSpPr>
            <a:spLocks noGrp="1"/>
          </p:cNvSpPr>
          <p:nvPr>
            <p:ph type="title"/>
          </p:nvPr>
        </p:nvSpPr>
        <p:spPr>
          <a:xfrm>
            <a:off x="628650" y="365126"/>
            <a:ext cx="7886700" cy="1325563"/>
          </a:xfrm>
        </p:spPr>
        <p:txBody>
          <a:bodyPr/>
          <a:lstStyle/>
          <a:p>
            <a:r>
              <a:rPr lang="en-US" b="1" dirty="0"/>
              <a:t>           </a:t>
            </a:r>
            <a:r>
              <a:rPr lang="en-US" b="1" dirty="0">
                <a:solidFill>
                  <a:srgbClr val="C00000"/>
                </a:solidFill>
              </a:rPr>
              <a:t>Acute Variceal Bleeding </a:t>
            </a:r>
            <a:br>
              <a:rPr lang="en-US" b="1" dirty="0">
                <a:solidFill>
                  <a:srgbClr val="C00000"/>
                </a:solidFill>
              </a:rPr>
            </a:br>
            <a:r>
              <a:rPr lang="en-US" b="1" dirty="0">
                <a:solidFill>
                  <a:srgbClr val="C00000"/>
                </a:solidFill>
              </a:rPr>
              <a:t>               6-week mortality</a:t>
            </a:r>
          </a:p>
        </p:txBody>
      </p:sp>
      <p:pic>
        <p:nvPicPr>
          <p:cNvPr id="41" name="Content Placeholder 40">
            <a:extLst>
              <a:ext uri="{FF2B5EF4-FFF2-40B4-BE49-F238E27FC236}">
                <a16:creationId xmlns:a16="http://schemas.microsoft.com/office/drawing/2014/main" id="{8F268B50-BF30-8145-AF4D-3FEB39138C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0141" y="2194560"/>
            <a:ext cx="7363718" cy="3600881"/>
          </a:xfrm>
        </p:spPr>
      </p:pic>
    </p:spTree>
    <p:extLst>
      <p:ext uri="{BB962C8B-B14F-4D97-AF65-F5344CB8AC3E}">
        <p14:creationId xmlns:p14="http://schemas.microsoft.com/office/powerpoint/2010/main" val="3754553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EF0A-77EE-B94B-8473-1178BB3D36AE}"/>
              </a:ext>
            </a:extLst>
          </p:cNvPr>
          <p:cNvSpPr>
            <a:spLocks noGrp="1"/>
          </p:cNvSpPr>
          <p:nvPr>
            <p:ph type="title"/>
          </p:nvPr>
        </p:nvSpPr>
        <p:spPr>
          <a:xfrm>
            <a:off x="628650" y="118848"/>
            <a:ext cx="7886700" cy="965673"/>
          </a:xfrm>
        </p:spPr>
        <p:txBody>
          <a:bodyPr/>
          <a:lstStyle/>
          <a:p>
            <a:r>
              <a:rPr lang="en-US" b="1" dirty="0"/>
              <a:t>                </a:t>
            </a:r>
            <a:r>
              <a:rPr lang="en-US" b="1" dirty="0">
                <a:solidFill>
                  <a:srgbClr val="C00000"/>
                </a:solidFill>
              </a:rPr>
              <a:t>Prognosis in AVB</a:t>
            </a:r>
          </a:p>
        </p:txBody>
      </p:sp>
      <p:pic>
        <p:nvPicPr>
          <p:cNvPr id="6" name="Content Placeholder 5">
            <a:extLst>
              <a:ext uri="{FF2B5EF4-FFF2-40B4-BE49-F238E27FC236}">
                <a16:creationId xmlns:a16="http://schemas.microsoft.com/office/drawing/2014/main" id="{43D88C99-6B03-2A47-B8F6-D9722666B47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0121" y="1249395"/>
            <a:ext cx="4401879" cy="4431134"/>
          </a:xfrm>
        </p:spPr>
      </p:pic>
      <p:sp>
        <p:nvSpPr>
          <p:cNvPr id="9" name="TextBox 8">
            <a:extLst>
              <a:ext uri="{FF2B5EF4-FFF2-40B4-BE49-F238E27FC236}">
                <a16:creationId xmlns:a16="http://schemas.microsoft.com/office/drawing/2014/main" id="{A816DB2A-DA85-CF4B-9988-735073F3EF30}"/>
              </a:ext>
            </a:extLst>
          </p:cNvPr>
          <p:cNvSpPr txBox="1"/>
          <p:nvPr/>
        </p:nvSpPr>
        <p:spPr>
          <a:xfrm>
            <a:off x="5936848" y="899855"/>
            <a:ext cx="2705226" cy="369332"/>
          </a:xfrm>
          <a:prstGeom prst="rect">
            <a:avLst/>
          </a:prstGeom>
          <a:noFill/>
        </p:spPr>
        <p:txBody>
          <a:bodyPr wrap="square" rtlCol="0">
            <a:spAutoFit/>
          </a:bodyPr>
          <a:lstStyle/>
          <a:p>
            <a:r>
              <a:rPr lang="en-US" dirty="0"/>
              <a:t>Model variation</a:t>
            </a:r>
          </a:p>
        </p:txBody>
      </p:sp>
      <p:pic>
        <p:nvPicPr>
          <p:cNvPr id="21" name="Content Placeholder 20">
            <a:extLst>
              <a:ext uri="{FF2B5EF4-FFF2-40B4-BE49-F238E27FC236}">
                <a16:creationId xmlns:a16="http://schemas.microsoft.com/office/drawing/2014/main" id="{1A8140AE-FFD4-004D-A4D7-2ABD18CAA9F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249395"/>
            <a:ext cx="4380614" cy="4493779"/>
          </a:xfrm>
        </p:spPr>
      </p:pic>
      <p:sp>
        <p:nvSpPr>
          <p:cNvPr id="22" name="TextBox 21">
            <a:extLst>
              <a:ext uri="{FF2B5EF4-FFF2-40B4-BE49-F238E27FC236}">
                <a16:creationId xmlns:a16="http://schemas.microsoft.com/office/drawing/2014/main" id="{C45E0071-F711-5B48-A2F4-8B09787B8236}"/>
              </a:ext>
            </a:extLst>
          </p:cNvPr>
          <p:cNvSpPr txBox="1"/>
          <p:nvPr/>
        </p:nvSpPr>
        <p:spPr>
          <a:xfrm>
            <a:off x="470350" y="5680529"/>
            <a:ext cx="3932335" cy="369332"/>
          </a:xfrm>
          <a:prstGeom prst="rect">
            <a:avLst/>
          </a:prstGeom>
          <a:noFill/>
        </p:spPr>
        <p:txBody>
          <a:bodyPr wrap="square" rtlCol="0">
            <a:spAutoFit/>
          </a:bodyPr>
          <a:lstStyle/>
          <a:p>
            <a:r>
              <a:rPr lang="en-US" b="1" dirty="0"/>
              <a:t>                MELD: </a:t>
            </a:r>
            <a:r>
              <a:rPr lang="en-US" b="1" dirty="0" err="1"/>
              <a:t>Creat</a:t>
            </a:r>
            <a:r>
              <a:rPr lang="en-US" b="1" dirty="0"/>
              <a:t>. BILI,  INR</a:t>
            </a:r>
          </a:p>
        </p:txBody>
      </p:sp>
      <p:sp>
        <p:nvSpPr>
          <p:cNvPr id="23" name="TextBox 22">
            <a:extLst>
              <a:ext uri="{FF2B5EF4-FFF2-40B4-BE49-F238E27FC236}">
                <a16:creationId xmlns:a16="http://schemas.microsoft.com/office/drawing/2014/main" id="{1DD5BCDC-4B6E-BE47-9D31-85E1E35866D2}"/>
              </a:ext>
            </a:extLst>
          </p:cNvPr>
          <p:cNvSpPr txBox="1"/>
          <p:nvPr/>
        </p:nvSpPr>
        <p:spPr>
          <a:xfrm>
            <a:off x="628649" y="6382871"/>
            <a:ext cx="4463303" cy="369332"/>
          </a:xfrm>
          <a:prstGeom prst="rect">
            <a:avLst/>
          </a:prstGeom>
          <a:noFill/>
        </p:spPr>
        <p:txBody>
          <a:bodyPr wrap="square" rtlCol="0">
            <a:spAutoFit/>
          </a:bodyPr>
          <a:lstStyle/>
          <a:p>
            <a:r>
              <a:rPr lang="en-US" dirty="0" err="1">
                <a:solidFill>
                  <a:schemeClr val="bg1"/>
                </a:solidFill>
              </a:rPr>
              <a:t>Reverter</a:t>
            </a:r>
            <a:r>
              <a:rPr lang="en-US" dirty="0">
                <a:solidFill>
                  <a:schemeClr val="bg1"/>
                </a:solidFill>
              </a:rPr>
              <a:t> et al. Gastroenterology 2014</a:t>
            </a:r>
          </a:p>
        </p:txBody>
      </p:sp>
    </p:spTree>
    <p:extLst>
      <p:ext uri="{BB962C8B-B14F-4D97-AF65-F5344CB8AC3E}">
        <p14:creationId xmlns:p14="http://schemas.microsoft.com/office/powerpoint/2010/main" val="8472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DF53-2B8C-2D4E-9066-B683CE5CD834}"/>
              </a:ext>
            </a:extLst>
          </p:cNvPr>
          <p:cNvSpPr>
            <a:spLocks noGrp="1"/>
          </p:cNvSpPr>
          <p:nvPr>
            <p:ph type="title"/>
          </p:nvPr>
        </p:nvSpPr>
        <p:spPr>
          <a:xfrm>
            <a:off x="628650" y="88438"/>
            <a:ext cx="7886700" cy="989735"/>
          </a:xfrm>
        </p:spPr>
        <p:txBody>
          <a:bodyPr/>
          <a:lstStyle/>
          <a:p>
            <a:r>
              <a:rPr lang="en-US" b="1" dirty="0">
                <a:solidFill>
                  <a:srgbClr val="C00000"/>
                </a:solidFill>
              </a:rPr>
              <a:t>               Treatment of AVH </a:t>
            </a:r>
          </a:p>
        </p:txBody>
      </p:sp>
      <p:pic>
        <p:nvPicPr>
          <p:cNvPr id="5" name="Content Placeholder 4">
            <a:extLst>
              <a:ext uri="{FF2B5EF4-FFF2-40B4-BE49-F238E27FC236}">
                <a16:creationId xmlns:a16="http://schemas.microsoft.com/office/drawing/2014/main" id="{ABB318E1-762E-0640-8298-1170D98A8D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019" y="1414001"/>
            <a:ext cx="8341843" cy="4058752"/>
          </a:xfrm>
        </p:spPr>
      </p:pic>
      <p:pic>
        <p:nvPicPr>
          <p:cNvPr id="7" name="Picture 6">
            <a:extLst>
              <a:ext uri="{FF2B5EF4-FFF2-40B4-BE49-F238E27FC236}">
                <a16:creationId xmlns:a16="http://schemas.microsoft.com/office/drawing/2014/main" id="{B1299404-FB86-454D-8170-E620E42DB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5645790"/>
            <a:ext cx="6273800" cy="325582"/>
          </a:xfrm>
          <a:prstGeom prst="rect">
            <a:avLst/>
          </a:prstGeom>
        </p:spPr>
      </p:pic>
    </p:spTree>
    <p:extLst>
      <p:ext uri="{BB962C8B-B14F-4D97-AF65-F5344CB8AC3E}">
        <p14:creationId xmlns:p14="http://schemas.microsoft.com/office/powerpoint/2010/main" val="138549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8C6D-D024-3A40-B845-808E38CAF5C0}"/>
              </a:ext>
            </a:extLst>
          </p:cNvPr>
          <p:cNvSpPr>
            <a:spLocks noGrp="1"/>
          </p:cNvSpPr>
          <p:nvPr>
            <p:ph type="title"/>
          </p:nvPr>
        </p:nvSpPr>
        <p:spPr/>
        <p:txBody>
          <a:bodyPr>
            <a:normAutofit fontScale="90000"/>
          </a:bodyPr>
          <a:lstStyle/>
          <a:p>
            <a:r>
              <a:rPr lang="en-US" b="1" dirty="0">
                <a:solidFill>
                  <a:srgbClr val="C00000"/>
                </a:solidFill>
              </a:rPr>
              <a:t>Early TIPS vs Conventional Therapy in patients at high risk of Failure. A multicenter European Trial</a:t>
            </a:r>
          </a:p>
        </p:txBody>
      </p:sp>
      <p:pic>
        <p:nvPicPr>
          <p:cNvPr id="6" name="Content Placeholder 5">
            <a:extLst>
              <a:ext uri="{FF2B5EF4-FFF2-40B4-BE49-F238E27FC236}">
                <a16:creationId xmlns:a16="http://schemas.microsoft.com/office/drawing/2014/main" id="{9D5C120B-B46A-C041-8620-B927E29D75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7306" y="2046515"/>
            <a:ext cx="6790518" cy="3657600"/>
          </a:xfrm>
        </p:spPr>
      </p:pic>
      <p:sp>
        <p:nvSpPr>
          <p:cNvPr id="4" name="TextBox 3">
            <a:extLst>
              <a:ext uri="{FF2B5EF4-FFF2-40B4-BE49-F238E27FC236}">
                <a16:creationId xmlns:a16="http://schemas.microsoft.com/office/drawing/2014/main" id="{09CE3EF5-513B-8346-9AD2-587FC56FBD2E}"/>
              </a:ext>
            </a:extLst>
          </p:cNvPr>
          <p:cNvSpPr txBox="1"/>
          <p:nvPr/>
        </p:nvSpPr>
        <p:spPr>
          <a:xfrm>
            <a:off x="1857834" y="6459166"/>
            <a:ext cx="3971369" cy="369332"/>
          </a:xfrm>
          <a:prstGeom prst="rect">
            <a:avLst/>
          </a:prstGeom>
          <a:noFill/>
        </p:spPr>
        <p:txBody>
          <a:bodyPr wrap="square" rtlCol="0">
            <a:spAutoFit/>
          </a:bodyPr>
          <a:lstStyle/>
          <a:p>
            <a:r>
              <a:rPr lang="en-US" dirty="0">
                <a:solidFill>
                  <a:schemeClr val="bg1"/>
                </a:solidFill>
              </a:rPr>
              <a:t>Garcia-Pagan et al. NEJM 2010</a:t>
            </a:r>
          </a:p>
        </p:txBody>
      </p:sp>
    </p:spTree>
    <p:extLst>
      <p:ext uri="{BB962C8B-B14F-4D97-AF65-F5344CB8AC3E}">
        <p14:creationId xmlns:p14="http://schemas.microsoft.com/office/powerpoint/2010/main" val="1203988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8ADA-8D55-434C-96A6-8BD4894B6478}"/>
              </a:ext>
            </a:extLst>
          </p:cNvPr>
          <p:cNvSpPr>
            <a:spLocks noGrp="1"/>
          </p:cNvSpPr>
          <p:nvPr>
            <p:ph type="title"/>
          </p:nvPr>
        </p:nvSpPr>
        <p:spPr/>
        <p:txBody>
          <a:bodyPr>
            <a:noAutofit/>
          </a:bodyPr>
          <a:lstStyle/>
          <a:p>
            <a:r>
              <a:rPr lang="en-US" sz="3600" b="1" dirty="0">
                <a:solidFill>
                  <a:srgbClr val="C00000"/>
                </a:solidFill>
              </a:rPr>
              <a:t>Early TIPS vs Conventional Therapy in       patients at high risk of Failure: </a:t>
            </a:r>
            <a:br>
              <a:rPr lang="en-US" sz="3600" b="1" dirty="0">
                <a:solidFill>
                  <a:srgbClr val="C00000"/>
                </a:solidFill>
              </a:rPr>
            </a:br>
            <a:r>
              <a:rPr lang="en-US" sz="3600" b="1" dirty="0">
                <a:solidFill>
                  <a:srgbClr val="C00000"/>
                </a:solidFill>
              </a:rPr>
              <a:t>A multicenter European Trial</a:t>
            </a:r>
          </a:p>
        </p:txBody>
      </p:sp>
      <p:pic>
        <p:nvPicPr>
          <p:cNvPr id="6" name="Content Placeholder 5">
            <a:extLst>
              <a:ext uri="{FF2B5EF4-FFF2-40B4-BE49-F238E27FC236}">
                <a16:creationId xmlns:a16="http://schemas.microsoft.com/office/drawing/2014/main" id="{245F30FE-D3A0-EA47-8A88-E7DFD46D449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1817" y="1984534"/>
            <a:ext cx="4083819" cy="4105097"/>
          </a:xfrm>
        </p:spPr>
      </p:pic>
      <p:pic>
        <p:nvPicPr>
          <p:cNvPr id="8" name="Content Placeholder 7">
            <a:extLst>
              <a:ext uri="{FF2B5EF4-FFF2-40B4-BE49-F238E27FC236}">
                <a16:creationId xmlns:a16="http://schemas.microsoft.com/office/drawing/2014/main" id="{9A439BDD-919F-6F46-B24E-1412BB85AC9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97987" y="1984534"/>
            <a:ext cx="3737217" cy="3723539"/>
          </a:xfrm>
        </p:spPr>
      </p:pic>
      <p:sp>
        <p:nvSpPr>
          <p:cNvPr id="9" name="TextBox 8">
            <a:extLst>
              <a:ext uri="{FF2B5EF4-FFF2-40B4-BE49-F238E27FC236}">
                <a16:creationId xmlns:a16="http://schemas.microsoft.com/office/drawing/2014/main" id="{792EA2A5-F655-1C42-BA34-426775993DC5}"/>
              </a:ext>
            </a:extLst>
          </p:cNvPr>
          <p:cNvSpPr txBox="1"/>
          <p:nvPr/>
        </p:nvSpPr>
        <p:spPr>
          <a:xfrm>
            <a:off x="1519518" y="1984534"/>
            <a:ext cx="1869141" cy="369332"/>
          </a:xfrm>
          <a:prstGeom prst="rect">
            <a:avLst/>
          </a:prstGeom>
          <a:noFill/>
        </p:spPr>
        <p:txBody>
          <a:bodyPr wrap="square" rtlCol="0">
            <a:spAutoFit/>
          </a:bodyPr>
          <a:lstStyle/>
          <a:p>
            <a:r>
              <a:rPr lang="en-US" b="1" dirty="0"/>
              <a:t>Primary Endpoint</a:t>
            </a:r>
          </a:p>
        </p:txBody>
      </p:sp>
      <p:sp>
        <p:nvSpPr>
          <p:cNvPr id="10" name="TextBox 9">
            <a:extLst>
              <a:ext uri="{FF2B5EF4-FFF2-40B4-BE49-F238E27FC236}">
                <a16:creationId xmlns:a16="http://schemas.microsoft.com/office/drawing/2014/main" id="{0F888F92-D823-2745-BD54-C6CDC5D543EA}"/>
              </a:ext>
            </a:extLst>
          </p:cNvPr>
          <p:cNvSpPr txBox="1"/>
          <p:nvPr/>
        </p:nvSpPr>
        <p:spPr>
          <a:xfrm>
            <a:off x="5997388" y="1984534"/>
            <a:ext cx="968188" cy="369332"/>
          </a:xfrm>
          <a:prstGeom prst="rect">
            <a:avLst/>
          </a:prstGeom>
          <a:noFill/>
        </p:spPr>
        <p:txBody>
          <a:bodyPr wrap="square" rtlCol="0">
            <a:spAutoFit/>
          </a:bodyPr>
          <a:lstStyle/>
          <a:p>
            <a:r>
              <a:rPr lang="en-US" b="1" dirty="0"/>
              <a:t>Survival</a:t>
            </a:r>
          </a:p>
        </p:txBody>
      </p:sp>
      <p:sp>
        <p:nvSpPr>
          <p:cNvPr id="11" name="TextBox 10">
            <a:extLst>
              <a:ext uri="{FF2B5EF4-FFF2-40B4-BE49-F238E27FC236}">
                <a16:creationId xmlns:a16="http://schemas.microsoft.com/office/drawing/2014/main" id="{BCEDA8C2-A4EB-1246-A4AD-49EE165CAE39}"/>
              </a:ext>
            </a:extLst>
          </p:cNvPr>
          <p:cNvSpPr txBox="1"/>
          <p:nvPr/>
        </p:nvSpPr>
        <p:spPr>
          <a:xfrm>
            <a:off x="720157" y="6373906"/>
            <a:ext cx="3982661" cy="646331"/>
          </a:xfrm>
          <a:prstGeom prst="rect">
            <a:avLst/>
          </a:prstGeom>
          <a:noFill/>
        </p:spPr>
        <p:txBody>
          <a:bodyPr wrap="square" rtlCol="0">
            <a:spAutoFit/>
          </a:bodyPr>
          <a:lstStyle/>
          <a:p>
            <a:r>
              <a:rPr lang="en-US" b="1" dirty="0">
                <a:solidFill>
                  <a:schemeClr val="bg1"/>
                </a:solidFill>
              </a:rPr>
              <a:t>Garcia-Pagan et al. NEJM 2010</a:t>
            </a:r>
          </a:p>
          <a:p>
            <a:endParaRPr lang="en-US" b="1" dirty="0"/>
          </a:p>
        </p:txBody>
      </p:sp>
    </p:spTree>
    <p:extLst>
      <p:ext uri="{BB962C8B-B14F-4D97-AF65-F5344CB8AC3E}">
        <p14:creationId xmlns:p14="http://schemas.microsoft.com/office/powerpoint/2010/main" val="420986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152C-B996-1F46-8C3D-9AD312A4C0A7}"/>
              </a:ext>
            </a:extLst>
          </p:cNvPr>
          <p:cNvSpPr>
            <a:spLocks noGrp="1"/>
          </p:cNvSpPr>
          <p:nvPr>
            <p:ph type="title"/>
          </p:nvPr>
        </p:nvSpPr>
        <p:spPr>
          <a:xfrm>
            <a:off x="0" y="37756"/>
            <a:ext cx="8825345" cy="1655847"/>
          </a:xfrm>
        </p:spPr>
        <p:txBody>
          <a:bodyPr>
            <a:normAutofit fontScale="90000"/>
          </a:bodyPr>
          <a:lstStyle/>
          <a:p>
            <a:br>
              <a:rPr lang="en-US" b="1" dirty="0">
                <a:solidFill>
                  <a:srgbClr val="C00000"/>
                </a:solidFill>
              </a:rPr>
            </a:br>
            <a:br>
              <a:rPr lang="en-US" b="1" dirty="0">
                <a:solidFill>
                  <a:srgbClr val="C00000"/>
                </a:solidFill>
              </a:rPr>
            </a:br>
            <a:r>
              <a:rPr lang="en-US" b="1" dirty="0" err="1">
                <a:solidFill>
                  <a:srgbClr val="C00000"/>
                </a:solidFill>
              </a:rPr>
              <a:t>Baveno</a:t>
            </a:r>
            <a:r>
              <a:rPr lang="en-US" b="1" dirty="0">
                <a:solidFill>
                  <a:srgbClr val="C00000"/>
                </a:solidFill>
              </a:rPr>
              <a:t> VI (April 10-11, 2015):</a:t>
            </a:r>
            <a:br>
              <a:rPr lang="en-US" b="1" dirty="0">
                <a:solidFill>
                  <a:srgbClr val="C00000"/>
                </a:solidFill>
              </a:rPr>
            </a:br>
            <a:r>
              <a:rPr lang="en-US" b="1" dirty="0">
                <a:solidFill>
                  <a:srgbClr val="C00000"/>
                </a:solidFill>
              </a:rPr>
              <a:t>Stratifying risk and </a:t>
            </a:r>
            <a:br>
              <a:rPr lang="en-US" b="1" dirty="0">
                <a:solidFill>
                  <a:srgbClr val="C00000"/>
                </a:solidFill>
              </a:rPr>
            </a:br>
            <a:r>
              <a:rPr lang="en-US" b="1" dirty="0">
                <a:solidFill>
                  <a:srgbClr val="C00000"/>
                </a:solidFill>
              </a:rPr>
              <a:t>individualizing care for </a:t>
            </a:r>
            <a:br>
              <a:rPr lang="en-US" b="1" dirty="0">
                <a:solidFill>
                  <a:srgbClr val="C00000"/>
                </a:solidFill>
              </a:rPr>
            </a:br>
            <a:r>
              <a:rPr lang="en-US" b="1" dirty="0">
                <a:solidFill>
                  <a:srgbClr val="C00000"/>
                </a:solidFill>
              </a:rPr>
              <a:t>portal hypertension </a:t>
            </a:r>
            <a:br>
              <a:rPr lang="en-US" b="1" dirty="0">
                <a:solidFill>
                  <a:srgbClr val="C00000"/>
                </a:solidFill>
              </a:rPr>
            </a:br>
            <a:endParaRPr lang="en-US" b="1" dirty="0">
              <a:solidFill>
                <a:srgbClr val="C00000"/>
              </a:solidFill>
            </a:endParaRPr>
          </a:p>
        </p:txBody>
      </p:sp>
      <p:pic>
        <p:nvPicPr>
          <p:cNvPr id="5" name="Content Placeholder 4">
            <a:extLst>
              <a:ext uri="{FF2B5EF4-FFF2-40B4-BE49-F238E27FC236}">
                <a16:creationId xmlns:a16="http://schemas.microsoft.com/office/drawing/2014/main" id="{8D9C8F95-29F8-204B-BE9A-BD2140F0677A}"/>
              </a:ext>
            </a:extLst>
          </p:cNvPr>
          <p:cNvPicPr>
            <a:picLocks noGrp="1" noChangeAspect="1"/>
          </p:cNvPicPr>
          <p:nvPr>
            <p:ph sz="half" idx="1"/>
          </p:nvPr>
        </p:nvPicPr>
        <p:blipFill>
          <a:blip r:embed="rId3"/>
          <a:stretch>
            <a:fillRect/>
          </a:stretch>
        </p:blipFill>
        <p:spPr>
          <a:xfrm>
            <a:off x="628650" y="2632363"/>
            <a:ext cx="3886200" cy="3034146"/>
          </a:xfrm>
          <a:prstGeom prst="rect">
            <a:avLst/>
          </a:prstGeom>
        </p:spPr>
      </p:pic>
      <p:pic>
        <p:nvPicPr>
          <p:cNvPr id="6" name="Content Placeholder 5">
            <a:extLst>
              <a:ext uri="{FF2B5EF4-FFF2-40B4-BE49-F238E27FC236}">
                <a16:creationId xmlns:a16="http://schemas.microsoft.com/office/drawing/2014/main" id="{A8EDD7C9-5FD5-0840-9ECB-B53E7C4B9D8B}"/>
              </a:ext>
            </a:extLst>
          </p:cNvPr>
          <p:cNvPicPr>
            <a:picLocks noGrp="1" noChangeAspect="1"/>
          </p:cNvPicPr>
          <p:nvPr>
            <p:ph sz="half" idx="2"/>
          </p:nvPr>
        </p:nvPicPr>
        <p:blipFill>
          <a:blip r:embed="rId4"/>
          <a:stretch>
            <a:fillRect/>
          </a:stretch>
        </p:blipFill>
        <p:spPr>
          <a:xfrm>
            <a:off x="5287672" y="1065225"/>
            <a:ext cx="3537673" cy="4822957"/>
          </a:xfrm>
          <a:prstGeom prst="rect">
            <a:avLst/>
          </a:prstGeom>
        </p:spPr>
      </p:pic>
      <p:sp>
        <p:nvSpPr>
          <p:cNvPr id="7" name="TextBox 6">
            <a:extLst>
              <a:ext uri="{FF2B5EF4-FFF2-40B4-BE49-F238E27FC236}">
                <a16:creationId xmlns:a16="http://schemas.microsoft.com/office/drawing/2014/main" id="{1B94C456-FB30-E74D-AC67-DB9C454EE2B1}"/>
              </a:ext>
            </a:extLst>
          </p:cNvPr>
          <p:cNvSpPr txBox="1"/>
          <p:nvPr/>
        </p:nvSpPr>
        <p:spPr>
          <a:xfrm>
            <a:off x="628650" y="5699661"/>
            <a:ext cx="4942187" cy="1323439"/>
          </a:xfrm>
          <a:prstGeom prst="rect">
            <a:avLst/>
          </a:prstGeom>
          <a:noFill/>
        </p:spPr>
        <p:txBody>
          <a:bodyPr wrap="none" rtlCol="0">
            <a:spAutoFit/>
          </a:bodyPr>
          <a:lstStyle/>
          <a:p>
            <a:br>
              <a:rPr lang="en-US" sz="2000" dirty="0">
                <a:solidFill>
                  <a:schemeClr val="bg1"/>
                </a:solidFill>
              </a:rPr>
            </a:br>
            <a:endParaRPr lang="en-US" sz="2000" dirty="0">
              <a:solidFill>
                <a:schemeClr val="bg1"/>
              </a:solidFill>
            </a:endParaRPr>
          </a:p>
          <a:p>
            <a:r>
              <a:rPr lang="en-US" sz="2000" dirty="0">
                <a:solidFill>
                  <a:schemeClr val="bg1"/>
                </a:solidFill>
              </a:rPr>
              <a:t>Roberto de </a:t>
            </a:r>
            <a:r>
              <a:rPr lang="en-US" sz="2000" dirty="0" err="1">
                <a:solidFill>
                  <a:schemeClr val="bg1"/>
                </a:solidFill>
              </a:rPr>
              <a:t>Franchis</a:t>
            </a:r>
            <a:r>
              <a:rPr lang="en-US" sz="2000" dirty="0">
                <a:solidFill>
                  <a:schemeClr val="bg1"/>
                </a:solidFill>
              </a:rPr>
              <a:t>. J </a:t>
            </a:r>
            <a:r>
              <a:rPr lang="en-US" sz="2000" dirty="0" err="1">
                <a:solidFill>
                  <a:schemeClr val="bg1"/>
                </a:solidFill>
              </a:rPr>
              <a:t>Hep</a:t>
            </a:r>
            <a:r>
              <a:rPr lang="en-US" sz="2000" dirty="0">
                <a:solidFill>
                  <a:schemeClr val="bg1"/>
                </a:solidFill>
              </a:rPr>
              <a:t>(2015); 63:743-752</a:t>
            </a:r>
          </a:p>
          <a:p>
            <a:endParaRPr lang="en-US" sz="2000" dirty="0">
              <a:solidFill>
                <a:schemeClr val="bg1"/>
              </a:solidFill>
            </a:endParaRPr>
          </a:p>
        </p:txBody>
      </p:sp>
    </p:spTree>
    <p:extLst>
      <p:ext uri="{BB962C8B-B14F-4D97-AF65-F5344CB8AC3E}">
        <p14:creationId xmlns:p14="http://schemas.microsoft.com/office/powerpoint/2010/main" val="3714787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AA92-A061-5843-B9AF-E48DCDD8C466}"/>
              </a:ext>
            </a:extLst>
          </p:cNvPr>
          <p:cNvSpPr>
            <a:spLocks noGrp="1"/>
          </p:cNvSpPr>
          <p:nvPr>
            <p:ph type="title"/>
          </p:nvPr>
        </p:nvSpPr>
        <p:spPr/>
        <p:txBody>
          <a:bodyPr>
            <a:noAutofit/>
          </a:bodyPr>
          <a:lstStyle/>
          <a:p>
            <a:r>
              <a:rPr lang="en-US" sz="3600" b="1" dirty="0">
                <a:solidFill>
                  <a:srgbClr val="C00000"/>
                </a:solidFill>
              </a:rPr>
              <a:t>Early TIPS vs Conventional Therapy in patients at high risk of Failure. A multicenter European Trial</a:t>
            </a:r>
          </a:p>
        </p:txBody>
      </p:sp>
      <p:pic>
        <p:nvPicPr>
          <p:cNvPr id="9" name="Content Placeholder 8">
            <a:extLst>
              <a:ext uri="{FF2B5EF4-FFF2-40B4-BE49-F238E27FC236}">
                <a16:creationId xmlns:a16="http://schemas.microsoft.com/office/drawing/2014/main" id="{EAE2BD81-6675-B74C-90E2-7D300628C1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551" y="1690689"/>
            <a:ext cx="7924799" cy="4183638"/>
          </a:xfrm>
        </p:spPr>
      </p:pic>
      <p:sp>
        <p:nvSpPr>
          <p:cNvPr id="3" name="TextBox 2">
            <a:extLst>
              <a:ext uri="{FF2B5EF4-FFF2-40B4-BE49-F238E27FC236}">
                <a16:creationId xmlns:a16="http://schemas.microsoft.com/office/drawing/2014/main" id="{A11260DB-B293-5044-924E-1BD087C82A4A}"/>
              </a:ext>
            </a:extLst>
          </p:cNvPr>
          <p:cNvSpPr txBox="1"/>
          <p:nvPr/>
        </p:nvSpPr>
        <p:spPr>
          <a:xfrm>
            <a:off x="1488014" y="6396335"/>
            <a:ext cx="3083986" cy="923330"/>
          </a:xfrm>
          <a:prstGeom prst="rect">
            <a:avLst/>
          </a:prstGeom>
          <a:noFill/>
        </p:spPr>
        <p:txBody>
          <a:bodyPr wrap="none" rtlCol="0">
            <a:spAutoFit/>
          </a:bodyPr>
          <a:lstStyle/>
          <a:p>
            <a:r>
              <a:rPr lang="en-US" b="1" dirty="0">
                <a:solidFill>
                  <a:schemeClr val="bg1"/>
                </a:solidFill>
              </a:rPr>
              <a:t>Garcia-Pagan et al. NEJM 2010</a:t>
            </a:r>
          </a:p>
          <a:p>
            <a:endParaRPr lang="en-US" b="1" dirty="0"/>
          </a:p>
          <a:p>
            <a:endParaRPr lang="en-US" dirty="0"/>
          </a:p>
        </p:txBody>
      </p:sp>
    </p:spTree>
    <p:extLst>
      <p:ext uri="{BB962C8B-B14F-4D97-AF65-F5344CB8AC3E}">
        <p14:creationId xmlns:p14="http://schemas.microsoft.com/office/powerpoint/2010/main" val="256139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484AB-F709-1241-AC9C-3024E93DC8D0}"/>
              </a:ext>
            </a:extLst>
          </p:cNvPr>
          <p:cNvSpPr>
            <a:spLocks noGrp="1"/>
          </p:cNvSpPr>
          <p:nvPr>
            <p:ph type="title"/>
          </p:nvPr>
        </p:nvSpPr>
        <p:spPr/>
        <p:txBody>
          <a:bodyPr/>
          <a:lstStyle/>
          <a:p>
            <a:r>
              <a:rPr lang="en-US" b="1" dirty="0">
                <a:solidFill>
                  <a:srgbClr val="C00000"/>
                </a:solidFill>
              </a:rPr>
              <a:t>AASLD Guidance 2016: Early TIPS</a:t>
            </a:r>
          </a:p>
        </p:txBody>
      </p:sp>
      <p:sp>
        <p:nvSpPr>
          <p:cNvPr id="3" name="Content Placeholder 2">
            <a:extLst>
              <a:ext uri="{FF2B5EF4-FFF2-40B4-BE49-F238E27FC236}">
                <a16:creationId xmlns:a16="http://schemas.microsoft.com/office/drawing/2014/main" id="{0FC85397-3D04-6749-A725-A2734BCB9436}"/>
              </a:ext>
            </a:extLst>
          </p:cNvPr>
          <p:cNvSpPr>
            <a:spLocks noGrp="1"/>
          </p:cNvSpPr>
          <p:nvPr>
            <p:ph idx="1"/>
          </p:nvPr>
        </p:nvSpPr>
        <p:spPr>
          <a:xfrm>
            <a:off x="628650" y="1690689"/>
            <a:ext cx="7886700" cy="4486274"/>
          </a:xfrm>
        </p:spPr>
        <p:txBody>
          <a:bodyPr>
            <a:normAutofit/>
          </a:bodyPr>
          <a:lstStyle/>
          <a:p>
            <a:r>
              <a:rPr lang="en-US" sz="3200" dirty="0"/>
              <a:t>In patients at high risk of failure or </a:t>
            </a:r>
            <a:r>
              <a:rPr lang="en-US" sz="3200" dirty="0" err="1"/>
              <a:t>rebleeding</a:t>
            </a:r>
            <a:r>
              <a:rPr lang="en-US" sz="3200" dirty="0"/>
              <a:t> </a:t>
            </a:r>
            <a:br>
              <a:rPr lang="en-US" sz="3200" dirty="0"/>
            </a:br>
            <a:r>
              <a:rPr lang="en-US" sz="3200" dirty="0"/>
              <a:t>(CPT class C cirrhosis or CTP class B with  active bleeding on endoscopy)</a:t>
            </a:r>
            <a:br>
              <a:rPr lang="en-US" sz="3200" dirty="0"/>
            </a:br>
            <a:br>
              <a:rPr lang="en-US" sz="3200" dirty="0"/>
            </a:br>
            <a:r>
              <a:rPr lang="en-US" sz="3200" dirty="0"/>
              <a:t>Who have no contraindications for TIPS</a:t>
            </a:r>
            <a:br>
              <a:rPr lang="en-US" sz="3200" dirty="0"/>
            </a:br>
            <a:r>
              <a:rPr lang="en-US" sz="3200" dirty="0"/>
              <a:t> </a:t>
            </a:r>
            <a:br>
              <a:rPr lang="en-US" sz="3200" dirty="0"/>
            </a:br>
            <a:r>
              <a:rPr lang="en-US" sz="3200" dirty="0"/>
              <a:t>Early preemptive TIPS within 72 hours </a:t>
            </a:r>
            <a:br>
              <a:rPr lang="en-US" sz="3200" dirty="0"/>
            </a:br>
            <a:r>
              <a:rPr lang="en-US" sz="3200" dirty="0"/>
              <a:t>may provide survival benefits</a:t>
            </a:r>
          </a:p>
        </p:txBody>
      </p:sp>
      <p:sp>
        <p:nvSpPr>
          <p:cNvPr id="4" name="TextBox 3">
            <a:extLst>
              <a:ext uri="{FF2B5EF4-FFF2-40B4-BE49-F238E27FC236}">
                <a16:creationId xmlns:a16="http://schemas.microsoft.com/office/drawing/2014/main" id="{897AA282-F0E5-F34F-B506-855AEA85BACF}"/>
              </a:ext>
            </a:extLst>
          </p:cNvPr>
          <p:cNvSpPr txBox="1"/>
          <p:nvPr/>
        </p:nvSpPr>
        <p:spPr>
          <a:xfrm>
            <a:off x="628650" y="5884333"/>
            <a:ext cx="7339529" cy="1477328"/>
          </a:xfrm>
          <a:prstGeom prst="rect">
            <a:avLst/>
          </a:prstGeom>
          <a:noFill/>
        </p:spPr>
        <p:txBody>
          <a:bodyPr wrap="square" rtlCol="0">
            <a:spAutoFit/>
          </a:bodyPr>
          <a:lstStyle/>
          <a:p>
            <a:br>
              <a:rPr lang="en-US" dirty="0">
                <a:solidFill>
                  <a:schemeClr val="bg1"/>
                </a:solidFill>
              </a:rPr>
            </a:br>
            <a:endParaRPr lang="en-US" dirty="0">
              <a:solidFill>
                <a:schemeClr val="bg1"/>
              </a:solidFill>
            </a:endParaRPr>
          </a:p>
          <a:p>
            <a:r>
              <a:rPr lang="en-US" dirty="0">
                <a:solidFill>
                  <a:schemeClr val="bg1"/>
                </a:solidFill>
              </a:rPr>
              <a:t>Garcia-</a:t>
            </a:r>
            <a:r>
              <a:rPr lang="en-US" dirty="0" err="1">
                <a:solidFill>
                  <a:schemeClr val="bg1"/>
                </a:solidFill>
              </a:rPr>
              <a:t>Tsao</a:t>
            </a:r>
            <a:r>
              <a:rPr lang="en-US" dirty="0">
                <a:solidFill>
                  <a:schemeClr val="bg1"/>
                </a:solidFill>
              </a:rPr>
              <a:t>, G. et al. Hepatology (2017) 65: 310–335 </a:t>
            </a:r>
          </a:p>
          <a:p>
            <a:endParaRPr lang="en-US" dirty="0">
              <a:solidFill>
                <a:schemeClr val="bg1"/>
              </a:solidFill>
            </a:endParaRPr>
          </a:p>
          <a:p>
            <a:endParaRPr lang="en-US" dirty="0"/>
          </a:p>
        </p:txBody>
      </p:sp>
    </p:spTree>
    <p:extLst>
      <p:ext uri="{BB962C8B-B14F-4D97-AF65-F5344CB8AC3E}">
        <p14:creationId xmlns:p14="http://schemas.microsoft.com/office/powerpoint/2010/main" val="185095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E121-CC23-5349-A838-E58380FE8620}"/>
              </a:ext>
            </a:extLst>
          </p:cNvPr>
          <p:cNvSpPr>
            <a:spLocks noGrp="1"/>
          </p:cNvSpPr>
          <p:nvPr>
            <p:ph type="title"/>
          </p:nvPr>
        </p:nvSpPr>
        <p:spPr>
          <a:xfrm>
            <a:off x="510396" y="250034"/>
            <a:ext cx="8443104" cy="1508124"/>
          </a:xfrm>
        </p:spPr>
        <p:txBody>
          <a:bodyPr>
            <a:normAutofit/>
          </a:bodyPr>
          <a:lstStyle/>
          <a:p>
            <a:r>
              <a:rPr lang="en-US" sz="3600" b="1" dirty="0">
                <a:solidFill>
                  <a:srgbClr val="C00000"/>
                </a:solidFill>
              </a:rPr>
              <a:t>Since 2016 AASLD Guidance:</a:t>
            </a:r>
            <a:br>
              <a:rPr lang="en-US" sz="3600" b="1" dirty="0">
                <a:solidFill>
                  <a:srgbClr val="C00000"/>
                </a:solidFill>
              </a:rPr>
            </a:br>
            <a:r>
              <a:rPr lang="en-US" sz="3600" b="1" dirty="0">
                <a:solidFill>
                  <a:srgbClr val="C00000"/>
                </a:solidFill>
              </a:rPr>
              <a:t>International Variceal Bleeding Survey Group</a:t>
            </a:r>
          </a:p>
        </p:txBody>
      </p:sp>
      <p:sp>
        <p:nvSpPr>
          <p:cNvPr id="3" name="Content Placeholder 2">
            <a:extLst>
              <a:ext uri="{FF2B5EF4-FFF2-40B4-BE49-F238E27FC236}">
                <a16:creationId xmlns:a16="http://schemas.microsoft.com/office/drawing/2014/main" id="{71DFE0FA-FA7C-3043-84D2-C68AB3DC0387}"/>
              </a:ext>
            </a:extLst>
          </p:cNvPr>
          <p:cNvSpPr>
            <a:spLocks noGrp="1"/>
          </p:cNvSpPr>
          <p:nvPr>
            <p:ph idx="1"/>
          </p:nvPr>
        </p:nvSpPr>
        <p:spPr>
          <a:xfrm>
            <a:off x="628650" y="2285999"/>
            <a:ext cx="7886700" cy="3890963"/>
          </a:xfrm>
        </p:spPr>
        <p:txBody>
          <a:bodyPr>
            <a:normAutofit/>
          </a:bodyPr>
          <a:lstStyle/>
          <a:p>
            <a:r>
              <a:rPr lang="en-US" sz="3200" dirty="0"/>
              <a:t>2168 pts in 34 centers</a:t>
            </a:r>
            <a:br>
              <a:rPr lang="en-US" sz="3200" dirty="0"/>
            </a:br>
            <a:endParaRPr lang="en-US" sz="3200" dirty="0"/>
          </a:p>
          <a:p>
            <a:r>
              <a:rPr lang="en-US" sz="3200" dirty="0"/>
              <a:t>67 fulfilled criteria for early TIPS but only 81 received early TIPS(center dependent)</a:t>
            </a:r>
            <a:br>
              <a:rPr lang="en-US" sz="3200" dirty="0"/>
            </a:br>
            <a:endParaRPr lang="en-US" sz="3200" dirty="0"/>
          </a:p>
        </p:txBody>
      </p:sp>
      <p:sp>
        <p:nvSpPr>
          <p:cNvPr id="4" name="TextBox 3">
            <a:extLst>
              <a:ext uri="{FF2B5EF4-FFF2-40B4-BE49-F238E27FC236}">
                <a16:creationId xmlns:a16="http://schemas.microsoft.com/office/drawing/2014/main" id="{C73D42E0-2179-BD4C-993E-5FE8719A86EB}"/>
              </a:ext>
            </a:extLst>
          </p:cNvPr>
          <p:cNvSpPr txBox="1"/>
          <p:nvPr/>
        </p:nvSpPr>
        <p:spPr>
          <a:xfrm>
            <a:off x="628649" y="6332596"/>
            <a:ext cx="6077827" cy="461665"/>
          </a:xfrm>
          <a:prstGeom prst="rect">
            <a:avLst/>
          </a:prstGeom>
          <a:noFill/>
        </p:spPr>
        <p:txBody>
          <a:bodyPr wrap="square" rtlCol="0">
            <a:spAutoFit/>
          </a:bodyPr>
          <a:lstStyle/>
          <a:p>
            <a:r>
              <a:rPr lang="en-US" sz="2400" dirty="0">
                <a:solidFill>
                  <a:schemeClr val="bg1"/>
                </a:solidFill>
              </a:rPr>
              <a:t>Hernandez-</a:t>
            </a:r>
            <a:r>
              <a:rPr lang="en-US" sz="2400" dirty="0" err="1">
                <a:solidFill>
                  <a:schemeClr val="bg1"/>
                </a:solidFill>
              </a:rPr>
              <a:t>Gea</a:t>
            </a:r>
            <a:r>
              <a:rPr lang="en-US" sz="2400" dirty="0">
                <a:solidFill>
                  <a:schemeClr val="bg1"/>
                </a:solidFill>
              </a:rPr>
              <a:t>.  AASLD 2016</a:t>
            </a:r>
          </a:p>
        </p:txBody>
      </p:sp>
    </p:spTree>
    <p:extLst>
      <p:ext uri="{BB962C8B-B14F-4D97-AF65-F5344CB8AC3E}">
        <p14:creationId xmlns:p14="http://schemas.microsoft.com/office/powerpoint/2010/main" val="904587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0BECB-CD35-3C48-BBEF-9E216FE3CFF3}"/>
              </a:ext>
            </a:extLst>
          </p:cNvPr>
          <p:cNvSpPr>
            <a:spLocks noGrp="1"/>
          </p:cNvSpPr>
          <p:nvPr>
            <p:ph type="title"/>
          </p:nvPr>
        </p:nvSpPr>
        <p:spPr/>
        <p:txBody>
          <a:bodyPr/>
          <a:lstStyle/>
          <a:p>
            <a:r>
              <a:rPr lang="en-US" b="1" dirty="0">
                <a:solidFill>
                  <a:srgbClr val="C00000"/>
                </a:solidFill>
              </a:rPr>
              <a:t>International Variceal Bleeding Survey Group:</a:t>
            </a:r>
          </a:p>
        </p:txBody>
      </p:sp>
      <p:sp>
        <p:nvSpPr>
          <p:cNvPr id="3" name="Content Placeholder 2">
            <a:extLst>
              <a:ext uri="{FF2B5EF4-FFF2-40B4-BE49-F238E27FC236}">
                <a16:creationId xmlns:a16="http://schemas.microsoft.com/office/drawing/2014/main" id="{510DFF7D-C50A-DD4F-BD07-0002675FD152}"/>
              </a:ext>
            </a:extLst>
          </p:cNvPr>
          <p:cNvSpPr>
            <a:spLocks noGrp="1"/>
          </p:cNvSpPr>
          <p:nvPr>
            <p:ph idx="1"/>
          </p:nvPr>
        </p:nvSpPr>
        <p:spPr>
          <a:xfrm>
            <a:off x="628650" y="1690689"/>
            <a:ext cx="7886700" cy="4486274"/>
          </a:xfrm>
        </p:spPr>
        <p:txBody>
          <a:bodyPr/>
          <a:lstStyle/>
          <a:p>
            <a:pPr marL="0" indent="0">
              <a:buNone/>
            </a:pPr>
            <a:br>
              <a:rPr lang="en-US" dirty="0"/>
            </a:br>
            <a:r>
              <a:rPr lang="en-US" dirty="0"/>
              <a:t>Benefits observed mainly in Childs C patients</a:t>
            </a:r>
            <a:br>
              <a:rPr lang="en-US" dirty="0"/>
            </a:br>
            <a:r>
              <a:rPr lang="en-US" dirty="0"/>
              <a:t>Childs C&lt;14 with the possibility of rescue liver </a:t>
            </a:r>
            <a:r>
              <a:rPr lang="en-US" dirty="0" err="1"/>
              <a:t>Tx</a:t>
            </a:r>
            <a:r>
              <a:rPr lang="en-US" dirty="0"/>
              <a:t> or have potential for reversibility(</a:t>
            </a:r>
            <a:r>
              <a:rPr lang="en-US" dirty="0" err="1"/>
              <a:t>ie</a:t>
            </a:r>
            <a:r>
              <a:rPr lang="en-US" dirty="0"/>
              <a:t> alcohol)</a:t>
            </a:r>
            <a:br>
              <a:rPr lang="en-US" dirty="0"/>
            </a:br>
            <a:br>
              <a:rPr lang="en-US" dirty="0"/>
            </a:br>
            <a:r>
              <a:rPr lang="en-US" dirty="0"/>
              <a:t>Patients with refractory ascites</a:t>
            </a:r>
          </a:p>
          <a:p>
            <a:pPr marL="0" indent="0">
              <a:buNone/>
            </a:pPr>
            <a:br>
              <a:rPr lang="en-US" dirty="0"/>
            </a:br>
            <a:r>
              <a:rPr lang="en-US" dirty="0"/>
              <a:t>Excellent Heart function</a:t>
            </a:r>
          </a:p>
        </p:txBody>
      </p:sp>
      <p:sp>
        <p:nvSpPr>
          <p:cNvPr id="4" name="TextBox 3">
            <a:extLst>
              <a:ext uri="{FF2B5EF4-FFF2-40B4-BE49-F238E27FC236}">
                <a16:creationId xmlns:a16="http://schemas.microsoft.com/office/drawing/2014/main" id="{4B1C2300-EB37-7B4E-8CD2-C7874C066ED7}"/>
              </a:ext>
            </a:extLst>
          </p:cNvPr>
          <p:cNvSpPr txBox="1"/>
          <p:nvPr/>
        </p:nvSpPr>
        <p:spPr>
          <a:xfrm>
            <a:off x="628650" y="6388100"/>
            <a:ext cx="2944396" cy="646331"/>
          </a:xfrm>
          <a:prstGeom prst="rect">
            <a:avLst/>
          </a:prstGeom>
          <a:noFill/>
        </p:spPr>
        <p:txBody>
          <a:bodyPr wrap="none" rtlCol="0">
            <a:spAutoFit/>
          </a:bodyPr>
          <a:lstStyle/>
          <a:p>
            <a:r>
              <a:rPr lang="en-US" dirty="0">
                <a:solidFill>
                  <a:schemeClr val="bg1"/>
                </a:solidFill>
              </a:rPr>
              <a:t>Hernandez-</a:t>
            </a:r>
            <a:r>
              <a:rPr lang="en-US" dirty="0" err="1">
                <a:solidFill>
                  <a:schemeClr val="bg1"/>
                </a:solidFill>
              </a:rPr>
              <a:t>Gea</a:t>
            </a:r>
            <a:r>
              <a:rPr lang="en-US" dirty="0">
                <a:solidFill>
                  <a:schemeClr val="bg1"/>
                </a:solidFill>
              </a:rPr>
              <a:t>.  AASLD 2016</a:t>
            </a:r>
          </a:p>
          <a:p>
            <a:endParaRPr lang="en-US" dirty="0"/>
          </a:p>
        </p:txBody>
      </p:sp>
    </p:spTree>
    <p:extLst>
      <p:ext uri="{BB962C8B-B14F-4D97-AF65-F5344CB8AC3E}">
        <p14:creationId xmlns:p14="http://schemas.microsoft.com/office/powerpoint/2010/main" val="2983960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4560-6A30-CD46-B900-8665A4643280}"/>
              </a:ext>
            </a:extLst>
          </p:cNvPr>
          <p:cNvSpPr>
            <a:spLocks noGrp="1"/>
          </p:cNvSpPr>
          <p:nvPr>
            <p:ph type="title"/>
          </p:nvPr>
        </p:nvSpPr>
        <p:spPr>
          <a:xfrm>
            <a:off x="628650" y="143454"/>
            <a:ext cx="7886700" cy="1145020"/>
          </a:xfrm>
        </p:spPr>
        <p:txBody>
          <a:bodyPr/>
          <a:lstStyle/>
          <a:p>
            <a:r>
              <a:rPr lang="en-US" b="1" dirty="0">
                <a:solidFill>
                  <a:srgbClr val="C00000"/>
                </a:solidFill>
              </a:rPr>
              <a:t>Ascites:</a:t>
            </a:r>
          </a:p>
        </p:txBody>
      </p:sp>
      <p:sp>
        <p:nvSpPr>
          <p:cNvPr id="3" name="Content Placeholder 2">
            <a:extLst>
              <a:ext uri="{FF2B5EF4-FFF2-40B4-BE49-F238E27FC236}">
                <a16:creationId xmlns:a16="http://schemas.microsoft.com/office/drawing/2014/main" id="{8AC1D84F-A153-6F4C-B759-24C9862FDB93}"/>
              </a:ext>
            </a:extLst>
          </p:cNvPr>
          <p:cNvSpPr>
            <a:spLocks noGrp="1"/>
          </p:cNvSpPr>
          <p:nvPr>
            <p:ph idx="1"/>
          </p:nvPr>
        </p:nvSpPr>
        <p:spPr>
          <a:xfrm>
            <a:off x="628650" y="1029167"/>
            <a:ext cx="7886700" cy="4888490"/>
          </a:xfrm>
        </p:spPr>
        <p:txBody>
          <a:bodyPr>
            <a:normAutofit/>
          </a:bodyPr>
          <a:lstStyle/>
          <a:p>
            <a:r>
              <a:rPr lang="en-US" dirty="0"/>
              <a:t>How did NSBB get such a bad reputation?</a:t>
            </a:r>
            <a:br>
              <a:rPr lang="en-US" dirty="0"/>
            </a:br>
            <a:r>
              <a:rPr lang="en-US" dirty="0"/>
              <a:t>Why?</a:t>
            </a:r>
            <a:br>
              <a:rPr lang="en-US" dirty="0"/>
            </a:br>
            <a:r>
              <a:rPr lang="en-US" dirty="0"/>
              <a:t>Studies demonstrating Harm</a:t>
            </a:r>
            <a:br>
              <a:rPr lang="en-US" dirty="0"/>
            </a:br>
            <a:r>
              <a:rPr lang="en-US" dirty="0"/>
              <a:t>Studies demonstrating Benefit</a:t>
            </a:r>
          </a:p>
          <a:p>
            <a:r>
              <a:rPr lang="en-US" dirty="0"/>
              <a:t>What have we learned about B-Blockers, ACE’s</a:t>
            </a:r>
            <a:br>
              <a:rPr lang="en-US" dirty="0"/>
            </a:br>
            <a:r>
              <a:rPr lang="en-US" dirty="0"/>
              <a:t>and ARB’s</a:t>
            </a:r>
          </a:p>
          <a:p>
            <a:r>
              <a:rPr lang="en-US" dirty="0"/>
              <a:t>Salt: Don’t forget the basics</a:t>
            </a:r>
          </a:p>
          <a:p>
            <a:r>
              <a:rPr lang="en-US" dirty="0"/>
              <a:t>Drugs to avoid</a:t>
            </a:r>
            <a:br>
              <a:rPr lang="en-US" dirty="0"/>
            </a:br>
            <a:r>
              <a:rPr lang="en-US" dirty="0"/>
              <a:t>-NSAIDs</a:t>
            </a:r>
            <a:br>
              <a:rPr lang="en-US" dirty="0"/>
            </a:br>
            <a:r>
              <a:rPr lang="en-US" dirty="0"/>
              <a:t>-ARA and ACE inhibitors</a:t>
            </a:r>
          </a:p>
          <a:p>
            <a:r>
              <a:rPr lang="en-US" dirty="0"/>
              <a:t>TIPS with Covered Stents</a:t>
            </a:r>
          </a:p>
        </p:txBody>
      </p:sp>
    </p:spTree>
    <p:extLst>
      <p:ext uri="{BB962C8B-B14F-4D97-AF65-F5344CB8AC3E}">
        <p14:creationId xmlns:p14="http://schemas.microsoft.com/office/powerpoint/2010/main" val="1711319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4030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7CB5-64A9-A046-BB63-FE621B6D9337}"/>
              </a:ext>
            </a:extLst>
          </p:cNvPr>
          <p:cNvSpPr>
            <a:spLocks noGrp="1"/>
          </p:cNvSpPr>
          <p:nvPr>
            <p:ph type="title"/>
          </p:nvPr>
        </p:nvSpPr>
        <p:spPr>
          <a:xfrm>
            <a:off x="628650" y="196299"/>
            <a:ext cx="7886700" cy="1287546"/>
          </a:xfrm>
        </p:spPr>
        <p:txBody>
          <a:bodyPr>
            <a:normAutofit fontScale="90000"/>
          </a:bodyPr>
          <a:lstStyle/>
          <a:p>
            <a:r>
              <a:rPr lang="en-US" b="1" dirty="0">
                <a:solidFill>
                  <a:srgbClr val="C00000"/>
                </a:solidFill>
              </a:rPr>
              <a:t>Harm due to B-Blockers</a:t>
            </a:r>
            <a:br>
              <a:rPr lang="en-US" dirty="0"/>
            </a:br>
            <a:endParaRPr lang="en-US" dirty="0"/>
          </a:p>
        </p:txBody>
      </p:sp>
      <p:pic>
        <p:nvPicPr>
          <p:cNvPr id="6" name="Content Placeholder 5">
            <a:extLst>
              <a:ext uri="{FF2B5EF4-FFF2-40B4-BE49-F238E27FC236}">
                <a16:creationId xmlns:a16="http://schemas.microsoft.com/office/drawing/2014/main" id="{B0A9060A-2C64-984D-9337-E84DBB32C4C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632298"/>
            <a:ext cx="3886200" cy="3423791"/>
          </a:xfrm>
        </p:spPr>
      </p:pic>
      <p:pic>
        <p:nvPicPr>
          <p:cNvPr id="8" name="Content Placeholder 7">
            <a:extLst>
              <a:ext uri="{FF2B5EF4-FFF2-40B4-BE49-F238E27FC236}">
                <a16:creationId xmlns:a16="http://schemas.microsoft.com/office/drawing/2014/main" id="{5FF89A4A-9478-7A40-832B-133EE820F9E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14850" y="2742765"/>
            <a:ext cx="4177206" cy="2993562"/>
          </a:xfrm>
        </p:spPr>
      </p:pic>
      <p:sp>
        <p:nvSpPr>
          <p:cNvPr id="9" name="TextBox 8">
            <a:extLst>
              <a:ext uri="{FF2B5EF4-FFF2-40B4-BE49-F238E27FC236}">
                <a16:creationId xmlns:a16="http://schemas.microsoft.com/office/drawing/2014/main" id="{9ECB72E6-389F-3447-98AF-AFCDFC600400}"/>
              </a:ext>
            </a:extLst>
          </p:cNvPr>
          <p:cNvSpPr txBox="1"/>
          <p:nvPr/>
        </p:nvSpPr>
        <p:spPr>
          <a:xfrm>
            <a:off x="5684109" y="2208231"/>
            <a:ext cx="2038864" cy="369332"/>
          </a:xfrm>
          <a:prstGeom prst="rect">
            <a:avLst/>
          </a:prstGeom>
          <a:noFill/>
        </p:spPr>
        <p:txBody>
          <a:bodyPr wrap="square" rtlCol="0">
            <a:spAutoFit/>
          </a:bodyPr>
          <a:lstStyle/>
          <a:p>
            <a:r>
              <a:rPr lang="en-US" dirty="0"/>
              <a:t>Multivariate Study</a:t>
            </a:r>
          </a:p>
        </p:txBody>
      </p:sp>
      <p:sp>
        <p:nvSpPr>
          <p:cNvPr id="10" name="TextBox 9">
            <a:extLst>
              <a:ext uri="{FF2B5EF4-FFF2-40B4-BE49-F238E27FC236}">
                <a16:creationId xmlns:a16="http://schemas.microsoft.com/office/drawing/2014/main" id="{68778500-9E3E-7149-B18B-0C17DBC319F1}"/>
              </a:ext>
            </a:extLst>
          </p:cNvPr>
          <p:cNvSpPr txBox="1"/>
          <p:nvPr/>
        </p:nvSpPr>
        <p:spPr>
          <a:xfrm>
            <a:off x="1853514" y="6311898"/>
            <a:ext cx="4102444" cy="646331"/>
          </a:xfrm>
          <a:prstGeom prst="rect">
            <a:avLst/>
          </a:prstGeom>
          <a:noFill/>
        </p:spPr>
        <p:txBody>
          <a:bodyPr wrap="square" rtlCol="0">
            <a:spAutoFit/>
          </a:bodyPr>
          <a:lstStyle/>
          <a:p>
            <a:r>
              <a:rPr lang="en-US" b="1" dirty="0" err="1">
                <a:solidFill>
                  <a:schemeClr val="bg1"/>
                </a:solidFill>
              </a:rPr>
              <a:t>Serste</a:t>
            </a:r>
            <a:r>
              <a:rPr lang="en-US" b="1" dirty="0">
                <a:solidFill>
                  <a:schemeClr val="bg1"/>
                </a:solidFill>
              </a:rPr>
              <a:t> </a:t>
            </a:r>
            <a:r>
              <a:rPr lang="en-US" b="1" dirty="0" err="1">
                <a:solidFill>
                  <a:schemeClr val="bg1"/>
                </a:solidFill>
              </a:rPr>
              <a:t>et.al</a:t>
            </a:r>
            <a:r>
              <a:rPr lang="en-US" b="1" dirty="0">
                <a:solidFill>
                  <a:schemeClr val="bg1"/>
                </a:solidFill>
              </a:rPr>
              <a:t>. Hepatology 2010</a:t>
            </a:r>
          </a:p>
          <a:p>
            <a:endParaRPr lang="en-US" dirty="0">
              <a:solidFill>
                <a:schemeClr val="bg1"/>
              </a:solidFill>
            </a:endParaRPr>
          </a:p>
        </p:txBody>
      </p:sp>
      <p:sp>
        <p:nvSpPr>
          <p:cNvPr id="3" name="TextBox 2">
            <a:extLst>
              <a:ext uri="{FF2B5EF4-FFF2-40B4-BE49-F238E27FC236}">
                <a16:creationId xmlns:a16="http://schemas.microsoft.com/office/drawing/2014/main" id="{CCB65B2C-8CC5-5D41-9167-9027FDD8B847}"/>
              </a:ext>
            </a:extLst>
          </p:cNvPr>
          <p:cNvSpPr txBox="1"/>
          <p:nvPr/>
        </p:nvSpPr>
        <p:spPr>
          <a:xfrm>
            <a:off x="349136" y="1550240"/>
            <a:ext cx="8678486" cy="1015663"/>
          </a:xfrm>
          <a:prstGeom prst="rect">
            <a:avLst/>
          </a:prstGeom>
          <a:noFill/>
        </p:spPr>
        <p:txBody>
          <a:bodyPr wrap="square" rtlCol="0">
            <a:spAutoFit/>
          </a:bodyPr>
          <a:lstStyle/>
          <a:p>
            <a:r>
              <a:rPr lang="en-US" sz="2000" b="1" dirty="0"/>
              <a:t>B-Blockers in Refractory Ascites: An Observational Prospective Study </a:t>
            </a:r>
            <a:br>
              <a:rPr lang="en-US" sz="2000" b="1" dirty="0"/>
            </a:br>
            <a:r>
              <a:rPr lang="en-US" sz="2000" b="1" dirty="0" err="1"/>
              <a:t>Serste</a:t>
            </a:r>
            <a:r>
              <a:rPr lang="en-US" sz="2000" b="1" dirty="0"/>
              <a:t> </a:t>
            </a:r>
            <a:r>
              <a:rPr lang="en-US" sz="2000" b="1" dirty="0" err="1"/>
              <a:t>et.al</a:t>
            </a:r>
            <a:r>
              <a:rPr lang="en-US" sz="2000" b="1" dirty="0"/>
              <a:t>. Hepatology 2010</a:t>
            </a:r>
          </a:p>
          <a:p>
            <a:endParaRPr lang="en-US" sz="2000" b="1" dirty="0"/>
          </a:p>
        </p:txBody>
      </p:sp>
    </p:spTree>
    <p:extLst>
      <p:ext uri="{BB962C8B-B14F-4D97-AF65-F5344CB8AC3E}">
        <p14:creationId xmlns:p14="http://schemas.microsoft.com/office/powerpoint/2010/main" val="26667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206E-36A2-0343-B641-044F4ED2779B}"/>
              </a:ext>
            </a:extLst>
          </p:cNvPr>
          <p:cNvSpPr>
            <a:spLocks noGrp="1"/>
          </p:cNvSpPr>
          <p:nvPr>
            <p:ph type="title"/>
          </p:nvPr>
        </p:nvSpPr>
        <p:spPr>
          <a:xfrm>
            <a:off x="628650" y="0"/>
            <a:ext cx="7886700" cy="1309816"/>
          </a:xfrm>
        </p:spPr>
        <p:txBody>
          <a:bodyPr/>
          <a:lstStyle/>
          <a:p>
            <a:r>
              <a:rPr lang="en-US" b="1" dirty="0">
                <a:solidFill>
                  <a:srgbClr val="C00000"/>
                </a:solidFill>
              </a:rPr>
              <a:t>Doses of NSSBS and Clinical Outcomes</a:t>
            </a:r>
          </a:p>
        </p:txBody>
      </p:sp>
      <p:pic>
        <p:nvPicPr>
          <p:cNvPr id="6" name="Content Placeholder 5">
            <a:extLst>
              <a:ext uri="{FF2B5EF4-FFF2-40B4-BE49-F238E27FC236}">
                <a16:creationId xmlns:a16="http://schemas.microsoft.com/office/drawing/2014/main" id="{688A5DCA-DEBE-924E-83E4-61491F61BF7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7657" y="2335427"/>
            <a:ext cx="3838671" cy="2840617"/>
          </a:xfrm>
        </p:spPr>
      </p:pic>
      <p:pic>
        <p:nvPicPr>
          <p:cNvPr id="8" name="Content Placeholder 7">
            <a:extLst>
              <a:ext uri="{FF2B5EF4-FFF2-40B4-BE49-F238E27FC236}">
                <a16:creationId xmlns:a16="http://schemas.microsoft.com/office/drawing/2014/main" id="{D5816095-637B-DC44-8F64-19920444DD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7924" y="2174789"/>
            <a:ext cx="4167410" cy="3014372"/>
          </a:xfrm>
        </p:spPr>
      </p:pic>
      <p:sp>
        <p:nvSpPr>
          <p:cNvPr id="9" name="TextBox 8">
            <a:extLst>
              <a:ext uri="{FF2B5EF4-FFF2-40B4-BE49-F238E27FC236}">
                <a16:creationId xmlns:a16="http://schemas.microsoft.com/office/drawing/2014/main" id="{9A97E82D-F7BB-5342-B819-B24D13E0C754}"/>
              </a:ext>
            </a:extLst>
          </p:cNvPr>
          <p:cNvSpPr txBox="1"/>
          <p:nvPr/>
        </p:nvSpPr>
        <p:spPr>
          <a:xfrm>
            <a:off x="628651" y="5350476"/>
            <a:ext cx="4126852" cy="646331"/>
          </a:xfrm>
          <a:prstGeom prst="rect">
            <a:avLst/>
          </a:prstGeom>
          <a:noFill/>
        </p:spPr>
        <p:txBody>
          <a:bodyPr wrap="square" rtlCol="0">
            <a:spAutoFit/>
          </a:bodyPr>
          <a:lstStyle/>
          <a:p>
            <a:r>
              <a:rPr lang="en-US" dirty="0"/>
              <a:t>High Dose Propranolol(160):Harm</a:t>
            </a:r>
            <a:br>
              <a:rPr lang="en-US" dirty="0"/>
            </a:br>
            <a:r>
              <a:rPr lang="en-US" dirty="0"/>
              <a:t>Low Dose Propranolol(&lt;160):Beneficial</a:t>
            </a:r>
          </a:p>
        </p:txBody>
      </p:sp>
      <p:sp>
        <p:nvSpPr>
          <p:cNvPr id="10" name="TextBox 9">
            <a:extLst>
              <a:ext uri="{FF2B5EF4-FFF2-40B4-BE49-F238E27FC236}">
                <a16:creationId xmlns:a16="http://schemas.microsoft.com/office/drawing/2014/main" id="{68FAA8F5-08CA-9E4D-A778-39B83B40B3FF}"/>
              </a:ext>
            </a:extLst>
          </p:cNvPr>
          <p:cNvSpPr txBox="1"/>
          <p:nvPr/>
        </p:nvSpPr>
        <p:spPr>
          <a:xfrm>
            <a:off x="741405" y="1419137"/>
            <a:ext cx="3925954" cy="646331"/>
          </a:xfrm>
          <a:prstGeom prst="rect">
            <a:avLst/>
          </a:prstGeom>
          <a:noFill/>
        </p:spPr>
        <p:txBody>
          <a:bodyPr wrap="square" rtlCol="0">
            <a:spAutoFit/>
          </a:bodyPr>
          <a:lstStyle/>
          <a:p>
            <a:r>
              <a:rPr lang="en-US" dirty="0"/>
              <a:t>1068 pts decompensated with mildly decompensated cirrhosis</a:t>
            </a:r>
          </a:p>
        </p:txBody>
      </p:sp>
      <p:sp>
        <p:nvSpPr>
          <p:cNvPr id="11" name="TextBox 10">
            <a:extLst>
              <a:ext uri="{FF2B5EF4-FFF2-40B4-BE49-F238E27FC236}">
                <a16:creationId xmlns:a16="http://schemas.microsoft.com/office/drawing/2014/main" id="{83A02CF2-8A6F-D04C-920A-127A5BF824D0}"/>
              </a:ext>
            </a:extLst>
          </p:cNvPr>
          <p:cNvSpPr txBox="1"/>
          <p:nvPr/>
        </p:nvSpPr>
        <p:spPr>
          <a:xfrm>
            <a:off x="5090984" y="1419136"/>
            <a:ext cx="3784350" cy="646331"/>
          </a:xfrm>
          <a:prstGeom prst="rect">
            <a:avLst/>
          </a:prstGeom>
          <a:noFill/>
        </p:spPr>
        <p:txBody>
          <a:bodyPr wrap="square" rtlCol="0">
            <a:spAutoFit/>
          </a:bodyPr>
          <a:lstStyle/>
          <a:p>
            <a:r>
              <a:rPr lang="en-US" dirty="0"/>
              <a:t>227 pts with severely decompensated cirrhosis</a:t>
            </a:r>
          </a:p>
        </p:txBody>
      </p:sp>
      <p:sp>
        <p:nvSpPr>
          <p:cNvPr id="12" name="TextBox 11">
            <a:extLst>
              <a:ext uri="{FF2B5EF4-FFF2-40B4-BE49-F238E27FC236}">
                <a16:creationId xmlns:a16="http://schemas.microsoft.com/office/drawing/2014/main" id="{B391E2CC-7B66-7441-B1B1-BD810A4BA76C}"/>
              </a:ext>
            </a:extLst>
          </p:cNvPr>
          <p:cNvSpPr txBox="1"/>
          <p:nvPr/>
        </p:nvSpPr>
        <p:spPr>
          <a:xfrm>
            <a:off x="605481" y="6351374"/>
            <a:ext cx="3463833" cy="369332"/>
          </a:xfrm>
          <a:prstGeom prst="rect">
            <a:avLst/>
          </a:prstGeom>
          <a:noFill/>
        </p:spPr>
        <p:txBody>
          <a:bodyPr wrap="none" rtlCol="0">
            <a:spAutoFit/>
          </a:bodyPr>
          <a:lstStyle/>
          <a:p>
            <a:r>
              <a:rPr lang="en-US" dirty="0">
                <a:solidFill>
                  <a:schemeClr val="bg1"/>
                </a:solidFill>
              </a:rPr>
              <a:t>Bang et al. Liver International.2016</a:t>
            </a:r>
          </a:p>
        </p:txBody>
      </p:sp>
      <p:sp>
        <p:nvSpPr>
          <p:cNvPr id="14" name="TextBox 13">
            <a:extLst>
              <a:ext uri="{FF2B5EF4-FFF2-40B4-BE49-F238E27FC236}">
                <a16:creationId xmlns:a16="http://schemas.microsoft.com/office/drawing/2014/main" id="{65C16D62-0141-BE46-91AD-51B0CCD80915}"/>
              </a:ext>
            </a:extLst>
          </p:cNvPr>
          <p:cNvSpPr txBox="1"/>
          <p:nvPr/>
        </p:nvSpPr>
        <p:spPr>
          <a:xfrm>
            <a:off x="5090984" y="5298483"/>
            <a:ext cx="3823291" cy="923330"/>
          </a:xfrm>
          <a:prstGeom prst="rect">
            <a:avLst/>
          </a:prstGeom>
          <a:noFill/>
        </p:spPr>
        <p:txBody>
          <a:bodyPr wrap="none" rtlCol="0">
            <a:spAutoFit/>
          </a:bodyPr>
          <a:lstStyle/>
          <a:p>
            <a:r>
              <a:rPr lang="en-US" dirty="0"/>
              <a:t>High Dose Propranolol(160):Harm</a:t>
            </a:r>
            <a:br>
              <a:rPr lang="en-US" dirty="0"/>
            </a:br>
            <a:r>
              <a:rPr lang="en-US" dirty="0"/>
              <a:t>Low Dose Propranolol(&lt;160):Beneficial</a:t>
            </a:r>
          </a:p>
          <a:p>
            <a:endParaRPr lang="en-US" dirty="0"/>
          </a:p>
        </p:txBody>
      </p:sp>
    </p:spTree>
    <p:extLst>
      <p:ext uri="{BB962C8B-B14F-4D97-AF65-F5344CB8AC3E}">
        <p14:creationId xmlns:p14="http://schemas.microsoft.com/office/powerpoint/2010/main" val="1632932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7.png" descr="Screen Shot 2015-01-19 at 9.43.52 PM.png">
            <a:extLst>
              <a:ext uri="{FF2B5EF4-FFF2-40B4-BE49-F238E27FC236}">
                <a16:creationId xmlns:a16="http://schemas.microsoft.com/office/drawing/2014/main" id="{F90A7C72-E88D-C74D-8895-78E333564D7D}"/>
              </a:ext>
            </a:extLst>
          </p:cNvPr>
          <p:cNvPicPr/>
          <p:nvPr/>
        </p:nvPicPr>
        <p:blipFill>
          <a:blip r:embed="rId3"/>
          <a:stretch>
            <a:fillRect/>
          </a:stretch>
        </p:blipFill>
        <p:spPr>
          <a:xfrm>
            <a:off x="0" y="668241"/>
            <a:ext cx="9144000" cy="5028604"/>
          </a:xfrm>
          <a:prstGeom prst="rect">
            <a:avLst/>
          </a:prstGeom>
          <a:ln w="12700">
            <a:miter lim="400000"/>
          </a:ln>
        </p:spPr>
      </p:pic>
      <p:sp>
        <p:nvSpPr>
          <p:cNvPr id="5" name="TextBox 4">
            <a:extLst>
              <a:ext uri="{FF2B5EF4-FFF2-40B4-BE49-F238E27FC236}">
                <a16:creationId xmlns:a16="http://schemas.microsoft.com/office/drawing/2014/main" id="{FE194E1F-A875-6D46-B45A-667C054E2ECB}"/>
              </a:ext>
            </a:extLst>
          </p:cNvPr>
          <p:cNvSpPr txBox="1"/>
          <p:nvPr/>
        </p:nvSpPr>
        <p:spPr>
          <a:xfrm>
            <a:off x="448235" y="6472518"/>
            <a:ext cx="6007735" cy="923330"/>
          </a:xfrm>
          <a:prstGeom prst="rect">
            <a:avLst/>
          </a:prstGeom>
          <a:noFill/>
        </p:spPr>
        <p:txBody>
          <a:bodyPr wrap="none" rtlCol="0">
            <a:spAutoFit/>
          </a:bodyPr>
          <a:lstStyle/>
          <a:p>
            <a:r>
              <a:rPr lang="en-US" dirty="0">
                <a:solidFill>
                  <a:schemeClr val="bg1"/>
                </a:solidFill>
              </a:rPr>
              <a:t>Ge and Runyon. Journal of Hepatology 2013 vol. 59 j 203–204 </a:t>
            </a:r>
          </a:p>
          <a:p>
            <a:pPr lvl="0"/>
            <a:endParaRPr lang="en-US" dirty="0">
              <a:solidFill>
                <a:schemeClr val="bg1"/>
              </a:solidFill>
            </a:endParaRPr>
          </a:p>
          <a:p>
            <a:endParaRPr lang="en-US" dirty="0">
              <a:solidFill>
                <a:schemeClr val="bg1"/>
              </a:solidFill>
            </a:endParaRPr>
          </a:p>
        </p:txBody>
      </p:sp>
      <p:sp>
        <p:nvSpPr>
          <p:cNvPr id="6" name="TextBox 5">
            <a:extLst>
              <a:ext uri="{FF2B5EF4-FFF2-40B4-BE49-F238E27FC236}">
                <a16:creationId xmlns:a16="http://schemas.microsoft.com/office/drawing/2014/main" id="{5AED7086-CC49-DD46-95CB-83F0ABF2FB67}"/>
              </a:ext>
            </a:extLst>
          </p:cNvPr>
          <p:cNvSpPr txBox="1"/>
          <p:nvPr/>
        </p:nvSpPr>
        <p:spPr>
          <a:xfrm>
            <a:off x="2617694" y="18795"/>
            <a:ext cx="4144542" cy="523220"/>
          </a:xfrm>
          <a:prstGeom prst="rect">
            <a:avLst/>
          </a:prstGeom>
          <a:noFill/>
        </p:spPr>
        <p:txBody>
          <a:bodyPr wrap="square" rtlCol="0">
            <a:spAutoFit/>
          </a:bodyPr>
          <a:lstStyle/>
          <a:p>
            <a:r>
              <a:rPr lang="en-US" sz="2800" b="1" dirty="0">
                <a:solidFill>
                  <a:srgbClr val="C00000"/>
                </a:solidFill>
              </a:rPr>
              <a:t>Hitting the Sweet Spot</a:t>
            </a:r>
          </a:p>
        </p:txBody>
      </p:sp>
    </p:spTree>
    <p:extLst>
      <p:ext uri="{BB962C8B-B14F-4D97-AF65-F5344CB8AC3E}">
        <p14:creationId xmlns:p14="http://schemas.microsoft.com/office/powerpoint/2010/main" val="3839327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CDD1-812D-964C-81D7-A46CF720E119}"/>
              </a:ext>
            </a:extLst>
          </p:cNvPr>
          <p:cNvSpPr>
            <a:spLocks noGrp="1"/>
          </p:cNvSpPr>
          <p:nvPr>
            <p:ph type="title"/>
          </p:nvPr>
        </p:nvSpPr>
        <p:spPr/>
        <p:txBody>
          <a:bodyPr/>
          <a:lstStyle/>
          <a:p>
            <a:r>
              <a:rPr lang="en-US" b="1" dirty="0">
                <a:solidFill>
                  <a:srgbClr val="C00000"/>
                </a:solidFill>
              </a:rPr>
              <a:t>   Ascites-Housekeeping:  </a:t>
            </a:r>
          </a:p>
        </p:txBody>
      </p:sp>
      <p:sp>
        <p:nvSpPr>
          <p:cNvPr id="3" name="Content Placeholder 2">
            <a:extLst>
              <a:ext uri="{FF2B5EF4-FFF2-40B4-BE49-F238E27FC236}">
                <a16:creationId xmlns:a16="http://schemas.microsoft.com/office/drawing/2014/main" id="{C642CF16-2B1B-C34B-9E20-E9E03E1FA173}"/>
              </a:ext>
            </a:extLst>
          </p:cNvPr>
          <p:cNvSpPr>
            <a:spLocks noGrp="1"/>
          </p:cNvSpPr>
          <p:nvPr>
            <p:ph idx="1"/>
          </p:nvPr>
        </p:nvSpPr>
        <p:spPr>
          <a:xfrm>
            <a:off x="628650" y="1967345"/>
            <a:ext cx="7886700" cy="4209618"/>
          </a:xfrm>
        </p:spPr>
        <p:txBody>
          <a:bodyPr>
            <a:normAutofit/>
          </a:bodyPr>
          <a:lstStyle/>
          <a:p>
            <a:r>
              <a:rPr lang="en-US" dirty="0"/>
              <a:t>Drugs to avoid</a:t>
            </a:r>
            <a:br>
              <a:rPr lang="en-US" dirty="0"/>
            </a:br>
            <a:r>
              <a:rPr lang="en-US" dirty="0"/>
              <a:t>-NSAIDs</a:t>
            </a:r>
            <a:br>
              <a:rPr lang="en-US" dirty="0"/>
            </a:br>
            <a:r>
              <a:rPr lang="en-US" dirty="0"/>
              <a:t>-ARA and ACE inhibitors</a:t>
            </a:r>
          </a:p>
          <a:p>
            <a:endParaRPr lang="en-US" dirty="0"/>
          </a:p>
          <a:p>
            <a:r>
              <a:rPr lang="en-US" dirty="0"/>
              <a:t>Salt History-back to basics</a:t>
            </a:r>
            <a:br>
              <a:rPr lang="en-US" dirty="0"/>
            </a:br>
            <a:br>
              <a:rPr lang="en-US" dirty="0"/>
            </a:br>
            <a:endParaRPr lang="en-US" dirty="0"/>
          </a:p>
          <a:p>
            <a:pPr marL="0" indent="0">
              <a:buNone/>
            </a:pPr>
            <a:r>
              <a:rPr lang="en-US" dirty="0"/>
              <a:t> </a:t>
            </a:r>
          </a:p>
        </p:txBody>
      </p:sp>
    </p:spTree>
    <p:extLst>
      <p:ext uri="{BB962C8B-B14F-4D97-AF65-F5344CB8AC3E}">
        <p14:creationId xmlns:p14="http://schemas.microsoft.com/office/powerpoint/2010/main" val="306420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15B0-1AFB-B24B-A53D-F8E8767172B5}"/>
              </a:ext>
            </a:extLst>
          </p:cNvPr>
          <p:cNvSpPr>
            <a:spLocks noGrp="1"/>
          </p:cNvSpPr>
          <p:nvPr>
            <p:ph type="title"/>
          </p:nvPr>
        </p:nvSpPr>
        <p:spPr/>
        <p:txBody>
          <a:bodyPr>
            <a:normAutofit/>
          </a:bodyPr>
          <a:lstStyle/>
          <a:p>
            <a:r>
              <a:rPr lang="en-US" b="1" dirty="0">
                <a:solidFill>
                  <a:srgbClr val="C00000"/>
                </a:solidFill>
              </a:rPr>
              <a:t>            Updates in Cirrhosis</a:t>
            </a:r>
            <a:br>
              <a:rPr lang="en-US" b="1" dirty="0">
                <a:solidFill>
                  <a:srgbClr val="C00000"/>
                </a:solidFill>
              </a:rPr>
            </a:br>
            <a:r>
              <a:rPr lang="en-US" b="1" dirty="0">
                <a:solidFill>
                  <a:srgbClr val="C00000"/>
                </a:solidFill>
              </a:rPr>
              <a:t>            Portal Hypertension</a:t>
            </a:r>
          </a:p>
        </p:txBody>
      </p:sp>
      <p:pic>
        <p:nvPicPr>
          <p:cNvPr id="9" name="Content Placeholder 8">
            <a:extLst>
              <a:ext uri="{FF2B5EF4-FFF2-40B4-BE49-F238E27FC236}">
                <a16:creationId xmlns:a16="http://schemas.microsoft.com/office/drawing/2014/main" id="{5875762C-29F5-1F4F-A591-1E1DFFAEAEE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479964"/>
            <a:ext cx="3886200" cy="2195915"/>
          </a:xfrm>
        </p:spPr>
      </p:pic>
      <p:pic>
        <p:nvPicPr>
          <p:cNvPr id="6" name="Content Placeholder 5">
            <a:extLst>
              <a:ext uri="{FF2B5EF4-FFF2-40B4-BE49-F238E27FC236}">
                <a16:creationId xmlns:a16="http://schemas.microsoft.com/office/drawing/2014/main" id="{C8A6409D-2755-4540-98EF-97C5F68C668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479964"/>
            <a:ext cx="3886200" cy="2195915"/>
          </a:xfrm>
        </p:spPr>
      </p:pic>
    </p:spTree>
    <p:extLst>
      <p:ext uri="{BB962C8B-B14F-4D97-AF65-F5344CB8AC3E}">
        <p14:creationId xmlns:p14="http://schemas.microsoft.com/office/powerpoint/2010/main" val="368480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4627-BB10-BE43-9EC2-DFE81B509769}"/>
              </a:ext>
            </a:extLst>
          </p:cNvPr>
          <p:cNvSpPr>
            <a:spLocks noGrp="1"/>
          </p:cNvSpPr>
          <p:nvPr>
            <p:ph type="title"/>
          </p:nvPr>
        </p:nvSpPr>
        <p:spPr/>
        <p:txBody>
          <a:bodyPr>
            <a:normAutofit/>
          </a:bodyPr>
          <a:lstStyle/>
          <a:p>
            <a:r>
              <a:rPr lang="en-US" sz="4000" b="1" dirty="0">
                <a:solidFill>
                  <a:srgbClr val="C00000"/>
                </a:solidFill>
              </a:rPr>
              <a:t>Management of Refractory Ascites</a:t>
            </a:r>
          </a:p>
        </p:txBody>
      </p:sp>
      <p:pic>
        <p:nvPicPr>
          <p:cNvPr id="6" name="Content Placeholder 5">
            <a:extLst>
              <a:ext uri="{FF2B5EF4-FFF2-40B4-BE49-F238E27FC236}">
                <a16:creationId xmlns:a16="http://schemas.microsoft.com/office/drawing/2014/main" id="{3EBCE491-1695-4849-925C-DBF140769E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825626"/>
            <a:ext cx="3886200" cy="3821906"/>
          </a:xfrm>
        </p:spPr>
      </p:pic>
      <p:sp>
        <p:nvSpPr>
          <p:cNvPr id="4" name="Content Placeholder 3">
            <a:extLst>
              <a:ext uri="{FF2B5EF4-FFF2-40B4-BE49-F238E27FC236}">
                <a16:creationId xmlns:a16="http://schemas.microsoft.com/office/drawing/2014/main" id="{267E69F6-9929-9C45-A809-A17679EDEF49}"/>
              </a:ext>
            </a:extLst>
          </p:cNvPr>
          <p:cNvSpPr>
            <a:spLocks noGrp="1"/>
          </p:cNvSpPr>
          <p:nvPr>
            <p:ph sz="half" idx="2"/>
          </p:nvPr>
        </p:nvSpPr>
        <p:spPr>
          <a:xfrm>
            <a:off x="4629150" y="1825625"/>
            <a:ext cx="4083050" cy="4351338"/>
          </a:xfrm>
        </p:spPr>
        <p:txBody>
          <a:bodyPr/>
          <a:lstStyle/>
          <a:p>
            <a:r>
              <a:rPr lang="en-US" dirty="0"/>
              <a:t>Patient Selection</a:t>
            </a:r>
            <a:br>
              <a:rPr lang="en-US" dirty="0"/>
            </a:br>
            <a:r>
              <a:rPr lang="en-US" sz="2400" dirty="0"/>
              <a:t>-Excellent heart function</a:t>
            </a:r>
            <a:br>
              <a:rPr lang="en-US" sz="2400" dirty="0"/>
            </a:br>
            <a:r>
              <a:rPr lang="en-US" sz="2400" dirty="0"/>
              <a:t>no diastolic or systolic dysfunction</a:t>
            </a:r>
            <a:br>
              <a:rPr lang="en-US" sz="2400" dirty="0"/>
            </a:br>
            <a:r>
              <a:rPr lang="en-US" sz="2400" dirty="0"/>
              <a:t>-No Pulmonary Hypertension</a:t>
            </a:r>
            <a:br>
              <a:rPr lang="en-US" sz="2400" dirty="0"/>
            </a:br>
            <a:r>
              <a:rPr lang="en-US" sz="2400" dirty="0"/>
              <a:t>-Bili&lt; 5mg/dl</a:t>
            </a:r>
            <a:br>
              <a:rPr lang="en-US" sz="2400" dirty="0"/>
            </a:br>
            <a:r>
              <a:rPr lang="en-US" sz="2400" dirty="0"/>
              <a:t>-No past significant HE</a:t>
            </a:r>
            <a:br>
              <a:rPr lang="en-US" sz="2400" dirty="0"/>
            </a:br>
            <a:r>
              <a:rPr lang="en-US" sz="2400" dirty="0"/>
              <a:t>-age&lt; 65</a:t>
            </a:r>
          </a:p>
        </p:txBody>
      </p:sp>
      <p:sp>
        <p:nvSpPr>
          <p:cNvPr id="7" name="TextBox 6">
            <a:extLst>
              <a:ext uri="{FF2B5EF4-FFF2-40B4-BE49-F238E27FC236}">
                <a16:creationId xmlns:a16="http://schemas.microsoft.com/office/drawing/2014/main" id="{3301DFBC-1180-294F-A456-6E5392D993BA}"/>
              </a:ext>
            </a:extLst>
          </p:cNvPr>
          <p:cNvSpPr txBox="1"/>
          <p:nvPr/>
        </p:nvSpPr>
        <p:spPr>
          <a:xfrm>
            <a:off x="873668" y="6413500"/>
            <a:ext cx="4247945" cy="369332"/>
          </a:xfrm>
          <a:prstGeom prst="rect">
            <a:avLst/>
          </a:prstGeom>
          <a:noFill/>
        </p:spPr>
        <p:txBody>
          <a:bodyPr wrap="square" rtlCol="0">
            <a:spAutoFit/>
          </a:bodyPr>
          <a:lstStyle/>
          <a:p>
            <a:r>
              <a:rPr lang="en-US" dirty="0">
                <a:solidFill>
                  <a:schemeClr val="bg1"/>
                </a:solidFill>
              </a:rPr>
              <a:t>Bureau et al. Gastroenterology 2017</a:t>
            </a:r>
          </a:p>
        </p:txBody>
      </p:sp>
    </p:spTree>
    <p:extLst>
      <p:ext uri="{BB962C8B-B14F-4D97-AF65-F5344CB8AC3E}">
        <p14:creationId xmlns:p14="http://schemas.microsoft.com/office/powerpoint/2010/main" val="3058095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4627-BB10-BE43-9EC2-DFE81B509769}"/>
              </a:ext>
            </a:extLst>
          </p:cNvPr>
          <p:cNvSpPr>
            <a:spLocks noGrp="1"/>
          </p:cNvSpPr>
          <p:nvPr>
            <p:ph type="title"/>
          </p:nvPr>
        </p:nvSpPr>
        <p:spPr/>
        <p:txBody>
          <a:bodyPr>
            <a:normAutofit/>
          </a:bodyPr>
          <a:lstStyle/>
          <a:p>
            <a:r>
              <a:rPr lang="en-US" sz="4000" b="1" dirty="0">
                <a:solidFill>
                  <a:srgbClr val="C00000"/>
                </a:solidFill>
              </a:rPr>
              <a:t>Management of Refractory Ascites</a:t>
            </a:r>
          </a:p>
        </p:txBody>
      </p:sp>
      <p:pic>
        <p:nvPicPr>
          <p:cNvPr id="6" name="Content Placeholder 5">
            <a:extLst>
              <a:ext uri="{FF2B5EF4-FFF2-40B4-BE49-F238E27FC236}">
                <a16:creationId xmlns:a16="http://schemas.microsoft.com/office/drawing/2014/main" id="{3EBCE491-1695-4849-925C-DBF140769E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825626"/>
            <a:ext cx="3886200" cy="3821906"/>
          </a:xfrm>
        </p:spPr>
      </p:pic>
      <p:sp>
        <p:nvSpPr>
          <p:cNvPr id="4" name="Content Placeholder 3">
            <a:extLst>
              <a:ext uri="{FF2B5EF4-FFF2-40B4-BE49-F238E27FC236}">
                <a16:creationId xmlns:a16="http://schemas.microsoft.com/office/drawing/2014/main" id="{267E69F6-9929-9C45-A809-A17679EDEF49}"/>
              </a:ext>
            </a:extLst>
          </p:cNvPr>
          <p:cNvSpPr>
            <a:spLocks noGrp="1"/>
          </p:cNvSpPr>
          <p:nvPr>
            <p:ph sz="half" idx="2"/>
          </p:nvPr>
        </p:nvSpPr>
        <p:spPr>
          <a:xfrm>
            <a:off x="4629150" y="1825625"/>
            <a:ext cx="4083050" cy="4351338"/>
          </a:xfrm>
        </p:spPr>
        <p:txBody>
          <a:bodyPr/>
          <a:lstStyle/>
          <a:p>
            <a:r>
              <a:rPr lang="en-US" dirty="0"/>
              <a:t>Patient Selection</a:t>
            </a:r>
            <a:br>
              <a:rPr lang="en-US" dirty="0"/>
            </a:br>
            <a:r>
              <a:rPr lang="en-US" sz="2400" dirty="0"/>
              <a:t>-Excellent heart function</a:t>
            </a:r>
            <a:br>
              <a:rPr lang="en-US" sz="2400" dirty="0"/>
            </a:br>
            <a:r>
              <a:rPr lang="en-US" sz="2400" dirty="0"/>
              <a:t>no diastolic or systolic dysfunction</a:t>
            </a:r>
            <a:br>
              <a:rPr lang="en-US" sz="2400" dirty="0"/>
            </a:br>
            <a:r>
              <a:rPr lang="en-US" sz="2400" dirty="0"/>
              <a:t>-No Pulmonary Hypertension</a:t>
            </a:r>
            <a:br>
              <a:rPr lang="en-US" sz="2400" dirty="0"/>
            </a:br>
            <a:r>
              <a:rPr lang="en-US" sz="2400" dirty="0"/>
              <a:t>-Bili&lt; 5mg/dl</a:t>
            </a:r>
            <a:br>
              <a:rPr lang="en-US" sz="2400" dirty="0"/>
            </a:br>
            <a:r>
              <a:rPr lang="en-US" sz="2400" dirty="0"/>
              <a:t>-No past significant HE</a:t>
            </a:r>
            <a:br>
              <a:rPr lang="en-US" sz="2400" dirty="0"/>
            </a:br>
            <a:r>
              <a:rPr lang="en-US" sz="2400" dirty="0"/>
              <a:t>-age&lt; 65</a:t>
            </a:r>
          </a:p>
        </p:txBody>
      </p:sp>
      <p:sp>
        <p:nvSpPr>
          <p:cNvPr id="7" name="TextBox 6">
            <a:extLst>
              <a:ext uri="{FF2B5EF4-FFF2-40B4-BE49-F238E27FC236}">
                <a16:creationId xmlns:a16="http://schemas.microsoft.com/office/drawing/2014/main" id="{3301DFBC-1180-294F-A456-6E5392D993BA}"/>
              </a:ext>
            </a:extLst>
          </p:cNvPr>
          <p:cNvSpPr txBox="1"/>
          <p:nvPr/>
        </p:nvSpPr>
        <p:spPr>
          <a:xfrm>
            <a:off x="873668" y="6413500"/>
            <a:ext cx="4247945" cy="369332"/>
          </a:xfrm>
          <a:prstGeom prst="rect">
            <a:avLst/>
          </a:prstGeom>
          <a:noFill/>
        </p:spPr>
        <p:txBody>
          <a:bodyPr wrap="square" rtlCol="0">
            <a:spAutoFit/>
          </a:bodyPr>
          <a:lstStyle/>
          <a:p>
            <a:r>
              <a:rPr lang="en-US" dirty="0">
                <a:solidFill>
                  <a:schemeClr val="bg1"/>
                </a:solidFill>
              </a:rPr>
              <a:t>Bureau et al. Gastroenterology 2017</a:t>
            </a:r>
          </a:p>
        </p:txBody>
      </p:sp>
    </p:spTree>
    <p:extLst>
      <p:ext uri="{BB962C8B-B14F-4D97-AF65-F5344CB8AC3E}">
        <p14:creationId xmlns:p14="http://schemas.microsoft.com/office/powerpoint/2010/main" val="553194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A2E1-F62D-5C47-8DB7-CDF125A226DB}"/>
              </a:ext>
            </a:extLst>
          </p:cNvPr>
          <p:cNvSpPr>
            <a:spLocks noGrp="1"/>
          </p:cNvSpPr>
          <p:nvPr>
            <p:ph type="title"/>
          </p:nvPr>
        </p:nvSpPr>
        <p:spPr/>
        <p:txBody>
          <a:bodyPr/>
          <a:lstStyle/>
          <a:p>
            <a:r>
              <a:rPr lang="en-US" b="1" dirty="0">
                <a:solidFill>
                  <a:srgbClr val="C00000"/>
                </a:solidFill>
              </a:rPr>
              <a:t>Albumin</a:t>
            </a:r>
          </a:p>
        </p:txBody>
      </p:sp>
      <p:sp>
        <p:nvSpPr>
          <p:cNvPr id="3" name="Text Placeholder 2">
            <a:extLst>
              <a:ext uri="{FF2B5EF4-FFF2-40B4-BE49-F238E27FC236}">
                <a16:creationId xmlns:a16="http://schemas.microsoft.com/office/drawing/2014/main" id="{6E90E210-7818-194F-89B8-25A86439B917}"/>
              </a:ext>
            </a:extLst>
          </p:cNvPr>
          <p:cNvSpPr>
            <a:spLocks noGrp="1"/>
          </p:cNvSpPr>
          <p:nvPr>
            <p:ph type="body" idx="1"/>
          </p:nvPr>
        </p:nvSpPr>
        <p:spPr/>
        <p:txBody>
          <a:bodyPr>
            <a:normAutofit/>
          </a:bodyPr>
          <a:lstStyle/>
          <a:p>
            <a:r>
              <a:rPr lang="en-US" sz="2800" dirty="0"/>
              <a:t>Is there a survival benefit with long term administration?</a:t>
            </a:r>
          </a:p>
        </p:txBody>
      </p:sp>
    </p:spTree>
    <p:extLst>
      <p:ext uri="{BB962C8B-B14F-4D97-AF65-F5344CB8AC3E}">
        <p14:creationId xmlns:p14="http://schemas.microsoft.com/office/powerpoint/2010/main" val="1750998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0CAA-7D18-CE48-BA38-7D2D2A68288D}"/>
              </a:ext>
            </a:extLst>
          </p:cNvPr>
          <p:cNvSpPr>
            <a:spLocks noGrp="1"/>
          </p:cNvSpPr>
          <p:nvPr>
            <p:ph type="title"/>
          </p:nvPr>
        </p:nvSpPr>
        <p:spPr>
          <a:xfrm>
            <a:off x="496412" y="342900"/>
            <a:ext cx="8018938" cy="1347789"/>
          </a:xfrm>
        </p:spPr>
        <p:txBody>
          <a:bodyPr>
            <a:noAutofit/>
          </a:bodyPr>
          <a:lstStyle/>
          <a:p>
            <a:r>
              <a:rPr lang="en-US" sz="3600" b="1" dirty="0">
                <a:solidFill>
                  <a:srgbClr val="C00000"/>
                </a:solidFill>
              </a:rPr>
              <a:t>Long -term Albumin administration in patients with ascites, a RCT: the Rationale</a:t>
            </a:r>
            <a:br>
              <a:rPr lang="en-US" sz="3600" b="1" dirty="0">
                <a:solidFill>
                  <a:srgbClr val="C00000"/>
                </a:solidFill>
              </a:rPr>
            </a:br>
            <a:endParaRPr lang="en-US" sz="2400" b="1" dirty="0">
              <a:solidFill>
                <a:srgbClr val="C00000"/>
              </a:solidFill>
            </a:endParaRPr>
          </a:p>
        </p:txBody>
      </p:sp>
      <p:sp>
        <p:nvSpPr>
          <p:cNvPr id="3" name="Content Placeholder 2">
            <a:extLst>
              <a:ext uri="{FF2B5EF4-FFF2-40B4-BE49-F238E27FC236}">
                <a16:creationId xmlns:a16="http://schemas.microsoft.com/office/drawing/2014/main" id="{FDFE2780-A1F7-D24B-A232-BFA409A210F3}"/>
              </a:ext>
            </a:extLst>
          </p:cNvPr>
          <p:cNvSpPr>
            <a:spLocks noGrp="1"/>
          </p:cNvSpPr>
          <p:nvPr>
            <p:ph idx="1"/>
          </p:nvPr>
        </p:nvSpPr>
        <p:spPr>
          <a:xfrm>
            <a:off x="628650" y="1690689"/>
            <a:ext cx="7886700" cy="4486273"/>
          </a:xfrm>
        </p:spPr>
        <p:txBody>
          <a:bodyPr>
            <a:normAutofit/>
          </a:bodyPr>
          <a:lstStyle/>
          <a:p>
            <a:r>
              <a:rPr lang="en-US" sz="3200" dirty="0"/>
              <a:t>Patients with ascites have a effective hypovolemia</a:t>
            </a:r>
          </a:p>
          <a:p>
            <a:r>
              <a:rPr lang="en-US" sz="3200" dirty="0"/>
              <a:t>Albumin corrects effective hypovolemia</a:t>
            </a:r>
          </a:p>
          <a:p>
            <a:r>
              <a:rPr lang="en-US" sz="3200" dirty="0"/>
              <a:t>Albumin has been shown additional beneficial effects: </a:t>
            </a:r>
            <a:br>
              <a:rPr lang="en-US" sz="3200" dirty="0"/>
            </a:br>
            <a:r>
              <a:rPr lang="en-US" sz="3200" dirty="0"/>
              <a:t> –Anti-inflammatory</a:t>
            </a:r>
            <a:br>
              <a:rPr lang="en-US" sz="3200" dirty="0"/>
            </a:br>
            <a:r>
              <a:rPr lang="en-US" sz="3200" dirty="0"/>
              <a:t> –Corrects immune paralysis etc.</a:t>
            </a:r>
          </a:p>
        </p:txBody>
      </p:sp>
      <p:sp>
        <p:nvSpPr>
          <p:cNvPr id="4" name="TextBox 3">
            <a:extLst>
              <a:ext uri="{FF2B5EF4-FFF2-40B4-BE49-F238E27FC236}">
                <a16:creationId xmlns:a16="http://schemas.microsoft.com/office/drawing/2014/main" id="{14802611-3017-D14B-9549-5B826139F6C6}"/>
              </a:ext>
            </a:extLst>
          </p:cNvPr>
          <p:cNvSpPr txBox="1"/>
          <p:nvPr/>
        </p:nvSpPr>
        <p:spPr>
          <a:xfrm>
            <a:off x="496411" y="6388100"/>
            <a:ext cx="5064939" cy="369332"/>
          </a:xfrm>
          <a:prstGeom prst="rect">
            <a:avLst/>
          </a:prstGeom>
          <a:noFill/>
        </p:spPr>
        <p:txBody>
          <a:bodyPr wrap="square" rtlCol="0">
            <a:spAutoFit/>
          </a:bodyPr>
          <a:lstStyle/>
          <a:p>
            <a:r>
              <a:rPr lang="en-US" dirty="0" err="1">
                <a:solidFill>
                  <a:schemeClr val="bg1"/>
                </a:solidFill>
              </a:rPr>
              <a:t>Caraceni</a:t>
            </a:r>
            <a:r>
              <a:rPr lang="en-US" dirty="0">
                <a:solidFill>
                  <a:schemeClr val="bg1"/>
                </a:solidFill>
              </a:rPr>
              <a:t> et a. EAS L 2017.Late breaking abstract</a:t>
            </a:r>
          </a:p>
        </p:txBody>
      </p:sp>
    </p:spTree>
    <p:extLst>
      <p:ext uri="{BB962C8B-B14F-4D97-AF65-F5344CB8AC3E}">
        <p14:creationId xmlns:p14="http://schemas.microsoft.com/office/powerpoint/2010/main" val="949839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1C7D2-1C1F-5044-8868-525FF23BACA9}"/>
              </a:ext>
            </a:extLst>
          </p:cNvPr>
          <p:cNvSpPr>
            <a:spLocks noGrp="1"/>
          </p:cNvSpPr>
          <p:nvPr>
            <p:ph type="title"/>
          </p:nvPr>
        </p:nvSpPr>
        <p:spPr>
          <a:xfrm>
            <a:off x="532150" y="414749"/>
            <a:ext cx="8454452" cy="1212263"/>
          </a:xfrm>
        </p:spPr>
        <p:txBody>
          <a:bodyPr>
            <a:normAutofit fontScale="90000"/>
          </a:bodyPr>
          <a:lstStyle/>
          <a:p>
            <a:r>
              <a:rPr lang="en-US" b="1" dirty="0">
                <a:solidFill>
                  <a:srgbClr val="C00000"/>
                </a:solidFill>
              </a:rPr>
              <a:t>Long – term Albumin administration in patients with ascites, a RCT</a:t>
            </a:r>
            <a:br>
              <a:rPr lang="en-US" dirty="0">
                <a:solidFill>
                  <a:srgbClr val="C00000"/>
                </a:solidFill>
              </a:rPr>
            </a:br>
            <a:endParaRPr lang="en-US" dirty="0">
              <a:solidFill>
                <a:srgbClr val="C00000"/>
              </a:solidFill>
            </a:endParaRPr>
          </a:p>
        </p:txBody>
      </p:sp>
      <p:sp>
        <p:nvSpPr>
          <p:cNvPr id="3" name="Content Placeholder 2">
            <a:extLst>
              <a:ext uri="{FF2B5EF4-FFF2-40B4-BE49-F238E27FC236}">
                <a16:creationId xmlns:a16="http://schemas.microsoft.com/office/drawing/2014/main" id="{095DCA8B-02FB-A140-8938-A44F8EFD648D}"/>
              </a:ext>
            </a:extLst>
          </p:cNvPr>
          <p:cNvSpPr>
            <a:spLocks noGrp="1"/>
          </p:cNvSpPr>
          <p:nvPr>
            <p:ph sz="half" idx="1"/>
          </p:nvPr>
        </p:nvSpPr>
        <p:spPr>
          <a:xfrm>
            <a:off x="1396681" y="3159102"/>
            <a:ext cx="2919759" cy="1218025"/>
          </a:xfrm>
        </p:spPr>
        <p:txBody>
          <a:bodyPr/>
          <a:lstStyle/>
          <a:p>
            <a:pPr marL="0" indent="0">
              <a:buNone/>
            </a:pPr>
            <a:r>
              <a:rPr lang="en-US" b="1" dirty="0"/>
              <a:t>SOC</a:t>
            </a:r>
          </a:p>
        </p:txBody>
      </p:sp>
      <p:sp>
        <p:nvSpPr>
          <p:cNvPr id="4" name="Content Placeholder 3">
            <a:extLst>
              <a:ext uri="{FF2B5EF4-FFF2-40B4-BE49-F238E27FC236}">
                <a16:creationId xmlns:a16="http://schemas.microsoft.com/office/drawing/2014/main" id="{70DB8036-B503-284D-9AA1-CE420990358D}"/>
              </a:ext>
            </a:extLst>
          </p:cNvPr>
          <p:cNvSpPr>
            <a:spLocks noGrp="1"/>
          </p:cNvSpPr>
          <p:nvPr>
            <p:ph sz="half" idx="2"/>
          </p:nvPr>
        </p:nvSpPr>
        <p:spPr>
          <a:xfrm>
            <a:off x="4629150" y="3159103"/>
            <a:ext cx="3886200" cy="1753850"/>
          </a:xfrm>
        </p:spPr>
        <p:txBody>
          <a:bodyPr/>
          <a:lstStyle/>
          <a:p>
            <a:r>
              <a:rPr lang="en-US" b="1" dirty="0"/>
              <a:t>SOC + Albumin </a:t>
            </a:r>
            <a:br>
              <a:rPr lang="en-US" b="1" dirty="0"/>
            </a:br>
            <a:r>
              <a:rPr lang="en-US" b="1" dirty="0"/>
              <a:t>40 g biweekly x 2wk followed by </a:t>
            </a:r>
            <a:br>
              <a:rPr lang="en-US" b="1" dirty="0"/>
            </a:br>
            <a:r>
              <a:rPr lang="en-US" b="1" dirty="0"/>
              <a:t>40 g q week</a:t>
            </a:r>
          </a:p>
        </p:txBody>
      </p:sp>
      <p:sp>
        <p:nvSpPr>
          <p:cNvPr id="5" name="TextBox 4">
            <a:extLst>
              <a:ext uri="{FF2B5EF4-FFF2-40B4-BE49-F238E27FC236}">
                <a16:creationId xmlns:a16="http://schemas.microsoft.com/office/drawing/2014/main" id="{D0F8CE07-0EEA-1148-AB35-D667181CE9F2}"/>
              </a:ext>
            </a:extLst>
          </p:cNvPr>
          <p:cNvSpPr txBox="1"/>
          <p:nvPr/>
        </p:nvSpPr>
        <p:spPr>
          <a:xfrm>
            <a:off x="1244180" y="1239246"/>
            <a:ext cx="6820525" cy="1200329"/>
          </a:xfrm>
          <a:prstGeom prst="rect">
            <a:avLst/>
          </a:prstGeom>
          <a:noFill/>
        </p:spPr>
        <p:txBody>
          <a:bodyPr wrap="square" rtlCol="0">
            <a:spAutoFit/>
          </a:bodyPr>
          <a:lstStyle/>
          <a:p>
            <a:r>
              <a:rPr lang="en-US" sz="2400" b="1" dirty="0"/>
              <a:t>437 Pts with cirrhosis and uncomplicated ascites</a:t>
            </a:r>
            <a:br>
              <a:rPr lang="en-US" sz="2400" b="1" dirty="0"/>
            </a:br>
            <a:r>
              <a:rPr lang="en-US" sz="2400" b="1" dirty="0"/>
              <a:t>treated with spironolactone 200mg/d + furosemide 25 mg/d</a:t>
            </a:r>
          </a:p>
        </p:txBody>
      </p:sp>
      <p:sp>
        <p:nvSpPr>
          <p:cNvPr id="6" name="TextBox 5">
            <a:extLst>
              <a:ext uri="{FF2B5EF4-FFF2-40B4-BE49-F238E27FC236}">
                <a16:creationId xmlns:a16="http://schemas.microsoft.com/office/drawing/2014/main" id="{39DF9D4D-24C9-374A-B202-4382C0503688}"/>
              </a:ext>
            </a:extLst>
          </p:cNvPr>
          <p:cNvSpPr txBox="1"/>
          <p:nvPr/>
        </p:nvSpPr>
        <p:spPr>
          <a:xfrm>
            <a:off x="3297836" y="5096656"/>
            <a:ext cx="1618937" cy="461665"/>
          </a:xfrm>
          <a:prstGeom prst="rect">
            <a:avLst/>
          </a:prstGeom>
          <a:noFill/>
        </p:spPr>
        <p:txBody>
          <a:bodyPr wrap="square" rtlCol="0">
            <a:spAutoFit/>
          </a:bodyPr>
          <a:lstStyle/>
          <a:p>
            <a:r>
              <a:rPr lang="en-US" sz="2400" b="1" dirty="0"/>
              <a:t>18 months</a:t>
            </a:r>
          </a:p>
        </p:txBody>
      </p:sp>
      <p:cxnSp>
        <p:nvCxnSpPr>
          <p:cNvPr id="8" name="Straight Connector 7">
            <a:extLst>
              <a:ext uri="{FF2B5EF4-FFF2-40B4-BE49-F238E27FC236}">
                <a16:creationId xmlns:a16="http://schemas.microsoft.com/office/drawing/2014/main" id="{2A284F5F-09FB-2946-B3EE-212A121DF9F4}"/>
              </a:ext>
            </a:extLst>
          </p:cNvPr>
          <p:cNvCxnSpPr>
            <a:cxnSpLocks/>
          </p:cNvCxnSpPr>
          <p:nvPr/>
        </p:nvCxnSpPr>
        <p:spPr>
          <a:xfrm>
            <a:off x="4085660" y="2220946"/>
            <a:ext cx="1752432" cy="974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07BB11-53B9-7249-A6FD-A006900259D3}"/>
              </a:ext>
            </a:extLst>
          </p:cNvPr>
          <p:cNvCxnSpPr>
            <a:cxnSpLocks/>
          </p:cNvCxnSpPr>
          <p:nvPr/>
        </p:nvCxnSpPr>
        <p:spPr>
          <a:xfrm flipH="1">
            <a:off x="2335237" y="2188565"/>
            <a:ext cx="1772069" cy="859761"/>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3DF830-F231-474B-913D-1CC93284A7EF}"/>
              </a:ext>
            </a:extLst>
          </p:cNvPr>
          <p:cNvSpPr txBox="1"/>
          <p:nvPr/>
        </p:nvSpPr>
        <p:spPr>
          <a:xfrm>
            <a:off x="134912" y="6314466"/>
            <a:ext cx="6578478" cy="646331"/>
          </a:xfrm>
          <a:prstGeom prst="rect">
            <a:avLst/>
          </a:prstGeom>
          <a:noFill/>
        </p:spPr>
        <p:txBody>
          <a:bodyPr wrap="square" rtlCol="0">
            <a:spAutoFit/>
          </a:bodyPr>
          <a:lstStyle/>
          <a:p>
            <a:r>
              <a:rPr lang="en-US" dirty="0" err="1">
                <a:solidFill>
                  <a:schemeClr val="bg1"/>
                </a:solidFill>
              </a:rPr>
              <a:t>Caraceni</a:t>
            </a:r>
            <a:r>
              <a:rPr lang="en-US" dirty="0">
                <a:solidFill>
                  <a:schemeClr val="bg1"/>
                </a:solidFill>
              </a:rPr>
              <a:t> et a. EAS L 2017.Late breaking abstract</a:t>
            </a:r>
          </a:p>
          <a:p>
            <a:endParaRPr lang="en-US" dirty="0"/>
          </a:p>
        </p:txBody>
      </p:sp>
      <p:sp>
        <p:nvSpPr>
          <p:cNvPr id="10" name="Content Placeholder 2">
            <a:extLst>
              <a:ext uri="{FF2B5EF4-FFF2-40B4-BE49-F238E27FC236}">
                <a16:creationId xmlns:a16="http://schemas.microsoft.com/office/drawing/2014/main" id="{4CE4345E-525A-4A4D-A4E2-30061F8BDF1E}"/>
              </a:ext>
            </a:extLst>
          </p:cNvPr>
          <p:cNvSpPr txBox="1">
            <a:spLocks/>
          </p:cNvSpPr>
          <p:nvPr/>
        </p:nvSpPr>
        <p:spPr>
          <a:xfrm>
            <a:off x="1396681" y="3139302"/>
            <a:ext cx="2919759" cy="1753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Tree>
    <p:extLst>
      <p:ext uri="{BB962C8B-B14F-4D97-AF65-F5344CB8AC3E}">
        <p14:creationId xmlns:p14="http://schemas.microsoft.com/office/powerpoint/2010/main" val="397219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C8C22-62A5-3749-85D3-FB33CB603705}"/>
              </a:ext>
            </a:extLst>
          </p:cNvPr>
          <p:cNvSpPr>
            <a:spLocks noGrp="1"/>
          </p:cNvSpPr>
          <p:nvPr>
            <p:ph type="title"/>
          </p:nvPr>
        </p:nvSpPr>
        <p:spPr/>
        <p:txBody>
          <a:bodyPr>
            <a:normAutofit fontScale="90000"/>
          </a:bodyPr>
          <a:lstStyle/>
          <a:p>
            <a:r>
              <a:rPr lang="en-US" b="1" dirty="0">
                <a:solidFill>
                  <a:srgbClr val="C00000"/>
                </a:solidFill>
              </a:rPr>
              <a:t>Long – term Albumin administration in patients with ascites, a RCT</a:t>
            </a:r>
            <a:br>
              <a:rPr lang="en-US" dirty="0">
                <a:solidFill>
                  <a:srgbClr val="C00000"/>
                </a:solidFill>
              </a:rPr>
            </a:br>
            <a:endParaRPr lang="en-US" dirty="0">
              <a:solidFill>
                <a:srgbClr val="C00000"/>
              </a:solidFill>
            </a:endParaRPr>
          </a:p>
        </p:txBody>
      </p:sp>
      <p:sp>
        <p:nvSpPr>
          <p:cNvPr id="3" name="Content Placeholder 2">
            <a:extLst>
              <a:ext uri="{FF2B5EF4-FFF2-40B4-BE49-F238E27FC236}">
                <a16:creationId xmlns:a16="http://schemas.microsoft.com/office/drawing/2014/main" id="{57EB63EB-5083-CA42-85A8-C4BE6269F65E}"/>
              </a:ext>
            </a:extLst>
          </p:cNvPr>
          <p:cNvSpPr>
            <a:spLocks noGrp="1"/>
          </p:cNvSpPr>
          <p:nvPr>
            <p:ph idx="1"/>
          </p:nvPr>
        </p:nvSpPr>
        <p:spPr>
          <a:xfrm>
            <a:off x="628650" y="1925781"/>
            <a:ext cx="7886700" cy="4251181"/>
          </a:xfrm>
        </p:spPr>
        <p:txBody>
          <a:bodyPr/>
          <a:lstStyle/>
          <a:p>
            <a:r>
              <a:rPr lang="en-US" dirty="0"/>
              <a:t>18 – month survival: SOC 66%, </a:t>
            </a:r>
            <a:br>
              <a:rPr lang="en-US" dirty="0"/>
            </a:br>
            <a:r>
              <a:rPr lang="en-US" dirty="0"/>
              <a:t>                                     SOC + Alb 78%(p=0.029)</a:t>
            </a:r>
          </a:p>
          <a:p>
            <a:r>
              <a:rPr lang="en-US" dirty="0"/>
              <a:t>NNT: 8 patients would need to be treated with weekly albumin for 18 months </a:t>
            </a:r>
            <a:br>
              <a:rPr lang="en-US" dirty="0"/>
            </a:br>
            <a:r>
              <a:rPr lang="en-US" dirty="0"/>
              <a:t>to prevent one death</a:t>
            </a:r>
            <a:br>
              <a:rPr lang="en-US" dirty="0"/>
            </a:br>
            <a:endParaRPr lang="en-US" dirty="0"/>
          </a:p>
          <a:p>
            <a:r>
              <a:rPr lang="en-US" dirty="0"/>
              <a:t>Decreased risk of all complications except variceal bleeding</a:t>
            </a:r>
          </a:p>
        </p:txBody>
      </p:sp>
      <p:sp>
        <p:nvSpPr>
          <p:cNvPr id="4" name="TextBox 3">
            <a:extLst>
              <a:ext uri="{FF2B5EF4-FFF2-40B4-BE49-F238E27FC236}">
                <a16:creationId xmlns:a16="http://schemas.microsoft.com/office/drawing/2014/main" id="{7B61064B-E35A-A141-80A9-A0386DE7720F}"/>
              </a:ext>
            </a:extLst>
          </p:cNvPr>
          <p:cNvSpPr txBox="1"/>
          <p:nvPr/>
        </p:nvSpPr>
        <p:spPr>
          <a:xfrm>
            <a:off x="734291" y="6311899"/>
            <a:ext cx="4659737" cy="923330"/>
          </a:xfrm>
          <a:prstGeom prst="rect">
            <a:avLst/>
          </a:prstGeom>
          <a:noFill/>
        </p:spPr>
        <p:txBody>
          <a:bodyPr wrap="square" rtlCol="0">
            <a:spAutoFit/>
          </a:bodyPr>
          <a:lstStyle/>
          <a:p>
            <a:r>
              <a:rPr lang="en-US" dirty="0" err="1">
                <a:solidFill>
                  <a:schemeClr val="bg1"/>
                </a:solidFill>
              </a:rPr>
              <a:t>Caraceni</a:t>
            </a:r>
            <a:r>
              <a:rPr lang="en-US" dirty="0">
                <a:solidFill>
                  <a:schemeClr val="bg1"/>
                </a:solidFill>
              </a:rPr>
              <a:t> et a. EAS L 2017.Late breaking abstract</a:t>
            </a:r>
          </a:p>
          <a:p>
            <a:endParaRPr lang="en-US" dirty="0"/>
          </a:p>
          <a:p>
            <a:endParaRPr lang="en-US" dirty="0"/>
          </a:p>
        </p:txBody>
      </p:sp>
    </p:spTree>
    <p:extLst>
      <p:ext uri="{BB962C8B-B14F-4D97-AF65-F5344CB8AC3E}">
        <p14:creationId xmlns:p14="http://schemas.microsoft.com/office/powerpoint/2010/main" val="3147852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93CA-81B3-784F-8B36-BDF076B4ED3A}"/>
              </a:ext>
            </a:extLst>
          </p:cNvPr>
          <p:cNvSpPr>
            <a:spLocks noGrp="1"/>
          </p:cNvSpPr>
          <p:nvPr>
            <p:ph type="title"/>
          </p:nvPr>
        </p:nvSpPr>
        <p:spPr>
          <a:xfrm>
            <a:off x="46532" y="808762"/>
            <a:ext cx="9097468" cy="660210"/>
          </a:xfrm>
        </p:spPr>
        <p:txBody>
          <a:bodyPr>
            <a:noAutofit/>
          </a:bodyPr>
          <a:lstStyle/>
          <a:p>
            <a:br>
              <a:rPr lang="en-US" sz="2000" b="1" dirty="0"/>
            </a:br>
            <a:r>
              <a:rPr lang="en-US" sz="2000" b="1" dirty="0" err="1"/>
              <a:t>Midodrine</a:t>
            </a:r>
            <a:r>
              <a:rPr lang="en-US" sz="2000" b="1" dirty="0"/>
              <a:t> and albumin for prevention of complications of cirrhosis </a:t>
            </a:r>
            <a:br>
              <a:rPr lang="en-US" sz="2000" b="1" dirty="0"/>
            </a:br>
            <a:r>
              <a:rPr lang="en-US" sz="2000" b="1" dirty="0"/>
              <a:t>in patients waiting list for liver transplantation. </a:t>
            </a:r>
          </a:p>
        </p:txBody>
      </p:sp>
      <p:sp>
        <p:nvSpPr>
          <p:cNvPr id="3" name="Content Placeholder 2">
            <a:extLst>
              <a:ext uri="{FF2B5EF4-FFF2-40B4-BE49-F238E27FC236}">
                <a16:creationId xmlns:a16="http://schemas.microsoft.com/office/drawing/2014/main" id="{EC783F14-E392-1648-B3D3-5CB8E8A7665E}"/>
              </a:ext>
            </a:extLst>
          </p:cNvPr>
          <p:cNvSpPr>
            <a:spLocks noGrp="1"/>
          </p:cNvSpPr>
          <p:nvPr>
            <p:ph sz="half" idx="1"/>
          </p:nvPr>
        </p:nvSpPr>
        <p:spPr>
          <a:xfrm>
            <a:off x="457200" y="2175866"/>
            <a:ext cx="3657600" cy="941977"/>
          </a:xfrm>
        </p:spPr>
        <p:txBody>
          <a:bodyPr/>
          <a:lstStyle/>
          <a:p>
            <a:r>
              <a:rPr lang="en-US" dirty="0" err="1"/>
              <a:t>midodrine</a:t>
            </a:r>
            <a:r>
              <a:rPr lang="en-US" dirty="0"/>
              <a:t> </a:t>
            </a:r>
            <a:r>
              <a:rPr lang="en-US" dirty="0" err="1"/>
              <a:t>tid</a:t>
            </a:r>
            <a:r>
              <a:rPr lang="en-US" dirty="0"/>
              <a:t> + </a:t>
            </a:r>
            <a:r>
              <a:rPr lang="en-US" dirty="0" err="1"/>
              <a:t>alb</a:t>
            </a:r>
            <a:r>
              <a:rPr lang="en-US" dirty="0"/>
              <a:t>     40g 15 days</a:t>
            </a:r>
          </a:p>
        </p:txBody>
      </p:sp>
      <p:sp>
        <p:nvSpPr>
          <p:cNvPr id="4" name="Content Placeholder 3">
            <a:extLst>
              <a:ext uri="{FF2B5EF4-FFF2-40B4-BE49-F238E27FC236}">
                <a16:creationId xmlns:a16="http://schemas.microsoft.com/office/drawing/2014/main" id="{34BDD7C4-C97E-8C4D-9FE2-9E81ABF7310A}"/>
              </a:ext>
            </a:extLst>
          </p:cNvPr>
          <p:cNvSpPr>
            <a:spLocks noGrp="1"/>
          </p:cNvSpPr>
          <p:nvPr>
            <p:ph sz="half" idx="2"/>
          </p:nvPr>
        </p:nvSpPr>
        <p:spPr>
          <a:xfrm>
            <a:off x="5630611" y="2192370"/>
            <a:ext cx="2927350" cy="941976"/>
          </a:xfrm>
        </p:spPr>
        <p:txBody>
          <a:bodyPr/>
          <a:lstStyle/>
          <a:p>
            <a:r>
              <a:rPr lang="en-US" dirty="0"/>
              <a:t>Double blind </a:t>
            </a:r>
          </a:p>
        </p:txBody>
      </p:sp>
      <p:sp>
        <p:nvSpPr>
          <p:cNvPr id="5" name="TextBox 4">
            <a:extLst>
              <a:ext uri="{FF2B5EF4-FFF2-40B4-BE49-F238E27FC236}">
                <a16:creationId xmlns:a16="http://schemas.microsoft.com/office/drawing/2014/main" id="{3472270D-FD82-8247-BFCD-8A907D465FAA}"/>
              </a:ext>
            </a:extLst>
          </p:cNvPr>
          <p:cNvSpPr txBox="1"/>
          <p:nvPr/>
        </p:nvSpPr>
        <p:spPr>
          <a:xfrm>
            <a:off x="3820886" y="2655706"/>
            <a:ext cx="1809725" cy="461665"/>
          </a:xfrm>
          <a:prstGeom prst="rect">
            <a:avLst/>
          </a:prstGeom>
          <a:noFill/>
        </p:spPr>
        <p:txBody>
          <a:bodyPr wrap="square" rtlCol="0">
            <a:spAutoFit/>
          </a:bodyPr>
          <a:lstStyle/>
          <a:p>
            <a:r>
              <a:rPr lang="en-US" sz="2400" b="1" dirty="0"/>
              <a:t>12 months </a:t>
            </a:r>
          </a:p>
        </p:txBody>
      </p:sp>
      <p:sp>
        <p:nvSpPr>
          <p:cNvPr id="11" name="Content Placeholder 3">
            <a:extLst>
              <a:ext uri="{FF2B5EF4-FFF2-40B4-BE49-F238E27FC236}">
                <a16:creationId xmlns:a16="http://schemas.microsoft.com/office/drawing/2014/main" id="{102255CD-6F18-DB43-8BBD-629F3F371216}"/>
              </a:ext>
            </a:extLst>
          </p:cNvPr>
          <p:cNvSpPr txBox="1">
            <a:spLocks/>
          </p:cNvSpPr>
          <p:nvPr/>
        </p:nvSpPr>
        <p:spPr>
          <a:xfrm>
            <a:off x="5630611" y="2419637"/>
            <a:ext cx="2927350" cy="941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Content Placeholder 2">
            <a:extLst>
              <a:ext uri="{FF2B5EF4-FFF2-40B4-BE49-F238E27FC236}">
                <a16:creationId xmlns:a16="http://schemas.microsoft.com/office/drawing/2014/main" id="{0F3AC578-2D8E-E041-835F-B30A4D803481}"/>
              </a:ext>
            </a:extLst>
          </p:cNvPr>
          <p:cNvSpPr txBox="1">
            <a:spLocks/>
          </p:cNvSpPr>
          <p:nvPr/>
        </p:nvSpPr>
        <p:spPr>
          <a:xfrm>
            <a:off x="832475" y="2658893"/>
            <a:ext cx="3252470" cy="941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4" name="Content Placeholder 6">
            <a:extLst>
              <a:ext uri="{FF2B5EF4-FFF2-40B4-BE49-F238E27FC236}">
                <a16:creationId xmlns:a16="http://schemas.microsoft.com/office/drawing/2014/main" id="{1A140050-F174-8A49-B727-83A300131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4227226"/>
            <a:ext cx="8265847" cy="1543987"/>
          </a:xfrm>
          <a:prstGeom prst="rect">
            <a:avLst/>
          </a:prstGeom>
        </p:spPr>
      </p:pic>
      <p:sp>
        <p:nvSpPr>
          <p:cNvPr id="15" name="TextBox 14">
            <a:extLst>
              <a:ext uri="{FF2B5EF4-FFF2-40B4-BE49-F238E27FC236}">
                <a16:creationId xmlns:a16="http://schemas.microsoft.com/office/drawing/2014/main" id="{50044A93-D87A-C446-B642-DBEAB323ED2C}"/>
              </a:ext>
            </a:extLst>
          </p:cNvPr>
          <p:cNvSpPr txBox="1"/>
          <p:nvPr/>
        </p:nvSpPr>
        <p:spPr>
          <a:xfrm>
            <a:off x="1677134" y="3708400"/>
            <a:ext cx="5672790" cy="461665"/>
          </a:xfrm>
          <a:prstGeom prst="rect">
            <a:avLst/>
          </a:prstGeom>
          <a:noFill/>
        </p:spPr>
        <p:txBody>
          <a:bodyPr wrap="square" rtlCol="0">
            <a:spAutoFit/>
          </a:bodyPr>
          <a:lstStyle/>
          <a:p>
            <a:r>
              <a:rPr lang="en-US" sz="2400" b="1" dirty="0">
                <a:solidFill>
                  <a:srgbClr val="C00000"/>
                </a:solidFill>
              </a:rPr>
              <a:t>     No difference in cirrhosis complications</a:t>
            </a:r>
          </a:p>
        </p:txBody>
      </p:sp>
      <p:sp>
        <p:nvSpPr>
          <p:cNvPr id="18" name="TextBox 17">
            <a:extLst>
              <a:ext uri="{FF2B5EF4-FFF2-40B4-BE49-F238E27FC236}">
                <a16:creationId xmlns:a16="http://schemas.microsoft.com/office/drawing/2014/main" id="{A5A1339D-6BEA-B148-B4F4-771729141203}"/>
              </a:ext>
            </a:extLst>
          </p:cNvPr>
          <p:cNvSpPr txBox="1"/>
          <p:nvPr/>
        </p:nvSpPr>
        <p:spPr>
          <a:xfrm>
            <a:off x="832475" y="6351152"/>
            <a:ext cx="2474090" cy="400110"/>
          </a:xfrm>
          <a:prstGeom prst="rect">
            <a:avLst/>
          </a:prstGeom>
          <a:noFill/>
        </p:spPr>
        <p:txBody>
          <a:bodyPr wrap="square" rtlCol="0">
            <a:spAutoFit/>
          </a:bodyPr>
          <a:lstStyle/>
          <a:p>
            <a:r>
              <a:rPr lang="en-US" dirty="0">
                <a:solidFill>
                  <a:schemeClr val="bg1"/>
                </a:solidFill>
              </a:rPr>
              <a:t>Sola </a:t>
            </a:r>
            <a:r>
              <a:rPr lang="en-US" sz="2000" dirty="0">
                <a:solidFill>
                  <a:schemeClr val="bg1"/>
                </a:solidFill>
              </a:rPr>
              <a:t>et</a:t>
            </a:r>
            <a:r>
              <a:rPr lang="en-US" dirty="0">
                <a:solidFill>
                  <a:schemeClr val="bg1"/>
                </a:solidFill>
              </a:rPr>
              <a:t> al.</a:t>
            </a:r>
            <a:r>
              <a:rPr lang="en-US" b="1" dirty="0"/>
              <a:t> </a:t>
            </a:r>
            <a:r>
              <a:rPr lang="en-US" b="1" dirty="0">
                <a:solidFill>
                  <a:schemeClr val="bg1"/>
                </a:solidFill>
              </a:rPr>
              <a:t>EASL 2017</a:t>
            </a:r>
            <a:endParaRPr lang="en-US" dirty="0">
              <a:solidFill>
                <a:schemeClr val="bg1"/>
              </a:solidFill>
            </a:endParaRPr>
          </a:p>
        </p:txBody>
      </p:sp>
      <p:sp>
        <p:nvSpPr>
          <p:cNvPr id="20" name="TextBox 19">
            <a:extLst>
              <a:ext uri="{FF2B5EF4-FFF2-40B4-BE49-F238E27FC236}">
                <a16:creationId xmlns:a16="http://schemas.microsoft.com/office/drawing/2014/main" id="{569BF93A-B3B0-1442-BD4C-9BB7E56A63C8}"/>
              </a:ext>
            </a:extLst>
          </p:cNvPr>
          <p:cNvSpPr txBox="1"/>
          <p:nvPr/>
        </p:nvSpPr>
        <p:spPr>
          <a:xfrm>
            <a:off x="1110343" y="1616328"/>
            <a:ext cx="7151914" cy="461665"/>
          </a:xfrm>
          <a:prstGeom prst="rect">
            <a:avLst/>
          </a:prstGeom>
          <a:noFill/>
        </p:spPr>
        <p:txBody>
          <a:bodyPr wrap="square" rtlCol="0">
            <a:spAutoFit/>
          </a:bodyPr>
          <a:lstStyle/>
          <a:p>
            <a:r>
              <a:rPr lang="en-US" sz="2400" dirty="0"/>
              <a:t>      196 patients with ascites  on the waiting list for LT</a:t>
            </a:r>
          </a:p>
        </p:txBody>
      </p:sp>
      <p:sp>
        <p:nvSpPr>
          <p:cNvPr id="6" name="TextBox 5">
            <a:extLst>
              <a:ext uri="{FF2B5EF4-FFF2-40B4-BE49-F238E27FC236}">
                <a16:creationId xmlns:a16="http://schemas.microsoft.com/office/drawing/2014/main" id="{D610FA8A-E1D5-3247-83E0-91F8DBE157A8}"/>
              </a:ext>
            </a:extLst>
          </p:cNvPr>
          <p:cNvSpPr txBox="1"/>
          <p:nvPr/>
        </p:nvSpPr>
        <p:spPr>
          <a:xfrm>
            <a:off x="2285399" y="3164443"/>
            <a:ext cx="5064526" cy="338554"/>
          </a:xfrm>
          <a:prstGeom prst="rect">
            <a:avLst/>
          </a:prstGeom>
          <a:noFill/>
        </p:spPr>
        <p:txBody>
          <a:bodyPr wrap="square" rtlCol="0">
            <a:spAutoFit/>
          </a:bodyPr>
          <a:lstStyle/>
          <a:p>
            <a:r>
              <a:rPr lang="en-US" sz="1600" dirty="0"/>
              <a:t>Randomized multi center, double-blind, Placebo-controlled</a:t>
            </a:r>
          </a:p>
        </p:txBody>
      </p:sp>
      <p:sp>
        <p:nvSpPr>
          <p:cNvPr id="8" name="TextBox 7">
            <a:extLst>
              <a:ext uri="{FF2B5EF4-FFF2-40B4-BE49-F238E27FC236}">
                <a16:creationId xmlns:a16="http://schemas.microsoft.com/office/drawing/2014/main" id="{9DA79464-C117-2443-8A43-5FF26BD380C5}"/>
              </a:ext>
            </a:extLst>
          </p:cNvPr>
          <p:cNvSpPr txBox="1"/>
          <p:nvPr/>
        </p:nvSpPr>
        <p:spPr>
          <a:xfrm>
            <a:off x="561108" y="85493"/>
            <a:ext cx="7996853" cy="584775"/>
          </a:xfrm>
          <a:prstGeom prst="rect">
            <a:avLst/>
          </a:prstGeom>
          <a:noFill/>
        </p:spPr>
        <p:txBody>
          <a:bodyPr wrap="square" rtlCol="0">
            <a:spAutoFit/>
          </a:bodyPr>
          <a:lstStyle/>
          <a:p>
            <a:r>
              <a:rPr lang="en-US" sz="3200" b="1" dirty="0">
                <a:solidFill>
                  <a:srgbClr val="C00000"/>
                </a:solidFill>
              </a:rPr>
              <a:t>Albumin Infusion in Wait Listed OLT Patients </a:t>
            </a:r>
          </a:p>
        </p:txBody>
      </p:sp>
    </p:spTree>
    <p:extLst>
      <p:ext uri="{BB962C8B-B14F-4D97-AF65-F5344CB8AC3E}">
        <p14:creationId xmlns:p14="http://schemas.microsoft.com/office/powerpoint/2010/main" val="65726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29E6-7A3A-5C4B-BC49-24DA5B4A0E8D}"/>
              </a:ext>
            </a:extLst>
          </p:cNvPr>
          <p:cNvSpPr>
            <a:spLocks noGrp="1"/>
          </p:cNvSpPr>
          <p:nvPr>
            <p:ph type="title"/>
          </p:nvPr>
        </p:nvSpPr>
        <p:spPr>
          <a:xfrm>
            <a:off x="818866" y="81889"/>
            <a:ext cx="7696484" cy="1595154"/>
          </a:xfrm>
        </p:spPr>
        <p:txBody>
          <a:bodyPr>
            <a:normAutofit/>
          </a:bodyPr>
          <a:lstStyle/>
          <a:p>
            <a:br>
              <a:rPr lang="en-US" b="1" dirty="0">
                <a:solidFill>
                  <a:srgbClr val="C00000"/>
                </a:solidFill>
              </a:rPr>
            </a:br>
            <a:endParaRPr lang="en-US" b="1" dirty="0">
              <a:solidFill>
                <a:srgbClr val="C00000"/>
              </a:solidFill>
            </a:endParaRPr>
          </a:p>
        </p:txBody>
      </p:sp>
      <p:sp>
        <p:nvSpPr>
          <p:cNvPr id="6" name="TextBox 5">
            <a:extLst>
              <a:ext uri="{FF2B5EF4-FFF2-40B4-BE49-F238E27FC236}">
                <a16:creationId xmlns:a16="http://schemas.microsoft.com/office/drawing/2014/main" id="{F7C5763F-520C-0947-9304-E8E2FC83000E}"/>
              </a:ext>
            </a:extLst>
          </p:cNvPr>
          <p:cNvSpPr txBox="1"/>
          <p:nvPr/>
        </p:nvSpPr>
        <p:spPr>
          <a:xfrm>
            <a:off x="818866" y="4735249"/>
            <a:ext cx="6578761" cy="400110"/>
          </a:xfrm>
          <a:prstGeom prst="rect">
            <a:avLst/>
          </a:prstGeom>
          <a:noFill/>
        </p:spPr>
        <p:txBody>
          <a:bodyPr wrap="square" rtlCol="0">
            <a:spAutoFit/>
          </a:bodyPr>
          <a:lstStyle/>
          <a:p>
            <a:r>
              <a:rPr lang="en-US" sz="2000" b="1" dirty="0"/>
              <a:t>1-We don’t know the reason we stayed here all season</a:t>
            </a:r>
          </a:p>
        </p:txBody>
      </p:sp>
      <p:sp>
        <p:nvSpPr>
          <p:cNvPr id="7" name="TextBox 6">
            <a:extLst>
              <a:ext uri="{FF2B5EF4-FFF2-40B4-BE49-F238E27FC236}">
                <a16:creationId xmlns:a16="http://schemas.microsoft.com/office/drawing/2014/main" id="{E997EE58-132E-8348-8391-3E6FEAA91EF9}"/>
              </a:ext>
            </a:extLst>
          </p:cNvPr>
          <p:cNvSpPr txBox="1"/>
          <p:nvPr/>
        </p:nvSpPr>
        <p:spPr>
          <a:xfrm>
            <a:off x="818866" y="5223495"/>
            <a:ext cx="7567897" cy="839391"/>
          </a:xfrm>
          <a:prstGeom prst="rect">
            <a:avLst/>
          </a:prstGeom>
          <a:noFill/>
        </p:spPr>
        <p:txBody>
          <a:bodyPr wrap="square" rtlCol="0">
            <a:spAutoFit/>
          </a:bodyPr>
          <a:lstStyle/>
          <a:p>
            <a:r>
              <a:rPr lang="en-US" sz="2000" b="1" dirty="0"/>
              <a:t>2-Some people claim there is a woman to blame but we know…</a:t>
            </a:r>
            <a:br>
              <a:rPr lang="en-US" sz="2000" b="1" dirty="0"/>
            </a:br>
            <a:r>
              <a:rPr lang="en-US" sz="2000" b="1" dirty="0"/>
              <a:t> it’s </a:t>
            </a:r>
            <a:r>
              <a:rPr lang="en-US" sz="2000" b="1" dirty="0" err="1"/>
              <a:t>nobodys</a:t>
            </a:r>
            <a:r>
              <a:rPr lang="en-US" sz="2000" b="1" dirty="0"/>
              <a:t> fault or our own damn fault, or Buddy </a:t>
            </a:r>
            <a:r>
              <a:rPr lang="en-US" sz="2000" b="1" dirty="0" err="1"/>
              <a:t>Sussman’s</a:t>
            </a:r>
            <a:r>
              <a:rPr lang="en-US" sz="2000" b="1" dirty="0"/>
              <a:t> fault</a:t>
            </a:r>
            <a:br>
              <a:rPr lang="en-US" sz="2000" b="1" dirty="0"/>
            </a:br>
            <a:endParaRPr lang="en-US" sz="2000" dirty="0"/>
          </a:p>
        </p:txBody>
      </p:sp>
      <p:sp>
        <p:nvSpPr>
          <p:cNvPr id="4" name="TextBox 3">
            <a:extLst>
              <a:ext uri="{FF2B5EF4-FFF2-40B4-BE49-F238E27FC236}">
                <a16:creationId xmlns:a16="http://schemas.microsoft.com/office/drawing/2014/main" id="{55B5621A-FD3E-6F4E-8D7D-F92613040139}"/>
              </a:ext>
            </a:extLst>
          </p:cNvPr>
          <p:cNvSpPr txBox="1"/>
          <p:nvPr/>
        </p:nvSpPr>
        <p:spPr>
          <a:xfrm>
            <a:off x="818867" y="65252"/>
            <a:ext cx="7246960" cy="1015663"/>
          </a:xfrm>
          <a:prstGeom prst="rect">
            <a:avLst/>
          </a:prstGeom>
          <a:noFill/>
        </p:spPr>
        <p:txBody>
          <a:bodyPr wrap="square" rtlCol="0">
            <a:spAutoFit/>
          </a:bodyPr>
          <a:lstStyle/>
          <a:p>
            <a:r>
              <a:rPr lang="en-US" sz="2000" b="1" dirty="0">
                <a:solidFill>
                  <a:srgbClr val="C00000"/>
                </a:solidFill>
              </a:rPr>
              <a:t>                                2015 Salt Lake City III (Feb 21-22 2015)</a:t>
            </a:r>
            <a:br>
              <a:rPr lang="en-US" sz="2000" b="1" dirty="0">
                <a:solidFill>
                  <a:srgbClr val="C00000"/>
                </a:solidFill>
              </a:rPr>
            </a:br>
            <a:r>
              <a:rPr lang="en-US" sz="2000" b="1" dirty="0">
                <a:solidFill>
                  <a:srgbClr val="C00000"/>
                </a:solidFill>
              </a:rPr>
              <a:t>                            Jimmy Buffet Margaretville Consensus Group</a:t>
            </a:r>
            <a:br>
              <a:rPr lang="en-US" sz="2000" b="1" dirty="0">
                <a:solidFill>
                  <a:srgbClr val="C00000"/>
                </a:solidFill>
              </a:rPr>
            </a:br>
            <a:r>
              <a:rPr lang="en-US" sz="2000" b="1" dirty="0">
                <a:solidFill>
                  <a:srgbClr val="C00000"/>
                </a:solidFill>
              </a:rPr>
              <a:t>                   Risk Stratification and Management of Ownership Issues</a:t>
            </a:r>
            <a:endParaRPr lang="en-US" sz="2000" dirty="0"/>
          </a:p>
        </p:txBody>
      </p:sp>
      <p:pic>
        <p:nvPicPr>
          <p:cNvPr id="10" name="Content Placeholder 9">
            <a:extLst>
              <a:ext uri="{FF2B5EF4-FFF2-40B4-BE49-F238E27FC236}">
                <a16:creationId xmlns:a16="http://schemas.microsoft.com/office/drawing/2014/main" id="{030627F4-1759-014C-841C-F0574D78AA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938" y="1200150"/>
            <a:ext cx="7872412" cy="3535100"/>
          </a:xfrm>
        </p:spPr>
      </p:pic>
      <p:sp>
        <p:nvSpPr>
          <p:cNvPr id="5" name="TextBox 4">
            <a:extLst>
              <a:ext uri="{FF2B5EF4-FFF2-40B4-BE49-F238E27FC236}">
                <a16:creationId xmlns:a16="http://schemas.microsoft.com/office/drawing/2014/main" id="{063F741C-84C4-9E44-B0B2-1992E0E6C577}"/>
              </a:ext>
            </a:extLst>
          </p:cNvPr>
          <p:cNvSpPr txBox="1"/>
          <p:nvPr/>
        </p:nvSpPr>
        <p:spPr>
          <a:xfrm>
            <a:off x="818866" y="5903893"/>
            <a:ext cx="4380663" cy="677108"/>
          </a:xfrm>
          <a:prstGeom prst="rect">
            <a:avLst/>
          </a:prstGeom>
          <a:noFill/>
        </p:spPr>
        <p:txBody>
          <a:bodyPr wrap="square" rtlCol="0">
            <a:spAutoFit/>
          </a:bodyPr>
          <a:lstStyle/>
          <a:p>
            <a:r>
              <a:rPr lang="en-US" b="1" dirty="0"/>
              <a:t>3- </a:t>
            </a:r>
            <a:r>
              <a:rPr lang="en-US" sz="2000" b="1" dirty="0"/>
              <a:t>Where is </a:t>
            </a:r>
            <a:r>
              <a:rPr lang="en-US" b="1" dirty="0" err="1"/>
              <a:t>Margaitiville</a:t>
            </a:r>
            <a:endParaRPr lang="en-US" b="1" dirty="0"/>
          </a:p>
          <a:p>
            <a:endParaRPr lang="en-US" dirty="0"/>
          </a:p>
        </p:txBody>
      </p:sp>
    </p:spTree>
    <p:extLst>
      <p:ext uri="{BB962C8B-B14F-4D97-AF65-F5344CB8AC3E}">
        <p14:creationId xmlns:p14="http://schemas.microsoft.com/office/powerpoint/2010/main" val="27434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8722-2B39-494C-988D-D4623080774C}"/>
              </a:ext>
            </a:extLst>
          </p:cNvPr>
          <p:cNvSpPr>
            <a:spLocks noGrp="1"/>
          </p:cNvSpPr>
          <p:nvPr>
            <p:ph type="title"/>
          </p:nvPr>
        </p:nvSpPr>
        <p:spPr>
          <a:xfrm>
            <a:off x="628650" y="150125"/>
            <a:ext cx="7886700" cy="639585"/>
          </a:xfrm>
        </p:spPr>
        <p:txBody>
          <a:bodyPr>
            <a:normAutofit fontScale="90000"/>
          </a:bodyPr>
          <a:lstStyle/>
          <a:p>
            <a:r>
              <a:rPr lang="en-US" b="1" dirty="0">
                <a:solidFill>
                  <a:srgbClr val="C00000"/>
                </a:solidFill>
              </a:rPr>
              <a:t>Take Home Messages:</a:t>
            </a:r>
          </a:p>
        </p:txBody>
      </p:sp>
      <p:sp>
        <p:nvSpPr>
          <p:cNvPr id="3" name="Content Placeholder 2">
            <a:extLst>
              <a:ext uri="{FF2B5EF4-FFF2-40B4-BE49-F238E27FC236}">
                <a16:creationId xmlns:a16="http://schemas.microsoft.com/office/drawing/2014/main" id="{81448FA5-458C-2043-87DB-8E2AC6E89597}"/>
              </a:ext>
            </a:extLst>
          </p:cNvPr>
          <p:cNvSpPr>
            <a:spLocks noGrp="1"/>
          </p:cNvSpPr>
          <p:nvPr>
            <p:ph idx="1"/>
          </p:nvPr>
        </p:nvSpPr>
        <p:spPr>
          <a:xfrm>
            <a:off x="628650" y="955964"/>
            <a:ext cx="7886700" cy="5220999"/>
          </a:xfrm>
        </p:spPr>
        <p:txBody>
          <a:bodyPr>
            <a:normAutofit fontScale="92500" lnSpcReduction="10000"/>
          </a:bodyPr>
          <a:lstStyle/>
          <a:p>
            <a:r>
              <a:rPr lang="en-US" dirty="0"/>
              <a:t>Portal HTN is a marker of Cirrhosis and correlates with  the clinical course and Risk Stratification</a:t>
            </a:r>
          </a:p>
          <a:p>
            <a:r>
              <a:rPr lang="en-US" dirty="0"/>
              <a:t>Direct and Indirect Measurements of PH</a:t>
            </a:r>
          </a:p>
          <a:p>
            <a:r>
              <a:rPr lang="en-US" dirty="0"/>
              <a:t>NSBBs should be used with caution in patients with ascites. Dose needs to be monitored. Dose reduction or discontinuation with hypotension. Progressive liver dysfunction increases exposure to propranolol and kidney dysfunction to </a:t>
            </a:r>
            <a:r>
              <a:rPr lang="en-US" dirty="0" err="1"/>
              <a:t>Nadolol</a:t>
            </a:r>
            <a:r>
              <a:rPr lang="en-US" dirty="0"/>
              <a:t>.</a:t>
            </a:r>
          </a:p>
          <a:p>
            <a:r>
              <a:rPr lang="en-US" dirty="0"/>
              <a:t>Early TIPS should be considered in Childs -Pugh </a:t>
            </a:r>
            <a:br>
              <a:rPr lang="en-US" dirty="0"/>
            </a:br>
            <a:r>
              <a:rPr lang="en-US" dirty="0"/>
              <a:t>Class C &lt;14 patients with acute variceal bleeding</a:t>
            </a:r>
          </a:p>
          <a:p>
            <a:r>
              <a:rPr lang="en-US" dirty="0"/>
              <a:t>In most cases, ARB and ACE inhibitor should be discontinued in patients with ascites.</a:t>
            </a:r>
          </a:p>
          <a:p>
            <a:r>
              <a:rPr lang="en-US" dirty="0"/>
              <a:t>Further studies clarify the role of long-term albumin administration and patients with ascites.</a:t>
            </a:r>
          </a:p>
          <a:p>
            <a:endParaRPr lang="en-US" dirty="0"/>
          </a:p>
          <a:p>
            <a:endParaRPr lang="en-US" dirty="0"/>
          </a:p>
          <a:p>
            <a:endParaRPr lang="en-US" dirty="0"/>
          </a:p>
        </p:txBody>
      </p:sp>
    </p:spTree>
    <p:extLst>
      <p:ext uri="{BB962C8B-B14F-4D97-AF65-F5344CB8AC3E}">
        <p14:creationId xmlns:p14="http://schemas.microsoft.com/office/powerpoint/2010/main" val="1030214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84A3-FEFB-AF42-83C3-90F198E12AE2}"/>
              </a:ext>
            </a:extLst>
          </p:cNvPr>
          <p:cNvSpPr>
            <a:spLocks noGrp="1"/>
          </p:cNvSpPr>
          <p:nvPr>
            <p:ph type="title"/>
          </p:nvPr>
        </p:nvSpPr>
        <p:spPr>
          <a:xfrm>
            <a:off x="628650" y="218169"/>
            <a:ext cx="7886700" cy="1325563"/>
          </a:xfrm>
        </p:spPr>
        <p:txBody>
          <a:bodyPr>
            <a:normAutofit/>
          </a:bodyPr>
          <a:lstStyle/>
          <a:p>
            <a:r>
              <a:rPr lang="en-US" sz="5400" b="1" dirty="0">
                <a:solidFill>
                  <a:srgbClr val="C00000"/>
                </a:solidFill>
              </a:rPr>
              <a:t>                Thank You</a:t>
            </a:r>
          </a:p>
        </p:txBody>
      </p:sp>
      <p:pic>
        <p:nvPicPr>
          <p:cNvPr id="3" name="Picture 2">
            <a:extLst>
              <a:ext uri="{FF2B5EF4-FFF2-40B4-BE49-F238E27FC236}">
                <a16:creationId xmlns:a16="http://schemas.microsoft.com/office/drawing/2014/main" id="{BFCC6A77-A8D5-D245-BD0A-1FC8B50B4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12471"/>
            <a:ext cx="7829550" cy="3887437"/>
          </a:xfrm>
          <a:prstGeom prst="rect">
            <a:avLst/>
          </a:prstGeom>
        </p:spPr>
      </p:pic>
    </p:spTree>
    <p:extLst>
      <p:ext uri="{BB962C8B-B14F-4D97-AF65-F5344CB8AC3E}">
        <p14:creationId xmlns:p14="http://schemas.microsoft.com/office/powerpoint/2010/main" val="3455902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29E6-7A3A-5C4B-BC49-24DA5B4A0E8D}"/>
              </a:ext>
            </a:extLst>
          </p:cNvPr>
          <p:cNvSpPr>
            <a:spLocks noGrp="1"/>
          </p:cNvSpPr>
          <p:nvPr>
            <p:ph type="title"/>
          </p:nvPr>
        </p:nvSpPr>
        <p:spPr>
          <a:xfrm>
            <a:off x="818866" y="81889"/>
            <a:ext cx="7696484" cy="1595154"/>
          </a:xfrm>
        </p:spPr>
        <p:txBody>
          <a:bodyPr>
            <a:normAutofit/>
          </a:bodyPr>
          <a:lstStyle/>
          <a:p>
            <a:br>
              <a:rPr lang="en-US" b="1" dirty="0">
                <a:solidFill>
                  <a:srgbClr val="C00000"/>
                </a:solidFill>
              </a:rPr>
            </a:br>
            <a:endParaRPr lang="en-US" b="1" dirty="0">
              <a:solidFill>
                <a:srgbClr val="C00000"/>
              </a:solidFill>
            </a:endParaRPr>
          </a:p>
        </p:txBody>
      </p:sp>
      <p:sp>
        <p:nvSpPr>
          <p:cNvPr id="6" name="TextBox 5">
            <a:extLst>
              <a:ext uri="{FF2B5EF4-FFF2-40B4-BE49-F238E27FC236}">
                <a16:creationId xmlns:a16="http://schemas.microsoft.com/office/drawing/2014/main" id="{F7C5763F-520C-0947-9304-E8E2FC83000E}"/>
              </a:ext>
            </a:extLst>
          </p:cNvPr>
          <p:cNvSpPr txBox="1"/>
          <p:nvPr/>
        </p:nvSpPr>
        <p:spPr>
          <a:xfrm>
            <a:off x="818866" y="4735249"/>
            <a:ext cx="6578761" cy="400110"/>
          </a:xfrm>
          <a:prstGeom prst="rect">
            <a:avLst/>
          </a:prstGeom>
          <a:noFill/>
        </p:spPr>
        <p:txBody>
          <a:bodyPr wrap="square" rtlCol="0">
            <a:spAutoFit/>
          </a:bodyPr>
          <a:lstStyle/>
          <a:p>
            <a:r>
              <a:rPr lang="en-US" sz="2000" b="1" dirty="0"/>
              <a:t>1-We don’t know the reason we stayed here all season</a:t>
            </a:r>
          </a:p>
        </p:txBody>
      </p:sp>
      <p:sp>
        <p:nvSpPr>
          <p:cNvPr id="7" name="TextBox 6">
            <a:extLst>
              <a:ext uri="{FF2B5EF4-FFF2-40B4-BE49-F238E27FC236}">
                <a16:creationId xmlns:a16="http://schemas.microsoft.com/office/drawing/2014/main" id="{E997EE58-132E-8348-8391-3E6FEAA91EF9}"/>
              </a:ext>
            </a:extLst>
          </p:cNvPr>
          <p:cNvSpPr txBox="1"/>
          <p:nvPr/>
        </p:nvSpPr>
        <p:spPr>
          <a:xfrm>
            <a:off x="818865" y="5145625"/>
            <a:ext cx="7567897" cy="707886"/>
          </a:xfrm>
          <a:prstGeom prst="rect">
            <a:avLst/>
          </a:prstGeom>
          <a:noFill/>
        </p:spPr>
        <p:txBody>
          <a:bodyPr wrap="square" rtlCol="0">
            <a:spAutoFit/>
          </a:bodyPr>
          <a:lstStyle/>
          <a:p>
            <a:r>
              <a:rPr lang="en-US" sz="2000" b="1" dirty="0"/>
              <a:t>2-Some people claim there is a woman to blame but we know…</a:t>
            </a:r>
            <a:br>
              <a:rPr lang="en-US" sz="2000" b="1" dirty="0"/>
            </a:br>
            <a:r>
              <a:rPr lang="en-US" sz="2000" b="1" dirty="0"/>
              <a:t> it’s </a:t>
            </a:r>
            <a:r>
              <a:rPr lang="en-US" sz="2000" b="1" dirty="0" err="1"/>
              <a:t>nobodys</a:t>
            </a:r>
            <a:r>
              <a:rPr lang="en-US" sz="2000" b="1" dirty="0"/>
              <a:t> fault or our own damn fault, or Buddy </a:t>
            </a:r>
            <a:r>
              <a:rPr lang="en-US" sz="2000" b="1" dirty="0" err="1"/>
              <a:t>Sussman’s</a:t>
            </a:r>
            <a:r>
              <a:rPr lang="en-US" sz="2000" b="1" dirty="0"/>
              <a:t> fault</a:t>
            </a:r>
            <a:endParaRPr lang="en-US" sz="2000" dirty="0"/>
          </a:p>
        </p:txBody>
      </p:sp>
      <p:sp>
        <p:nvSpPr>
          <p:cNvPr id="4" name="TextBox 3">
            <a:extLst>
              <a:ext uri="{FF2B5EF4-FFF2-40B4-BE49-F238E27FC236}">
                <a16:creationId xmlns:a16="http://schemas.microsoft.com/office/drawing/2014/main" id="{55B5621A-FD3E-6F4E-8D7D-F92613040139}"/>
              </a:ext>
            </a:extLst>
          </p:cNvPr>
          <p:cNvSpPr txBox="1"/>
          <p:nvPr/>
        </p:nvSpPr>
        <p:spPr>
          <a:xfrm>
            <a:off x="818866" y="65252"/>
            <a:ext cx="7567895" cy="1015663"/>
          </a:xfrm>
          <a:prstGeom prst="rect">
            <a:avLst/>
          </a:prstGeom>
          <a:noFill/>
        </p:spPr>
        <p:txBody>
          <a:bodyPr wrap="square" rtlCol="0">
            <a:spAutoFit/>
          </a:bodyPr>
          <a:lstStyle/>
          <a:p>
            <a:r>
              <a:rPr lang="en-US" sz="2000" b="1" dirty="0">
                <a:solidFill>
                  <a:srgbClr val="C00000"/>
                </a:solidFill>
              </a:rPr>
              <a:t>                                Salt Lake City IV (Feb 21-22 2015)</a:t>
            </a:r>
            <a:br>
              <a:rPr lang="en-US" sz="2000" b="1" dirty="0">
                <a:solidFill>
                  <a:srgbClr val="C00000"/>
                </a:solidFill>
              </a:rPr>
            </a:br>
            <a:r>
              <a:rPr lang="en-US" sz="2000" b="1" dirty="0">
                <a:solidFill>
                  <a:srgbClr val="C00000"/>
                </a:solidFill>
              </a:rPr>
              <a:t>                            Jimmy Buffet </a:t>
            </a:r>
            <a:r>
              <a:rPr lang="en-US" sz="2000" b="1" dirty="0" err="1">
                <a:solidFill>
                  <a:srgbClr val="C00000"/>
                </a:solidFill>
              </a:rPr>
              <a:t>Margaritville</a:t>
            </a:r>
            <a:r>
              <a:rPr lang="en-US" sz="2000" b="1" dirty="0">
                <a:solidFill>
                  <a:srgbClr val="C00000"/>
                </a:solidFill>
              </a:rPr>
              <a:t> Consensus Group</a:t>
            </a:r>
            <a:br>
              <a:rPr lang="en-US" sz="2000" b="1" dirty="0">
                <a:solidFill>
                  <a:srgbClr val="C00000"/>
                </a:solidFill>
              </a:rPr>
            </a:br>
            <a:r>
              <a:rPr lang="en-US" sz="2000" b="1" dirty="0">
                <a:solidFill>
                  <a:srgbClr val="C00000"/>
                </a:solidFill>
              </a:rPr>
              <a:t>             Risk Stratification and Management of Male Ownership Issues</a:t>
            </a:r>
            <a:endParaRPr lang="en-US" sz="2000" dirty="0"/>
          </a:p>
        </p:txBody>
      </p:sp>
      <p:pic>
        <p:nvPicPr>
          <p:cNvPr id="10" name="Content Placeholder 9">
            <a:extLst>
              <a:ext uri="{FF2B5EF4-FFF2-40B4-BE49-F238E27FC236}">
                <a16:creationId xmlns:a16="http://schemas.microsoft.com/office/drawing/2014/main" id="{030627F4-1759-014C-841C-F0574D78AA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938" y="1200150"/>
            <a:ext cx="7872412" cy="3535100"/>
          </a:xfrm>
        </p:spPr>
      </p:pic>
      <p:sp>
        <p:nvSpPr>
          <p:cNvPr id="3" name="TextBox 2">
            <a:extLst>
              <a:ext uri="{FF2B5EF4-FFF2-40B4-BE49-F238E27FC236}">
                <a16:creationId xmlns:a16="http://schemas.microsoft.com/office/drawing/2014/main" id="{89E4EB83-8DD0-E748-9FD8-ACACF98B125D}"/>
              </a:ext>
            </a:extLst>
          </p:cNvPr>
          <p:cNvSpPr txBox="1"/>
          <p:nvPr/>
        </p:nvSpPr>
        <p:spPr>
          <a:xfrm>
            <a:off x="818866" y="5894554"/>
            <a:ext cx="3079248" cy="369332"/>
          </a:xfrm>
          <a:prstGeom prst="rect">
            <a:avLst/>
          </a:prstGeom>
          <a:noFill/>
        </p:spPr>
        <p:txBody>
          <a:bodyPr wrap="square" rtlCol="0">
            <a:spAutoFit/>
          </a:bodyPr>
          <a:lstStyle/>
          <a:p>
            <a:r>
              <a:rPr lang="en-US" b="1" dirty="0"/>
              <a:t>3-Where is </a:t>
            </a:r>
            <a:r>
              <a:rPr lang="en-US" b="1" dirty="0" err="1"/>
              <a:t>Margaritivlle</a:t>
            </a:r>
            <a:r>
              <a:rPr lang="en-US" b="1" dirty="0"/>
              <a:t>?</a:t>
            </a:r>
          </a:p>
        </p:txBody>
      </p:sp>
    </p:spTree>
    <p:extLst>
      <p:ext uri="{BB962C8B-B14F-4D97-AF65-F5344CB8AC3E}">
        <p14:creationId xmlns:p14="http://schemas.microsoft.com/office/powerpoint/2010/main" val="8406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528A-56D1-7643-A336-E442E9380FF0}"/>
              </a:ext>
            </a:extLst>
          </p:cNvPr>
          <p:cNvSpPr>
            <a:spLocks noGrp="1"/>
          </p:cNvSpPr>
          <p:nvPr>
            <p:ph type="title"/>
          </p:nvPr>
        </p:nvSpPr>
        <p:spPr>
          <a:xfrm>
            <a:off x="0" y="-19199"/>
            <a:ext cx="9144000" cy="1155667"/>
          </a:xfrm>
        </p:spPr>
        <p:txBody>
          <a:bodyPr>
            <a:normAutofit/>
          </a:bodyPr>
          <a:lstStyle/>
          <a:p>
            <a:r>
              <a:rPr lang="en-US" sz="3600" b="1" dirty="0">
                <a:solidFill>
                  <a:srgbClr val="C00000"/>
                </a:solidFill>
              </a:rPr>
              <a:t>       Objective: Update and Apply our current      </a:t>
            </a:r>
            <a:br>
              <a:rPr lang="en-US" sz="3600" b="1" dirty="0">
                <a:solidFill>
                  <a:srgbClr val="C00000"/>
                </a:solidFill>
              </a:rPr>
            </a:br>
            <a:r>
              <a:rPr lang="en-US" sz="3600" b="1" dirty="0">
                <a:solidFill>
                  <a:srgbClr val="C00000"/>
                </a:solidFill>
              </a:rPr>
              <a:t>        understanding of PH</a:t>
            </a:r>
          </a:p>
        </p:txBody>
      </p:sp>
      <p:sp>
        <p:nvSpPr>
          <p:cNvPr id="3" name="Content Placeholder 2">
            <a:extLst>
              <a:ext uri="{FF2B5EF4-FFF2-40B4-BE49-F238E27FC236}">
                <a16:creationId xmlns:a16="http://schemas.microsoft.com/office/drawing/2014/main" id="{27F2BDB7-0611-314C-9161-D7011130BB60}"/>
              </a:ext>
            </a:extLst>
          </p:cNvPr>
          <p:cNvSpPr>
            <a:spLocks noGrp="1"/>
          </p:cNvSpPr>
          <p:nvPr>
            <p:ph idx="1"/>
          </p:nvPr>
        </p:nvSpPr>
        <p:spPr>
          <a:xfrm>
            <a:off x="628649" y="1136469"/>
            <a:ext cx="8318295" cy="4924760"/>
          </a:xfrm>
        </p:spPr>
        <p:txBody>
          <a:bodyPr>
            <a:noAutofit/>
          </a:bodyPr>
          <a:lstStyle/>
          <a:p>
            <a:r>
              <a:rPr lang="en-US" sz="2400" dirty="0"/>
              <a:t>Updates-specifically related work on PH</a:t>
            </a:r>
            <a:br>
              <a:rPr lang="en-US" sz="2400" dirty="0"/>
            </a:br>
            <a:r>
              <a:rPr lang="en-US" sz="2400" dirty="0" err="1"/>
              <a:t>Baveno</a:t>
            </a:r>
            <a:r>
              <a:rPr lang="en-US" sz="2400" dirty="0"/>
              <a:t> VI Conference – 4/2015</a:t>
            </a:r>
            <a:br>
              <a:rPr lang="en-US" sz="2400" dirty="0"/>
            </a:br>
            <a:r>
              <a:rPr lang="en-US" sz="2400" dirty="0"/>
              <a:t>AASLD PG PHTN – 10/2016</a:t>
            </a:r>
          </a:p>
          <a:p>
            <a:r>
              <a:rPr lang="en-US" sz="2400" dirty="0"/>
              <a:t>Risk stratification of Portal Hypertension</a:t>
            </a:r>
          </a:p>
          <a:p>
            <a:r>
              <a:rPr lang="en-US" sz="2400" dirty="0"/>
              <a:t>Measurements of PH</a:t>
            </a:r>
          </a:p>
          <a:p>
            <a:r>
              <a:rPr lang="en-US" sz="2400" dirty="0"/>
              <a:t>Pathophysiology Cirrhosis </a:t>
            </a:r>
          </a:p>
          <a:p>
            <a:r>
              <a:rPr lang="en-US" sz="2400" dirty="0"/>
              <a:t>Natural History of Cirrhosis</a:t>
            </a:r>
          </a:p>
          <a:p>
            <a:r>
              <a:rPr lang="en-US" sz="2400" dirty="0"/>
              <a:t>Clinical Case: Apply current Guidance</a:t>
            </a:r>
            <a:br>
              <a:rPr lang="en-US" sz="2400" dirty="0"/>
            </a:br>
            <a:r>
              <a:rPr lang="en-US" sz="2400" dirty="0"/>
              <a:t>Endoscopy</a:t>
            </a:r>
            <a:br>
              <a:rPr lang="en-US" sz="2400" dirty="0"/>
            </a:br>
            <a:r>
              <a:rPr lang="en-US" sz="2400" dirty="0"/>
              <a:t>Use of B-Blockers: VH</a:t>
            </a:r>
            <a:br>
              <a:rPr lang="en-US" sz="2400" dirty="0"/>
            </a:br>
            <a:r>
              <a:rPr lang="en-US" sz="2400" dirty="0"/>
              <a:t>Use of B-Blockers: Ascites </a:t>
            </a:r>
            <a:br>
              <a:rPr lang="en-US" sz="2400" dirty="0"/>
            </a:br>
            <a:r>
              <a:rPr lang="en-US" sz="2400" dirty="0"/>
              <a:t>Role for Early TIPS</a:t>
            </a:r>
            <a:br>
              <a:rPr lang="en-US" sz="2400" dirty="0"/>
            </a:br>
            <a:r>
              <a:rPr lang="en-US" sz="2400" dirty="0"/>
              <a:t>Albumin</a:t>
            </a:r>
          </a:p>
          <a:p>
            <a:pPr marL="0" indent="0">
              <a:buNone/>
            </a:pPr>
            <a:br>
              <a:rPr lang="en-US" sz="2400" dirty="0"/>
            </a:br>
            <a:endParaRPr lang="en-US" sz="2400" dirty="0"/>
          </a:p>
        </p:txBody>
      </p:sp>
    </p:spTree>
    <p:extLst>
      <p:ext uri="{BB962C8B-B14F-4D97-AF65-F5344CB8AC3E}">
        <p14:creationId xmlns:p14="http://schemas.microsoft.com/office/powerpoint/2010/main" val="60955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80D3-AAAE-D148-9E24-84261BDE7EB0}"/>
              </a:ext>
            </a:extLst>
          </p:cNvPr>
          <p:cNvSpPr>
            <a:spLocks noGrp="1"/>
          </p:cNvSpPr>
          <p:nvPr>
            <p:ph type="title"/>
          </p:nvPr>
        </p:nvSpPr>
        <p:spPr>
          <a:xfrm>
            <a:off x="628650" y="354015"/>
            <a:ext cx="7886700" cy="1325563"/>
          </a:xfrm>
        </p:spPr>
        <p:txBody>
          <a:bodyPr/>
          <a:lstStyle/>
          <a:p>
            <a:r>
              <a:rPr lang="en-US" b="1" dirty="0">
                <a:solidFill>
                  <a:srgbClr val="C00000"/>
                </a:solidFill>
              </a:rPr>
              <a:t>Portal Hypertension</a:t>
            </a:r>
            <a:br>
              <a:rPr lang="en-US" b="1" dirty="0">
                <a:solidFill>
                  <a:srgbClr val="C00000"/>
                </a:solidFill>
              </a:rPr>
            </a:br>
            <a:r>
              <a:rPr lang="en-US" b="1" dirty="0">
                <a:solidFill>
                  <a:srgbClr val="C00000"/>
                </a:solidFill>
              </a:rPr>
              <a:t>Risk Stratification based on HVPG </a:t>
            </a:r>
            <a:endParaRPr lang="en-US" dirty="0"/>
          </a:p>
        </p:txBody>
      </p:sp>
      <p:sp>
        <p:nvSpPr>
          <p:cNvPr id="3" name="Content Placeholder 2">
            <a:extLst>
              <a:ext uri="{FF2B5EF4-FFF2-40B4-BE49-F238E27FC236}">
                <a16:creationId xmlns:a16="http://schemas.microsoft.com/office/drawing/2014/main" id="{784C33E7-C0EE-8047-AFA5-48D76B7C220F}"/>
              </a:ext>
            </a:extLst>
          </p:cNvPr>
          <p:cNvSpPr>
            <a:spLocks noGrp="1"/>
          </p:cNvSpPr>
          <p:nvPr>
            <p:ph idx="1"/>
          </p:nvPr>
        </p:nvSpPr>
        <p:spPr>
          <a:xfrm>
            <a:off x="628650" y="2475519"/>
            <a:ext cx="7886700" cy="3272491"/>
          </a:xfrm>
        </p:spPr>
        <p:txBody>
          <a:bodyPr>
            <a:normAutofit fontScale="92500" lnSpcReduction="20000"/>
          </a:bodyPr>
          <a:lstStyle/>
          <a:p>
            <a:r>
              <a:rPr lang="en-US" b="1" dirty="0"/>
              <a:t>3-5                                               Normal</a:t>
            </a:r>
          </a:p>
          <a:p>
            <a:pPr marL="0" indent="0">
              <a:buNone/>
            </a:pPr>
            <a:endParaRPr lang="en-US" b="1" dirty="0"/>
          </a:p>
          <a:p>
            <a:r>
              <a:rPr lang="en-US" b="1" dirty="0"/>
              <a:t>5-10                                             Mild PH</a:t>
            </a:r>
            <a:br>
              <a:rPr lang="en-US" b="1" dirty="0"/>
            </a:br>
            <a:endParaRPr lang="en-US" b="1" dirty="0"/>
          </a:p>
          <a:p>
            <a:r>
              <a:rPr lang="en-US" b="1" dirty="0"/>
              <a:t>10                                                 CSPH</a:t>
            </a:r>
            <a:br>
              <a:rPr lang="en-US" b="1" dirty="0"/>
            </a:br>
            <a:endParaRPr lang="en-US" b="1" dirty="0"/>
          </a:p>
          <a:p>
            <a:r>
              <a:rPr lang="en-US" b="1" dirty="0"/>
              <a:t>&gt;12                                               EV Bleed</a:t>
            </a:r>
            <a:br>
              <a:rPr lang="en-US" b="1" dirty="0"/>
            </a:br>
            <a:endParaRPr lang="en-US" b="1" dirty="0"/>
          </a:p>
          <a:p>
            <a:r>
              <a:rPr lang="en-US" b="1" dirty="0"/>
              <a:t>&gt; 20                                              </a:t>
            </a:r>
            <a:r>
              <a:rPr lang="en-US" b="1" dirty="0" err="1"/>
              <a:t>Rebleed</a:t>
            </a:r>
            <a:r>
              <a:rPr lang="en-US" b="1" dirty="0"/>
              <a:t>   or  CPT class C</a:t>
            </a:r>
          </a:p>
          <a:p>
            <a:endParaRPr lang="en-US" dirty="0"/>
          </a:p>
        </p:txBody>
      </p:sp>
      <p:sp>
        <p:nvSpPr>
          <p:cNvPr id="5" name="TextBox 4">
            <a:extLst>
              <a:ext uri="{FF2B5EF4-FFF2-40B4-BE49-F238E27FC236}">
                <a16:creationId xmlns:a16="http://schemas.microsoft.com/office/drawing/2014/main" id="{F0FD62A3-3DB5-0B45-8D44-D9B46C3E47E4}"/>
              </a:ext>
            </a:extLst>
          </p:cNvPr>
          <p:cNvSpPr txBox="1"/>
          <p:nvPr/>
        </p:nvSpPr>
        <p:spPr>
          <a:xfrm>
            <a:off x="628650" y="1690689"/>
            <a:ext cx="2409634" cy="523220"/>
          </a:xfrm>
          <a:prstGeom prst="rect">
            <a:avLst/>
          </a:prstGeom>
          <a:noFill/>
        </p:spPr>
        <p:txBody>
          <a:bodyPr wrap="none" rtlCol="0">
            <a:spAutoFit/>
          </a:bodyPr>
          <a:lstStyle/>
          <a:p>
            <a:r>
              <a:rPr lang="en-US" sz="2800" b="1" dirty="0"/>
              <a:t>HVPG (mm Hg)</a:t>
            </a:r>
          </a:p>
        </p:txBody>
      </p:sp>
      <p:sp>
        <p:nvSpPr>
          <p:cNvPr id="6" name="TextBox 5">
            <a:extLst>
              <a:ext uri="{FF2B5EF4-FFF2-40B4-BE49-F238E27FC236}">
                <a16:creationId xmlns:a16="http://schemas.microsoft.com/office/drawing/2014/main" id="{6BAD5268-EFDB-9140-9226-9860E9B027FE}"/>
              </a:ext>
            </a:extLst>
          </p:cNvPr>
          <p:cNvSpPr txBox="1"/>
          <p:nvPr/>
        </p:nvSpPr>
        <p:spPr>
          <a:xfrm>
            <a:off x="4950015" y="1690689"/>
            <a:ext cx="3565335" cy="523220"/>
          </a:xfrm>
          <a:prstGeom prst="rect">
            <a:avLst/>
          </a:prstGeom>
          <a:noFill/>
        </p:spPr>
        <p:txBody>
          <a:bodyPr wrap="none" rtlCol="0">
            <a:spAutoFit/>
          </a:bodyPr>
          <a:lstStyle/>
          <a:p>
            <a:r>
              <a:rPr lang="en-US" sz="2800" b="1" dirty="0"/>
              <a:t>Clinical Manifestations</a:t>
            </a:r>
          </a:p>
        </p:txBody>
      </p:sp>
      <p:sp>
        <p:nvSpPr>
          <p:cNvPr id="7" name="TextBox 6">
            <a:extLst>
              <a:ext uri="{FF2B5EF4-FFF2-40B4-BE49-F238E27FC236}">
                <a16:creationId xmlns:a16="http://schemas.microsoft.com/office/drawing/2014/main" id="{5258EB3E-908B-764C-B139-F5987EDE34DF}"/>
              </a:ext>
            </a:extLst>
          </p:cNvPr>
          <p:cNvSpPr txBox="1"/>
          <p:nvPr/>
        </p:nvSpPr>
        <p:spPr>
          <a:xfrm>
            <a:off x="5084026" y="2213909"/>
            <a:ext cx="266420" cy="523220"/>
          </a:xfrm>
          <a:prstGeom prst="rect">
            <a:avLst/>
          </a:prstGeom>
          <a:noFill/>
        </p:spPr>
        <p:txBody>
          <a:bodyPr wrap="none" rtlCol="0">
            <a:spAutoFit/>
          </a:bodyPr>
          <a:lstStyle/>
          <a:p>
            <a:r>
              <a:rPr lang="en-US" sz="2800" b="1" dirty="0"/>
              <a:t> </a:t>
            </a:r>
          </a:p>
        </p:txBody>
      </p:sp>
    </p:spTree>
    <p:extLst>
      <p:ext uri="{BB962C8B-B14F-4D97-AF65-F5344CB8AC3E}">
        <p14:creationId xmlns:p14="http://schemas.microsoft.com/office/powerpoint/2010/main" val="6480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B1AD-55F4-AE4E-8FB3-8C136AD65D28}"/>
              </a:ext>
            </a:extLst>
          </p:cNvPr>
          <p:cNvSpPr>
            <a:spLocks noGrp="1"/>
          </p:cNvSpPr>
          <p:nvPr>
            <p:ph type="title"/>
          </p:nvPr>
        </p:nvSpPr>
        <p:spPr>
          <a:xfrm>
            <a:off x="0" y="0"/>
            <a:ext cx="9144000" cy="789709"/>
          </a:xfrm>
        </p:spPr>
        <p:txBody>
          <a:bodyPr/>
          <a:lstStyle/>
          <a:p>
            <a:r>
              <a:rPr lang="en-US" b="1" dirty="0">
                <a:solidFill>
                  <a:srgbClr val="C00000"/>
                </a:solidFill>
              </a:rPr>
              <a:t>          Pathophysiology of Cirrhosis</a:t>
            </a:r>
          </a:p>
        </p:txBody>
      </p:sp>
      <p:pic>
        <p:nvPicPr>
          <p:cNvPr id="4" name="image3.png" descr="portal htn progression.png">
            <a:extLst>
              <a:ext uri="{FF2B5EF4-FFF2-40B4-BE49-F238E27FC236}">
                <a16:creationId xmlns:a16="http://schemas.microsoft.com/office/drawing/2014/main" id="{449C91E9-2979-C649-AC03-6C72E36A1B75}"/>
              </a:ext>
            </a:extLst>
          </p:cNvPr>
          <p:cNvPicPr/>
          <p:nvPr/>
        </p:nvPicPr>
        <p:blipFill>
          <a:blip r:embed="rId3"/>
          <a:stretch>
            <a:fillRect/>
          </a:stretch>
        </p:blipFill>
        <p:spPr>
          <a:xfrm>
            <a:off x="0" y="689317"/>
            <a:ext cx="9144000" cy="6168682"/>
          </a:xfrm>
          <a:prstGeom prst="rect">
            <a:avLst/>
          </a:prstGeom>
          <a:ln w="12700">
            <a:miter lim="400000"/>
          </a:ln>
        </p:spPr>
      </p:pic>
    </p:spTree>
    <p:extLst>
      <p:ext uri="{BB962C8B-B14F-4D97-AF65-F5344CB8AC3E}">
        <p14:creationId xmlns:p14="http://schemas.microsoft.com/office/powerpoint/2010/main" val="1573581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F11D-1A7E-934D-A301-AD5E35C6E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00300"/>
          </a:xfrm>
          <a:prstGeom prst="rect">
            <a:avLst/>
          </a:prstGeom>
        </p:spPr>
      </p:pic>
    </p:spTree>
    <p:extLst>
      <p:ext uri="{BB962C8B-B14F-4D97-AF65-F5344CB8AC3E}">
        <p14:creationId xmlns:p14="http://schemas.microsoft.com/office/powerpoint/2010/main" val="29027254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183CD27-AB94-4B70-83F9-F1FBE0B05E18}" vid="{9DBC0616-6602-4F01-8202-1631613E87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 HEALTH MAIN</Template>
  <TotalTime>5686</TotalTime>
  <Words>2690</Words>
  <Application>Microsoft Macintosh PowerPoint</Application>
  <PresentationFormat>On-screen Show (4:3)</PresentationFormat>
  <Paragraphs>305</Paragraphs>
  <Slides>49</Slides>
  <Notes>28</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               Cirrhosis in 2018:                        Updates </vt:lpstr>
      <vt:lpstr>                Cirrhosis</vt:lpstr>
      <vt:lpstr>  Baveno VI (April 10-11, 2015): Stratifying risk and  individualizing care for  portal hypertension  </vt:lpstr>
      <vt:lpstr>            Updates in Cirrhosis             Portal Hypertension</vt:lpstr>
      <vt:lpstr> </vt:lpstr>
      <vt:lpstr>       Objective: Update and Apply our current               understanding of PH</vt:lpstr>
      <vt:lpstr>Portal Hypertension Risk Stratification based on HVPG </vt:lpstr>
      <vt:lpstr>          Pathophysiology of Cirrhosis</vt:lpstr>
      <vt:lpstr>PowerPoint Presentation</vt:lpstr>
      <vt:lpstr>PowerPoint Presentation</vt:lpstr>
      <vt:lpstr>                                      </vt:lpstr>
      <vt:lpstr>           Natural History Update:                          CSPH</vt:lpstr>
      <vt:lpstr>    CSPH: Clinically Significant PH</vt:lpstr>
      <vt:lpstr>Measuring Portal Hypertension</vt:lpstr>
      <vt:lpstr>                Clinical Case</vt:lpstr>
      <vt:lpstr>                   Questions on Varices:</vt:lpstr>
      <vt:lpstr>AASLD guidance 2016  Prevention: First  Hemorrhage EVL vs. NSBBs</vt:lpstr>
      <vt:lpstr>AASLD Guidance 2016  Prevention: First  Hemorrhage Endoscopy?</vt:lpstr>
      <vt:lpstr>Baveno’s recommendations: Endoscopy in Compensated Cirrhosis </vt:lpstr>
      <vt:lpstr>Baveno’s Endoscopy: Recommendations in  Management of AVH:</vt:lpstr>
      <vt:lpstr>Prevention of First Hemorrhage:  NSBBs:  Should we measure the HVPG?</vt:lpstr>
      <vt:lpstr>NSBBs in Secondary Prophylaxis of Variceal Bleeding: Individual Patient Meta-Analysis</vt:lpstr>
      <vt:lpstr>Problems with B-Blockers in PH</vt:lpstr>
      <vt:lpstr>                 Beta-Blockers</vt:lpstr>
      <vt:lpstr>           Acute Variceal Bleeding                 6-week mortality</vt:lpstr>
      <vt:lpstr>                Prognosis in AVB</vt:lpstr>
      <vt:lpstr>               Treatment of AVH </vt:lpstr>
      <vt:lpstr>Early TIPS vs Conventional Therapy in patients at high risk of Failure. A multicenter European Trial</vt:lpstr>
      <vt:lpstr>Early TIPS vs Conventional Therapy in       patients at high risk of Failure:  A multicenter European Trial</vt:lpstr>
      <vt:lpstr>Early TIPS vs Conventional Therapy in patients at high risk of Failure. A multicenter European Trial</vt:lpstr>
      <vt:lpstr>AASLD Guidance 2016: Early TIPS</vt:lpstr>
      <vt:lpstr>Since 2016 AASLD Guidance: International Variceal Bleeding Survey Group</vt:lpstr>
      <vt:lpstr>International Variceal Bleeding Survey Group:</vt:lpstr>
      <vt:lpstr>Ascites:</vt:lpstr>
      <vt:lpstr>PowerPoint Presentation</vt:lpstr>
      <vt:lpstr>Harm due to B-Blockers </vt:lpstr>
      <vt:lpstr>Doses of NSSBS and Clinical Outcomes</vt:lpstr>
      <vt:lpstr>PowerPoint Presentation</vt:lpstr>
      <vt:lpstr>   Ascites-Housekeeping:  </vt:lpstr>
      <vt:lpstr>Management of Refractory Ascites</vt:lpstr>
      <vt:lpstr>Management of Refractory Ascites</vt:lpstr>
      <vt:lpstr>Albumin</vt:lpstr>
      <vt:lpstr>Long -term Albumin administration in patients with ascites, a RCT: the Rationale </vt:lpstr>
      <vt:lpstr>Long – term Albumin administration in patients with ascites, a RCT </vt:lpstr>
      <vt:lpstr>Long – term Albumin administration in patients with ascites, a RCT </vt:lpstr>
      <vt:lpstr> Midodrine and albumin for prevention of complications of cirrhosis  in patients waiting list for liver transplantation. </vt:lpstr>
      <vt:lpstr> </vt:lpstr>
      <vt:lpstr>Take Home Messages: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Society of Hospital Medicine June 7, 2017  Managing the Liver Patient</dc:title>
  <dc:creator>Alec Rosales</dc:creator>
  <cp:lastModifiedBy>Ray Thomason</cp:lastModifiedBy>
  <cp:revision>208</cp:revision>
  <dcterms:created xsi:type="dcterms:W3CDTF">2017-06-06T20:14:29Z</dcterms:created>
  <dcterms:modified xsi:type="dcterms:W3CDTF">2022-03-29T06:28:52Z</dcterms:modified>
</cp:coreProperties>
</file>