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handoutMasterIdLst>
    <p:handoutMasterId r:id="rId50"/>
  </p:handoutMasterIdLst>
  <p:sldIdLst>
    <p:sldId id="256" r:id="rId2"/>
    <p:sldId id="345" r:id="rId3"/>
    <p:sldId id="350" r:id="rId4"/>
    <p:sldId id="300" r:id="rId5"/>
    <p:sldId id="306" r:id="rId6"/>
    <p:sldId id="315" r:id="rId7"/>
    <p:sldId id="323" r:id="rId8"/>
    <p:sldId id="317" r:id="rId9"/>
    <p:sldId id="320" r:id="rId10"/>
    <p:sldId id="313" r:id="rId11"/>
    <p:sldId id="319" r:id="rId12"/>
    <p:sldId id="318" r:id="rId13"/>
    <p:sldId id="332" r:id="rId14"/>
    <p:sldId id="330" r:id="rId15"/>
    <p:sldId id="310" r:id="rId16"/>
    <p:sldId id="307" r:id="rId17"/>
    <p:sldId id="325" r:id="rId18"/>
    <p:sldId id="316" r:id="rId19"/>
    <p:sldId id="265" r:id="rId20"/>
    <p:sldId id="269" r:id="rId21"/>
    <p:sldId id="296" r:id="rId22"/>
    <p:sldId id="298" r:id="rId23"/>
    <p:sldId id="336" r:id="rId24"/>
    <p:sldId id="297" r:id="rId25"/>
    <p:sldId id="280" r:id="rId26"/>
    <p:sldId id="340" r:id="rId27"/>
    <p:sldId id="338" r:id="rId28"/>
    <p:sldId id="283" r:id="rId29"/>
    <p:sldId id="342" r:id="rId30"/>
    <p:sldId id="286" r:id="rId31"/>
    <p:sldId id="270" r:id="rId32"/>
    <p:sldId id="271" r:id="rId33"/>
    <p:sldId id="273" r:id="rId34"/>
    <p:sldId id="272" r:id="rId35"/>
    <p:sldId id="275" r:id="rId36"/>
    <p:sldId id="276" r:id="rId37"/>
    <p:sldId id="292" r:id="rId38"/>
    <p:sldId id="294" r:id="rId39"/>
    <p:sldId id="349" r:id="rId40"/>
    <p:sldId id="290" r:id="rId41"/>
    <p:sldId id="274" r:id="rId42"/>
    <p:sldId id="299" r:id="rId43"/>
    <p:sldId id="288" r:id="rId44"/>
    <p:sldId id="358" r:id="rId45"/>
    <p:sldId id="285" r:id="rId46"/>
    <p:sldId id="347" r:id="rId47"/>
    <p:sldId id="357" r:id="rId48"/>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76"/>
    <p:restoredTop sz="84301" autoAdjust="0"/>
  </p:normalViewPr>
  <p:slideViewPr>
    <p:cSldViewPr>
      <p:cViewPr varScale="1">
        <p:scale>
          <a:sx n="78" d="100"/>
          <a:sy n="78" d="100"/>
        </p:scale>
        <p:origin x="24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6426CD6F-7572-4763-8F2B-E55E8FC6F5BD}" type="datetimeFigureOut">
              <a:rPr lang="en-US" smtClean="0"/>
              <a:t>5/17/20</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1EC08526-4D6A-4016-ADEE-51F105EA704C}" type="slidenum">
              <a:rPr lang="en-US" smtClean="0"/>
              <a:t>‹#›</a:t>
            </a:fld>
            <a:endParaRPr lang="en-US"/>
          </a:p>
        </p:txBody>
      </p:sp>
    </p:spTree>
    <p:extLst>
      <p:ext uri="{BB962C8B-B14F-4D97-AF65-F5344CB8AC3E}">
        <p14:creationId xmlns:p14="http://schemas.microsoft.com/office/powerpoint/2010/main" val="3735537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75E95E43-DEEC-47C2-B965-A50CBFDA39C9}" type="datetimeFigureOut">
              <a:rPr lang="en-US" smtClean="0"/>
              <a:t>5/17/20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BAC9B8AE-772C-40BE-91C2-79789AA330E0}" type="slidenum">
              <a:rPr lang="en-US" smtClean="0"/>
              <a:t>‹#›</a:t>
            </a:fld>
            <a:endParaRPr lang="en-US"/>
          </a:p>
        </p:txBody>
      </p:sp>
    </p:spTree>
    <p:extLst>
      <p:ext uri="{BB962C8B-B14F-4D97-AF65-F5344CB8AC3E}">
        <p14:creationId xmlns:p14="http://schemas.microsoft.com/office/powerpoint/2010/main" val="4036316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1AE331-145A-9749-A495-FF3E9246CDE0}" type="slidenum">
              <a:rPr lang="en-US" smtClean="0"/>
              <a:t>6</a:t>
            </a:fld>
            <a:endParaRPr lang="en-US"/>
          </a:p>
        </p:txBody>
      </p:sp>
    </p:spTree>
    <p:extLst>
      <p:ext uri="{BB962C8B-B14F-4D97-AF65-F5344CB8AC3E}">
        <p14:creationId xmlns:p14="http://schemas.microsoft.com/office/powerpoint/2010/main" val="1361814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nl-NL" i="1"/>
              <a:t>HBV, hepatitis B virus; pegIFN, peginterferon.</a:t>
            </a:r>
          </a:p>
          <a:p>
            <a:endParaRPr lang="nl-NL" i="1"/>
          </a:p>
          <a:p>
            <a:r>
              <a:rPr lang="en-US"/>
              <a:t>When a decision is made to continue treatment, the safety of the patient</a:t>
            </a:r>
            <a:r>
              <a:rPr lang="ja-JP" altLang="en-US"/>
              <a:t>’</a:t>
            </a:r>
            <a:r>
              <a:rPr lang="en-US" altLang="ja-JP"/>
              <a:t>s current regimen must be considered. If the patient is currently receiving tenofovir, then treatment may be continued. If the patient is receiving lamivudine or telbivudine, then treatment may continue with the same drug if HBV DNA is undetectable. If the virus is not fully suppressed, then switching to tenofovir is recommended to prevent breakthrough during pregnancy. Adefovir, entecavir, and peginterferon are pregnancy class C drugs with limited safety data in vivo, and if the patient is currently receiving one of these drugs, then it is best to switch therapy to tenofovir.</a:t>
            </a:r>
          </a:p>
          <a:p>
            <a:r>
              <a:rPr lang="en-US"/>
              <a:t> </a:t>
            </a:r>
          </a:p>
          <a:p>
            <a:r>
              <a:rPr lang="en-US"/>
              <a:t>When treatment is altered or stopped, it is important to monitor for hepatitis flares, as this could compromise the health of both the mother and the baby.</a:t>
            </a:r>
          </a:p>
          <a:p>
            <a:endParaRPr lang="en-US"/>
          </a:p>
        </p:txBody>
      </p:sp>
      <p:sp>
        <p:nvSpPr>
          <p:cNvPr id="3072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300" b="1">
                <a:solidFill>
                  <a:schemeClr val="tx1"/>
                </a:solidFill>
                <a:latin typeface="Arial" charset="0"/>
                <a:ea typeface="ＭＳ Ｐゴシック" charset="0"/>
                <a:cs typeface="ＭＳ Ｐゴシック" charset="0"/>
              </a:defRPr>
            </a:lvl1pPr>
            <a:lvl2pPr marL="714443" indent="-274786">
              <a:defRPr sz="2300" b="1">
                <a:solidFill>
                  <a:schemeClr val="tx1"/>
                </a:solidFill>
                <a:latin typeface="Arial" charset="0"/>
                <a:ea typeface="ＭＳ Ｐゴシック" charset="0"/>
              </a:defRPr>
            </a:lvl2pPr>
            <a:lvl3pPr marL="1099144" indent="-219830">
              <a:defRPr sz="2300" b="1">
                <a:solidFill>
                  <a:schemeClr val="tx1"/>
                </a:solidFill>
                <a:latin typeface="Arial" charset="0"/>
                <a:ea typeface="ＭＳ Ｐゴシック" charset="0"/>
              </a:defRPr>
            </a:lvl3pPr>
            <a:lvl4pPr marL="1538801" indent="-219830">
              <a:defRPr sz="2300" b="1">
                <a:solidFill>
                  <a:schemeClr val="tx1"/>
                </a:solidFill>
                <a:latin typeface="Arial" charset="0"/>
                <a:ea typeface="ＭＳ Ｐゴシック" charset="0"/>
              </a:defRPr>
            </a:lvl4pPr>
            <a:lvl5pPr marL="1978459" indent="-219830">
              <a:defRPr sz="2300" b="1">
                <a:solidFill>
                  <a:schemeClr val="tx1"/>
                </a:solidFill>
                <a:latin typeface="Arial" charset="0"/>
                <a:ea typeface="ＭＳ Ｐゴシック" charset="0"/>
              </a:defRPr>
            </a:lvl5pPr>
            <a:lvl6pPr marL="2418116" indent="-219830" eaLnBrk="0" fontAlgn="base" hangingPunct="0">
              <a:spcBef>
                <a:spcPct val="0"/>
              </a:spcBef>
              <a:spcAft>
                <a:spcPct val="0"/>
              </a:spcAft>
              <a:defRPr sz="2300" b="1">
                <a:solidFill>
                  <a:schemeClr val="tx1"/>
                </a:solidFill>
                <a:latin typeface="Arial" charset="0"/>
                <a:ea typeface="ＭＳ Ｐゴシック" charset="0"/>
              </a:defRPr>
            </a:lvl6pPr>
            <a:lvl7pPr marL="2857773" indent="-219830" eaLnBrk="0" fontAlgn="base" hangingPunct="0">
              <a:spcBef>
                <a:spcPct val="0"/>
              </a:spcBef>
              <a:spcAft>
                <a:spcPct val="0"/>
              </a:spcAft>
              <a:defRPr sz="2300" b="1">
                <a:solidFill>
                  <a:schemeClr val="tx1"/>
                </a:solidFill>
                <a:latin typeface="Arial" charset="0"/>
                <a:ea typeface="ＭＳ Ｐゴシック" charset="0"/>
              </a:defRPr>
            </a:lvl7pPr>
            <a:lvl8pPr marL="3297431" indent="-219830" eaLnBrk="0" fontAlgn="base" hangingPunct="0">
              <a:spcBef>
                <a:spcPct val="0"/>
              </a:spcBef>
              <a:spcAft>
                <a:spcPct val="0"/>
              </a:spcAft>
              <a:defRPr sz="2300" b="1">
                <a:solidFill>
                  <a:schemeClr val="tx1"/>
                </a:solidFill>
                <a:latin typeface="Arial" charset="0"/>
                <a:ea typeface="ＭＳ Ｐゴシック" charset="0"/>
              </a:defRPr>
            </a:lvl8pPr>
            <a:lvl9pPr marL="3737089" indent="-219830" eaLnBrk="0" fontAlgn="base" hangingPunct="0">
              <a:spcBef>
                <a:spcPct val="0"/>
              </a:spcBef>
              <a:spcAft>
                <a:spcPct val="0"/>
              </a:spcAft>
              <a:defRPr sz="2300" b="1">
                <a:solidFill>
                  <a:schemeClr val="tx1"/>
                </a:solidFill>
                <a:latin typeface="Arial" charset="0"/>
                <a:ea typeface="ＭＳ Ｐゴシック" charset="0"/>
              </a:defRPr>
            </a:lvl9pPr>
          </a:lstStyle>
          <a:p>
            <a:fld id="{E7BF83D2-962B-874B-892A-11DE6C157648}" type="slidenum">
              <a:rPr lang="en-US" sz="1200" b="0"/>
              <a:pPr/>
              <a:t>29</a:t>
            </a:fld>
            <a:endParaRPr lang="en-US"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42</a:t>
            </a:fld>
            <a:endParaRPr lang="en-US"/>
          </a:p>
        </p:txBody>
      </p:sp>
    </p:spTree>
    <p:extLst>
      <p:ext uri="{BB962C8B-B14F-4D97-AF65-F5344CB8AC3E}">
        <p14:creationId xmlns:p14="http://schemas.microsoft.com/office/powerpoint/2010/main" val="4271410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Clr>
                <a:schemeClr val="folHlink"/>
              </a:buClr>
              <a:buFont typeface="Arial" pitchFamily="34" charset="0"/>
              <a:buNone/>
            </a:pPr>
            <a:r>
              <a:rPr lang="en-US" altLang="en-US" sz="1200" b="0" dirty="0"/>
              <a:t>*The cut-off level of maternal HBV DNA level for initiation of therapy is unclear, and HBV DNA from 6-8 log</a:t>
            </a:r>
            <a:r>
              <a:rPr lang="en-US" altLang="en-US" sz="1200" b="0" baseline="-25000" dirty="0"/>
              <a:t>10</a:t>
            </a:r>
            <a:r>
              <a:rPr lang="en-US" altLang="en-US" sz="1200" b="0" dirty="0"/>
              <a:t> IU/mL can be considered for therapy based on physician and patient preference.</a:t>
            </a:r>
          </a:p>
          <a:p>
            <a:pPr eaLnBrk="1" hangingPunct="1">
              <a:buClr>
                <a:schemeClr val="folHlink"/>
              </a:buClr>
              <a:buFont typeface="Arial" pitchFamily="34" charset="0"/>
              <a:buNone/>
            </a:pPr>
            <a:r>
              <a:rPr lang="en-GB" altLang="en-US" sz="1200" b="0" baseline="30000" dirty="0"/>
              <a:t>†</a:t>
            </a:r>
            <a:r>
              <a:rPr lang="en-US" altLang="en-US" sz="1200" b="0" dirty="0" err="1"/>
              <a:t>Tenofovir</a:t>
            </a:r>
            <a:r>
              <a:rPr lang="en-US" altLang="en-US" sz="1200" b="0" dirty="0"/>
              <a:t> is preferred if treatment is expected to be &gt; 12 weeks or if treatment is expected to continue while breastfeeding.</a:t>
            </a:r>
          </a:p>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43</a:t>
            </a:fld>
            <a:endParaRPr lang="en-US"/>
          </a:p>
        </p:txBody>
      </p:sp>
    </p:spTree>
    <p:extLst>
      <p:ext uri="{BB962C8B-B14F-4D97-AF65-F5344CB8AC3E}">
        <p14:creationId xmlns:p14="http://schemas.microsoft.com/office/powerpoint/2010/main" val="1826310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45</a:t>
            </a:fld>
            <a:endParaRPr lang="en-US"/>
          </a:p>
        </p:txBody>
      </p:sp>
    </p:spTree>
    <p:extLst>
      <p:ext uri="{BB962C8B-B14F-4D97-AF65-F5344CB8AC3E}">
        <p14:creationId xmlns:p14="http://schemas.microsoft.com/office/powerpoint/2010/main" val="4274363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1AE331-145A-9749-A495-FF3E9246CDE0}" type="slidenum">
              <a:rPr lang="en-US" smtClean="0"/>
              <a:t>9</a:t>
            </a:fld>
            <a:endParaRPr lang="en-US"/>
          </a:p>
        </p:txBody>
      </p:sp>
    </p:spTree>
    <p:extLst>
      <p:ext uri="{BB962C8B-B14F-4D97-AF65-F5344CB8AC3E}">
        <p14:creationId xmlns:p14="http://schemas.microsoft.com/office/powerpoint/2010/main" val="2787063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7541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765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38561392" indent="-38096602">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64790" fontAlgn="base">
              <a:spcBef>
                <a:spcPct val="0"/>
              </a:spcBef>
              <a:spcAft>
                <a:spcPct val="0"/>
              </a:spcAft>
              <a:defRPr>
                <a:solidFill>
                  <a:schemeClr val="tx1"/>
                </a:solidFill>
                <a:latin typeface="Arial" charset="0"/>
                <a:ea typeface="ＭＳ Ｐゴシック" charset="0"/>
              </a:defRPr>
            </a:lvl6pPr>
            <a:lvl7pPr marL="929579" fontAlgn="base">
              <a:spcBef>
                <a:spcPct val="0"/>
              </a:spcBef>
              <a:spcAft>
                <a:spcPct val="0"/>
              </a:spcAft>
              <a:defRPr>
                <a:solidFill>
                  <a:schemeClr val="tx1"/>
                </a:solidFill>
                <a:latin typeface="Arial" charset="0"/>
                <a:ea typeface="ＭＳ Ｐゴシック" charset="0"/>
              </a:defRPr>
            </a:lvl7pPr>
            <a:lvl8pPr marL="1394369" fontAlgn="base">
              <a:spcBef>
                <a:spcPct val="0"/>
              </a:spcBef>
              <a:spcAft>
                <a:spcPct val="0"/>
              </a:spcAft>
              <a:defRPr>
                <a:solidFill>
                  <a:schemeClr val="tx1"/>
                </a:solidFill>
                <a:latin typeface="Arial" charset="0"/>
                <a:ea typeface="ＭＳ Ｐゴシック" charset="0"/>
              </a:defRPr>
            </a:lvl8pPr>
            <a:lvl9pPr marL="1859158" fontAlgn="base">
              <a:spcBef>
                <a:spcPct val="0"/>
              </a:spcBef>
              <a:spcAft>
                <a:spcPct val="0"/>
              </a:spcAft>
              <a:defRPr>
                <a:solidFill>
                  <a:schemeClr val="tx1"/>
                </a:solidFill>
                <a:latin typeface="Arial" charset="0"/>
                <a:ea typeface="ＭＳ Ｐゴシック" charset="0"/>
              </a:defRPr>
            </a:lvl9pPr>
          </a:lstStyle>
          <a:p>
            <a:fld id="{731CE2E7-7891-2947-815C-8992CEA6C4D2}" type="slidenum">
              <a:rPr lang="en-US">
                <a:latin typeface="Calibri" charset="0"/>
              </a:rPr>
              <a:pPr/>
              <a:t>17</a:t>
            </a:fld>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19</a:t>
            </a:fld>
            <a:endParaRPr lang="en-US"/>
          </a:p>
        </p:txBody>
      </p:sp>
    </p:spTree>
    <p:extLst>
      <p:ext uri="{BB962C8B-B14F-4D97-AF65-F5344CB8AC3E}">
        <p14:creationId xmlns:p14="http://schemas.microsoft.com/office/powerpoint/2010/main" val="3965062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EDBBC-4585-E040-B415-443A3E506C5B}" type="slidenum">
              <a:rPr lang="en-US" smtClean="0"/>
              <a:t>23</a:t>
            </a:fld>
            <a:endParaRPr lang="en-US"/>
          </a:p>
        </p:txBody>
      </p:sp>
    </p:spTree>
    <p:extLst>
      <p:ext uri="{BB962C8B-B14F-4D97-AF65-F5344CB8AC3E}">
        <p14:creationId xmlns:p14="http://schemas.microsoft.com/office/powerpoint/2010/main" val="166859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2"/>
                </a:solidFill>
              </a:rPr>
              <a:t>6. Antiretroviral Pregnancy Registry. December 2012. 7. Correa A, et al. Birth Defects Res A </a:t>
            </a:r>
            <a:r>
              <a:rPr lang="en-US" sz="1200" b="0" dirty="0" err="1">
                <a:solidFill>
                  <a:schemeClr val="bg2"/>
                </a:solidFill>
              </a:rPr>
              <a:t>Clin</a:t>
            </a:r>
            <a:r>
              <a:rPr lang="en-US" sz="1200" b="0" dirty="0">
                <a:solidFill>
                  <a:schemeClr val="bg2"/>
                </a:solidFill>
              </a:rPr>
              <a:t> </a:t>
            </a:r>
            <a:r>
              <a:rPr lang="en-US" sz="1200" b="0" dirty="0" err="1">
                <a:solidFill>
                  <a:schemeClr val="bg2"/>
                </a:solidFill>
              </a:rPr>
              <a:t>Mol</a:t>
            </a:r>
            <a:r>
              <a:rPr lang="en-US" sz="1200" b="0" dirty="0">
                <a:solidFill>
                  <a:schemeClr val="bg2"/>
                </a:solidFill>
              </a:rPr>
              <a:t> </a:t>
            </a:r>
            <a:r>
              <a:rPr lang="en-US" sz="1200" b="0" dirty="0" err="1">
                <a:solidFill>
                  <a:schemeClr val="bg2"/>
                </a:solidFill>
              </a:rPr>
              <a:t>Teratol</a:t>
            </a:r>
            <a:r>
              <a:rPr lang="en-US" sz="1200" b="0" dirty="0">
                <a:solidFill>
                  <a:schemeClr val="bg2"/>
                </a:solidFill>
              </a:rPr>
              <a:t>. 2007;79:65-186.</a:t>
            </a:r>
          </a:p>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24</a:t>
            </a:fld>
            <a:endParaRPr lang="en-US"/>
          </a:p>
        </p:txBody>
      </p:sp>
    </p:spTree>
    <p:extLst>
      <p:ext uri="{BB962C8B-B14F-4D97-AF65-F5344CB8AC3E}">
        <p14:creationId xmlns:p14="http://schemas.microsoft.com/office/powerpoint/2010/main" val="4219621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EDBBC-4585-E040-B415-443A3E506C5B}" type="slidenum">
              <a:rPr lang="en-US" smtClean="0"/>
              <a:t>26</a:t>
            </a:fld>
            <a:endParaRPr lang="en-US"/>
          </a:p>
        </p:txBody>
      </p:sp>
    </p:spTree>
    <p:extLst>
      <p:ext uri="{BB962C8B-B14F-4D97-AF65-F5344CB8AC3E}">
        <p14:creationId xmlns:p14="http://schemas.microsoft.com/office/powerpoint/2010/main" val="61410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9B8AE-772C-40BE-91C2-79789AA330E0}" type="slidenum">
              <a:rPr lang="en-US" smtClean="0"/>
              <a:t>28</a:t>
            </a:fld>
            <a:endParaRPr lang="en-US"/>
          </a:p>
        </p:txBody>
      </p:sp>
    </p:spTree>
    <p:extLst>
      <p:ext uri="{BB962C8B-B14F-4D97-AF65-F5344CB8AC3E}">
        <p14:creationId xmlns:p14="http://schemas.microsoft.com/office/powerpoint/2010/main" val="239464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8" name="Title 7"/>
          <p:cNvSpPr>
            <a:spLocks noGrp="1"/>
          </p:cNvSpPr>
          <p:nvPr>
            <p:ph type="ctrTitle"/>
          </p:nvPr>
        </p:nvSpPr>
        <p:spPr>
          <a:xfrm>
            <a:off x="2362200" y="4038601"/>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153" indent="0" algn="ctr">
              <a:buNone/>
            </a:lvl2pPr>
            <a:lvl3pPr marL="914305" indent="0" algn="ctr">
              <a:buNone/>
            </a:lvl3pPr>
            <a:lvl4pPr marL="1371458" indent="0" algn="ctr">
              <a:buNone/>
            </a:lvl4pPr>
            <a:lvl5pPr marL="1828610" indent="0" algn="ctr">
              <a:buNone/>
            </a:lvl5pPr>
            <a:lvl6pPr marL="2285763" indent="0" algn="ctr">
              <a:buNone/>
            </a:lvl6pPr>
            <a:lvl7pPr marL="2742915" indent="0" algn="ctr">
              <a:buNone/>
            </a:lvl7pPr>
            <a:lvl8pPr marL="3200068" indent="0" algn="ctr">
              <a:buNone/>
            </a:lvl8pPr>
            <a:lvl9pPr marL="365722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6A27B5A-B721-4965-817E-D03DD3D863C8}" type="datetimeFigureOut">
              <a:rPr lang="en-US" smtClean="0"/>
              <a:t>5/17/20</a:t>
            </a:fld>
            <a:endParaRPr lang="en-US"/>
          </a:p>
        </p:txBody>
      </p:sp>
      <p:sp>
        <p:nvSpPr>
          <p:cNvPr id="17" name="Footer Placeholder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08C239B-0C40-4DED-A441-5B62EAF3BA0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A27B5A-B721-4965-817E-D03DD3D863C8}"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C239B-0C40-4DED-A441-5B62EAF3BA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1" y="609601"/>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1" y="6248403"/>
            <a:ext cx="2209800" cy="365125"/>
          </a:xfrm>
        </p:spPr>
        <p:txBody>
          <a:bodyPr/>
          <a:lstStyle/>
          <a:p>
            <a:fld id="{96A27B5A-B721-4965-817E-D03DD3D863C8}" type="datetimeFigureOut">
              <a:rPr lang="en-US" smtClean="0"/>
              <a:t>5/17/20</a:t>
            </a:fld>
            <a:endParaRPr lang="en-US"/>
          </a:p>
        </p:txBody>
      </p:sp>
      <p:sp>
        <p:nvSpPr>
          <p:cNvPr id="5" name="Footer Placeholder 4"/>
          <p:cNvSpPr>
            <a:spLocks noGrp="1"/>
          </p:cNvSpPr>
          <p:nvPr>
            <p:ph type="ftr" sz="quarter" idx="11"/>
          </p:nvPr>
        </p:nvSpPr>
        <p:spPr>
          <a:xfrm>
            <a:off x="457202" y="6248208"/>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5" rIns="91430" bIns="45715"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5" rIns="91430" bIns="45715" rtlCol="0" anchor="ctr"/>
          <a:lstStyle/>
          <a:p>
            <a:pPr algn="ctr" eaLnBrk="1" latinLnBrk="0" hangingPunct="1"/>
            <a:endParaRPr kumimoji="0" lang="en-US"/>
          </a:p>
        </p:txBody>
      </p:sp>
      <p:sp>
        <p:nvSpPr>
          <p:cNvPr id="9" name="Rectangle 8"/>
          <p:cNvSpPr/>
          <p:nvPr/>
        </p:nvSpPr>
        <p:spPr>
          <a:xfrm>
            <a:off x="6142038" y="1"/>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5" rIns="91430" bIns="45715"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9" y="144462"/>
            <a:ext cx="533400" cy="244476"/>
          </a:xfrm>
        </p:spPr>
        <p:txBody>
          <a:bodyPr/>
          <a:lstStyle/>
          <a:p>
            <a:fld id="{908C239B-0C40-4DED-A441-5B62EAF3BA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6A27B5A-B721-4965-817E-D03DD3D863C8}" type="datetimeFigureOut">
              <a:rPr lang="en-US" smtClean="0"/>
              <a:t>5/17/20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08C239B-0C40-4DED-A441-5B62EAF3BA0B}"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8" name="Rectangle 7"/>
          <p:cNvSpPr/>
          <p:nvPr/>
        </p:nvSpPr>
        <p:spPr>
          <a:xfrm>
            <a:off x="1"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9" name="Rectangle 8"/>
          <p:cNvSpPr/>
          <p:nvPr/>
        </p:nvSpPr>
        <p:spPr>
          <a:xfrm>
            <a:off x="1371601"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2" name="Title 1"/>
          <p:cNvSpPr>
            <a:spLocks noGrp="1"/>
          </p:cNvSpPr>
          <p:nvPr>
            <p:ph type="title"/>
          </p:nvPr>
        </p:nvSpPr>
        <p:spPr>
          <a:xfrm>
            <a:off x="1371601"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6A27B5A-B721-4965-817E-D03DD3D863C8}" type="datetimeFigureOut">
              <a:rPr lang="en-US" smtClean="0"/>
              <a:t>5/17/20</a:t>
            </a:fld>
            <a:endParaRPr lang="en-US"/>
          </a:p>
        </p:txBody>
      </p:sp>
      <p:sp>
        <p:nvSpPr>
          <p:cNvPr id="13" name="Slide Number Placeholder 12"/>
          <p:cNvSpPr>
            <a:spLocks noGrp="1"/>
          </p:cNvSpPr>
          <p:nvPr>
            <p:ph type="sldNum" sz="quarter" idx="11"/>
          </p:nvPr>
        </p:nvSpPr>
        <p:spPr>
          <a:xfrm>
            <a:off x="1" y="1752600"/>
            <a:ext cx="1295400" cy="701676"/>
          </a:xfrm>
        </p:spPr>
        <p:txBody>
          <a:bodyPr>
            <a:noAutofit/>
          </a:bodyPr>
          <a:lstStyle>
            <a:lvl1pPr>
              <a:defRPr sz="2400">
                <a:solidFill>
                  <a:srgbClr val="FFFFFF"/>
                </a:solidFill>
              </a:defRPr>
            </a:lvl1pPr>
          </a:lstStyle>
          <a:p>
            <a:fld id="{908C239B-0C40-4DED-A441-5B62EAF3BA0B}"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6A27B5A-B721-4965-817E-D03DD3D863C8}" type="datetimeFigureOut">
              <a:rPr lang="en-US" smtClean="0"/>
              <a:t>5/17/20</a:t>
            </a:fld>
            <a:endParaRPr lang="en-US"/>
          </a:p>
        </p:txBody>
      </p:sp>
      <p:sp>
        <p:nvSpPr>
          <p:cNvPr id="10" name="Slide Number Placeholder 9"/>
          <p:cNvSpPr>
            <a:spLocks noGrp="1"/>
          </p:cNvSpPr>
          <p:nvPr>
            <p:ph type="sldNum" sz="quarter" idx="16"/>
          </p:nvPr>
        </p:nvSpPr>
        <p:spPr/>
        <p:txBody>
          <a:bodyPr rtlCol="0"/>
          <a:lstStyle/>
          <a:p>
            <a:fld id="{908C239B-0C40-4DED-A441-5B62EAF3BA0B}"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1"/>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6A27B5A-B721-4965-817E-D03DD3D863C8}" type="datetimeFigureOut">
              <a:rPr lang="en-US" smtClean="0"/>
              <a:t>5/17/20</a:t>
            </a:fld>
            <a:endParaRPr lang="en-US"/>
          </a:p>
        </p:txBody>
      </p:sp>
      <p:sp>
        <p:nvSpPr>
          <p:cNvPr id="12" name="Slide Number Placeholder 11"/>
          <p:cNvSpPr>
            <a:spLocks noGrp="1"/>
          </p:cNvSpPr>
          <p:nvPr>
            <p:ph type="sldNum" sz="quarter" idx="16"/>
          </p:nvPr>
        </p:nvSpPr>
        <p:spPr/>
        <p:txBody>
          <a:bodyPr rtlCol="0"/>
          <a:lstStyle/>
          <a:p>
            <a:fld id="{908C239B-0C40-4DED-A441-5B62EAF3BA0B}"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6A27B5A-B721-4965-817E-D03DD3D863C8}" type="datetimeFigureOut">
              <a:rPr lang="en-US" smtClean="0"/>
              <a:t>5/17/20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08C239B-0C40-4DED-A441-5B62EAF3BA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27B5A-B721-4965-817E-D03DD3D863C8}" type="datetimeFigureOut">
              <a:rPr lang="en-US" smtClean="0"/>
              <a:t>5/17/20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08C239B-0C40-4DED-A441-5B62EAF3BA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6A27B5A-B721-4965-817E-D03DD3D863C8}" type="datetimeFigureOut">
              <a:rPr lang="en-US" smtClean="0"/>
              <a:t>5/17/20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08C239B-0C40-4DED-A441-5B62EAF3BA0B}" type="slidenum">
              <a:rPr lang="en-US" smtClean="0"/>
              <a:t>‹#›</a:t>
            </a:fld>
            <a:endParaRPr lang="en-US"/>
          </a:p>
        </p:txBody>
      </p:sp>
      <p:sp>
        <p:nvSpPr>
          <p:cNvPr id="3" name="Text Placeholder 2"/>
          <p:cNvSpPr>
            <a:spLocks noGrp="1"/>
          </p:cNvSpPr>
          <p:nvPr>
            <p:ph type="body" idx="2"/>
          </p:nvPr>
        </p:nvSpPr>
        <p:spPr>
          <a:xfrm>
            <a:off x="609601"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45" tIns="182861" rIns="137145" bIns="9143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1"/>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10" name="Rectangle 9"/>
          <p:cNvSpPr/>
          <p:nvPr/>
        </p:nvSpPr>
        <p:spPr>
          <a:xfrm>
            <a:off x="1545337"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1" y="1"/>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12" name="Date Placeholder 11"/>
          <p:cNvSpPr>
            <a:spLocks noGrp="1"/>
          </p:cNvSpPr>
          <p:nvPr>
            <p:ph type="dt" sz="half" idx="10"/>
          </p:nvPr>
        </p:nvSpPr>
        <p:spPr>
          <a:xfrm>
            <a:off x="6248400" y="6248401"/>
            <a:ext cx="2667000" cy="365125"/>
          </a:xfrm>
        </p:spPr>
        <p:txBody>
          <a:bodyPr rtlCol="0"/>
          <a:lstStyle/>
          <a:p>
            <a:fld id="{96A27B5A-B721-4965-817E-D03DD3D863C8}" type="datetimeFigureOut">
              <a:rPr lang="en-US" smtClean="0"/>
              <a:t>5/17/20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08C239B-0C40-4DED-A441-5B62EAF3BA0B}" type="slidenum">
              <a:rPr lang="en-US" smtClean="0"/>
              <a:t>‹#›</a:t>
            </a:fld>
            <a:endParaRPr lang="en-US"/>
          </a:p>
        </p:txBody>
      </p:sp>
      <p:sp>
        <p:nvSpPr>
          <p:cNvPr id="14" name="Footer Placeholder 13"/>
          <p:cNvSpPr>
            <a:spLocks noGrp="1"/>
          </p:cNvSpPr>
          <p:nvPr>
            <p:ph type="ftr" sz="quarter" idx="12"/>
          </p:nvPr>
        </p:nvSpPr>
        <p:spPr>
          <a:xfrm>
            <a:off x="1600200" y="6248207"/>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1" y="228600"/>
            <a:ext cx="8153400" cy="990600"/>
          </a:xfrm>
          <a:prstGeom prst="rect">
            <a:avLst/>
          </a:prstGeom>
        </p:spPr>
        <p:txBody>
          <a:bodyPr vert="horz" lIns="91430" tIns="45715" rIns="91430" bIns="45715"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lIns="91430" tIns="45715" rIns="91430" bIns="45715">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1"/>
            <a:ext cx="2667000" cy="365125"/>
          </a:xfrm>
          <a:prstGeom prst="rect">
            <a:avLst/>
          </a:prstGeom>
        </p:spPr>
        <p:txBody>
          <a:bodyPr vert="horz" lIns="91430" tIns="45715" rIns="91430" bIns="45715" anchor="ctr" anchorCtr="0"/>
          <a:lstStyle>
            <a:lvl1pPr algn="l" eaLnBrk="1" latinLnBrk="0" hangingPunct="1">
              <a:defRPr kumimoji="0" sz="1400">
                <a:solidFill>
                  <a:schemeClr val="tx2"/>
                </a:solidFill>
              </a:defRPr>
            </a:lvl1pPr>
          </a:lstStyle>
          <a:p>
            <a:fld id="{96A27B5A-B721-4965-817E-D03DD3D863C8}" type="datetimeFigureOut">
              <a:rPr lang="en-US" smtClean="0"/>
              <a:t>5/17/20</a:t>
            </a:fld>
            <a:endParaRPr lang="en-US"/>
          </a:p>
        </p:txBody>
      </p:sp>
      <p:sp>
        <p:nvSpPr>
          <p:cNvPr id="3" name="Footer Placeholder 2"/>
          <p:cNvSpPr>
            <a:spLocks noGrp="1"/>
          </p:cNvSpPr>
          <p:nvPr>
            <p:ph type="ftr" sz="quarter" idx="3"/>
          </p:nvPr>
        </p:nvSpPr>
        <p:spPr>
          <a:xfrm>
            <a:off x="609601" y="6248207"/>
            <a:ext cx="5421083" cy="365125"/>
          </a:xfrm>
          <a:prstGeom prst="rect">
            <a:avLst/>
          </a:prstGeom>
        </p:spPr>
        <p:txBody>
          <a:bodyPr vert="horz" lIns="91430" tIns="45715" rIns="91430" bIns="45715"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5" rIns="91430" bIns="45715"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lIns="91430" tIns="45715" rIns="91430" bIns="45715" anchor="ctr" anchorCtr="0">
            <a:normAutofit/>
          </a:bodyPr>
          <a:lstStyle>
            <a:lvl1pPr algn="ctr" eaLnBrk="1" latinLnBrk="0" hangingPunct="1">
              <a:defRPr kumimoji="0" sz="1400" b="1">
                <a:solidFill>
                  <a:srgbClr val="FFFFFF"/>
                </a:solidFill>
              </a:defRPr>
            </a:lvl1pPr>
          </a:lstStyle>
          <a:p>
            <a:fld id="{908C239B-0C40-4DED-A441-5B62EAF3BA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07" indent="-320007"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13" indent="-274292"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305" indent="-228577"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458" indent="-228577"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610" indent="-228577"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2902" indent="-228577"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193" indent="-228577"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485" indent="-228577"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5777" indent="-228577"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53" algn="l" rtl="0" eaLnBrk="1" latinLnBrk="0" hangingPunct="1">
        <a:defRPr kumimoji="0" kern="1200">
          <a:solidFill>
            <a:schemeClr val="tx1"/>
          </a:solidFill>
          <a:latin typeface="+mn-lt"/>
          <a:ea typeface="+mn-ea"/>
          <a:cs typeface="+mn-cs"/>
        </a:defRPr>
      </a:lvl2pPr>
      <a:lvl3pPr marL="914305" algn="l" rtl="0" eaLnBrk="1" latinLnBrk="0" hangingPunct="1">
        <a:defRPr kumimoji="0" kern="1200">
          <a:solidFill>
            <a:schemeClr val="tx1"/>
          </a:solidFill>
          <a:latin typeface="+mn-lt"/>
          <a:ea typeface="+mn-ea"/>
          <a:cs typeface="+mn-cs"/>
        </a:defRPr>
      </a:lvl3pPr>
      <a:lvl4pPr marL="1371458" algn="l" rtl="0" eaLnBrk="1" latinLnBrk="0" hangingPunct="1">
        <a:defRPr kumimoji="0" kern="1200">
          <a:solidFill>
            <a:schemeClr val="tx1"/>
          </a:solidFill>
          <a:latin typeface="+mn-lt"/>
          <a:ea typeface="+mn-ea"/>
          <a:cs typeface="+mn-cs"/>
        </a:defRPr>
      </a:lvl4pPr>
      <a:lvl5pPr marL="1828610" algn="l" rtl="0" eaLnBrk="1" latinLnBrk="0" hangingPunct="1">
        <a:defRPr kumimoji="0" kern="1200">
          <a:solidFill>
            <a:schemeClr val="tx1"/>
          </a:solidFill>
          <a:latin typeface="+mn-lt"/>
          <a:ea typeface="+mn-ea"/>
          <a:cs typeface="+mn-cs"/>
        </a:defRPr>
      </a:lvl5pPr>
      <a:lvl6pPr marL="2285763" algn="l" rtl="0" eaLnBrk="1" latinLnBrk="0" hangingPunct="1">
        <a:defRPr kumimoji="0" kern="1200">
          <a:solidFill>
            <a:schemeClr val="tx1"/>
          </a:solidFill>
          <a:latin typeface="+mn-lt"/>
          <a:ea typeface="+mn-ea"/>
          <a:cs typeface="+mn-cs"/>
        </a:defRPr>
      </a:lvl6pPr>
      <a:lvl7pPr marL="2742915" algn="l" rtl="0" eaLnBrk="1" latinLnBrk="0" hangingPunct="1">
        <a:defRPr kumimoji="0" kern="1200">
          <a:solidFill>
            <a:schemeClr val="tx1"/>
          </a:solidFill>
          <a:latin typeface="+mn-lt"/>
          <a:ea typeface="+mn-ea"/>
          <a:cs typeface="+mn-cs"/>
        </a:defRPr>
      </a:lvl7pPr>
      <a:lvl8pPr marL="3200068" algn="l" rtl="0" eaLnBrk="1" latinLnBrk="0" hangingPunct="1">
        <a:defRPr kumimoji="0" kern="1200">
          <a:solidFill>
            <a:schemeClr val="tx1"/>
          </a:solidFill>
          <a:latin typeface="+mn-lt"/>
          <a:ea typeface="+mn-ea"/>
          <a:cs typeface="+mn-cs"/>
        </a:defRPr>
      </a:lvl8pPr>
      <a:lvl9pPr marL="365722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Management of Hepatitis B in Pregnancy </a:t>
            </a:r>
          </a:p>
        </p:txBody>
      </p:sp>
      <p:sp>
        <p:nvSpPr>
          <p:cNvPr id="3" name="Subtitle 2"/>
          <p:cNvSpPr>
            <a:spLocks noGrp="1"/>
          </p:cNvSpPr>
          <p:nvPr>
            <p:ph type="subTitle" idx="1"/>
          </p:nvPr>
        </p:nvSpPr>
        <p:spPr/>
        <p:txBody>
          <a:bodyPr/>
          <a:lstStyle/>
          <a:p>
            <a:r>
              <a:rPr lang="en-US" dirty="0"/>
              <a:t>Ray Thomason MD</a:t>
            </a:r>
          </a:p>
        </p:txBody>
      </p:sp>
      <p:sp>
        <p:nvSpPr>
          <p:cNvPr id="4" name="TextBox 3"/>
          <p:cNvSpPr txBox="1"/>
          <p:nvPr/>
        </p:nvSpPr>
        <p:spPr>
          <a:xfrm>
            <a:off x="1828800" y="685801"/>
            <a:ext cx="5943599" cy="2554545"/>
          </a:xfrm>
          <a:prstGeom prst="rect">
            <a:avLst/>
          </a:prstGeom>
          <a:noFill/>
        </p:spPr>
        <p:txBody>
          <a:bodyPr wrap="square" rtlCol="0">
            <a:spAutoFit/>
          </a:bodyPr>
          <a:lstStyle/>
          <a:p>
            <a:pPr algn="ctr"/>
            <a:r>
              <a:rPr lang="en-US" sz="4000" dirty="0"/>
              <a:t>Second Annual </a:t>
            </a:r>
          </a:p>
          <a:p>
            <a:pPr algn="ctr"/>
            <a:r>
              <a:rPr lang="en-US" sz="4000" dirty="0"/>
              <a:t>Intermountain West</a:t>
            </a:r>
          </a:p>
          <a:p>
            <a:pPr algn="ctr"/>
            <a:r>
              <a:rPr lang="en-US" sz="4000" dirty="0"/>
              <a:t> </a:t>
            </a:r>
            <a:r>
              <a:rPr lang="en-US" sz="4000" dirty="0" err="1"/>
              <a:t>Hepatology</a:t>
            </a:r>
            <a:r>
              <a:rPr lang="en-US" sz="4000" dirty="0"/>
              <a:t> Update</a:t>
            </a:r>
          </a:p>
          <a:p>
            <a:pPr algn="ctr"/>
            <a:r>
              <a:rPr lang="en-US" sz="4000" dirty="0"/>
              <a:t>2014</a:t>
            </a:r>
          </a:p>
        </p:txBody>
      </p:sp>
    </p:spTree>
    <p:extLst>
      <p:ext uri="{BB962C8B-B14F-4D97-AF65-F5344CB8AC3E}">
        <p14:creationId xmlns:p14="http://schemas.microsoft.com/office/powerpoint/2010/main" val="413050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Arial" charset="0"/>
              </a:rPr>
              <a:t>Impact of HBV on Pregnancy:</a:t>
            </a:r>
            <a:br>
              <a:rPr lang="en-US" sz="3600" dirty="0">
                <a:latin typeface="Arial" charset="0"/>
              </a:rPr>
            </a:br>
            <a:r>
              <a:rPr lang="en-US" sz="3600" dirty="0">
                <a:latin typeface="Arial" charset="0"/>
              </a:rPr>
              <a:t>Pregnancy Outcomes</a:t>
            </a:r>
          </a:p>
        </p:txBody>
      </p:sp>
      <p:sp>
        <p:nvSpPr>
          <p:cNvPr id="34819" name="Content Placeholder 2"/>
          <p:cNvSpPr>
            <a:spLocks noGrp="1"/>
          </p:cNvSpPr>
          <p:nvPr>
            <p:ph sz="quarter" idx="1"/>
          </p:nvPr>
        </p:nvSpPr>
        <p:spPr/>
        <p:txBody>
          <a:bodyPr/>
          <a:lstStyle/>
          <a:p>
            <a:endParaRPr lang="en-US" u="sng" dirty="0">
              <a:latin typeface="Arial" charset="0"/>
            </a:endParaRPr>
          </a:p>
          <a:p>
            <a:r>
              <a:rPr lang="en-US" sz="3600" u="sng" dirty="0">
                <a:latin typeface="Arial" charset="0"/>
              </a:rPr>
              <a:t>Yes</a:t>
            </a:r>
            <a:r>
              <a:rPr lang="en-US" u="sng" dirty="0">
                <a:latin typeface="Arial" charset="0"/>
              </a:rPr>
              <a:t>--</a:t>
            </a:r>
            <a:r>
              <a:rPr lang="en-US" sz="3600" dirty="0">
                <a:latin typeface="Arial" charset="0"/>
                <a:ea typeface="ＭＳ Ｐゴシック" charset="0"/>
              </a:rPr>
              <a:t>Association with gestational diabetes and lower Apgar scores</a:t>
            </a:r>
            <a:r>
              <a:rPr lang="en-US" sz="3600" baseline="30000" dirty="0">
                <a:latin typeface="Arial" charset="0"/>
                <a:ea typeface="ＭＳ Ｐゴシック" charset="0"/>
              </a:rPr>
              <a:t>1,2</a:t>
            </a:r>
            <a:endParaRPr lang="en-US" sz="3600" dirty="0">
              <a:latin typeface="Arial" charset="0"/>
              <a:ea typeface="ＭＳ Ｐゴシック" charset="0"/>
            </a:endParaRPr>
          </a:p>
          <a:p>
            <a:pPr marL="0" indent="0">
              <a:buNone/>
            </a:pPr>
            <a:endParaRPr lang="en-US" u="sng" dirty="0">
              <a:latin typeface="Arial" charset="0"/>
            </a:endParaRPr>
          </a:p>
          <a:p>
            <a:r>
              <a:rPr lang="en-US" sz="3600" dirty="0">
                <a:latin typeface="Arial" charset="0"/>
              </a:rPr>
              <a:t>No</a:t>
            </a:r>
            <a:r>
              <a:rPr lang="en-US" dirty="0">
                <a:latin typeface="Arial" charset="0"/>
              </a:rPr>
              <a:t>-- </a:t>
            </a:r>
            <a:r>
              <a:rPr lang="en-US" sz="3600" dirty="0">
                <a:latin typeface="Arial" charset="0"/>
              </a:rPr>
              <a:t>Association with adverse pregnancy outcomes</a:t>
            </a:r>
            <a:r>
              <a:rPr lang="en-US" sz="3600" baseline="30000" dirty="0">
                <a:latin typeface="Arial" charset="0"/>
              </a:rPr>
              <a:t>3-5</a:t>
            </a:r>
          </a:p>
          <a:p>
            <a:pPr lvl="1"/>
            <a:endParaRPr lang="en-US" dirty="0">
              <a:latin typeface="Arial" charset="0"/>
              <a:ea typeface="ＭＳ Ｐゴシック" charset="0"/>
            </a:endParaRPr>
          </a:p>
          <a:p>
            <a:pPr lvl="1"/>
            <a:endParaRPr lang="en-US" dirty="0">
              <a:latin typeface="Arial" charset="0"/>
              <a:ea typeface="ＭＳ Ｐゴシック" charset="0"/>
            </a:endParaRPr>
          </a:p>
        </p:txBody>
      </p:sp>
      <p:sp>
        <p:nvSpPr>
          <p:cNvPr id="34820" name="TextBox 3"/>
          <p:cNvSpPr txBox="1">
            <a:spLocks noChangeArrowheads="1"/>
          </p:cNvSpPr>
          <p:nvPr/>
        </p:nvSpPr>
        <p:spPr bwMode="auto">
          <a:xfrm>
            <a:off x="685800" y="5957889"/>
            <a:ext cx="7621588" cy="738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ea typeface="ＭＳ Ｐゴシック" charset="0"/>
                <a:cs typeface="ＭＳ Ｐゴシック" charset="0"/>
              </a:defRPr>
            </a:lvl1pPr>
            <a:lvl2pPr>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pPr lvl="1"/>
            <a:r>
              <a:rPr lang="en-US" sz="1200"/>
              <a:t>1</a:t>
            </a:r>
            <a:r>
              <a:rPr lang="en-US" sz="1400"/>
              <a:t>. Lao J Hepatol 2007 2. Tse J Hepatol 2005 3. Pastorek AJOG 1988</a:t>
            </a:r>
          </a:p>
          <a:p>
            <a:pPr lvl="1"/>
            <a:r>
              <a:rPr lang="en-US" sz="1400"/>
              <a:t>4. Wong Am J Perinatol 1999 5. To Aust N Z J Obstet Gynaecol 2003</a:t>
            </a:r>
          </a:p>
          <a:p>
            <a:r>
              <a:rPr lang="en-US" sz="1400"/>
              <a:t> </a:t>
            </a:r>
          </a:p>
        </p:txBody>
      </p:sp>
    </p:spTree>
    <p:extLst>
      <p:ext uri="{BB962C8B-B14F-4D97-AF65-F5344CB8AC3E}">
        <p14:creationId xmlns:p14="http://schemas.microsoft.com/office/powerpoint/2010/main" val="2706283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atin typeface="Arial" charset="0"/>
              </a:rPr>
              <a:t>Impact of Pregnancy on HBV</a:t>
            </a:r>
          </a:p>
        </p:txBody>
      </p:sp>
      <p:sp>
        <p:nvSpPr>
          <p:cNvPr id="38915" name="Content Placeholder 2"/>
          <p:cNvSpPr>
            <a:spLocks noGrp="1"/>
          </p:cNvSpPr>
          <p:nvPr>
            <p:ph sz="quarter" idx="1"/>
          </p:nvPr>
        </p:nvSpPr>
        <p:spPr/>
        <p:txBody>
          <a:bodyPr/>
          <a:lstStyle/>
          <a:p>
            <a:r>
              <a:rPr lang="en-US" sz="3200" dirty="0">
                <a:latin typeface="Arial" charset="0"/>
              </a:rPr>
              <a:t>ALT levels</a:t>
            </a:r>
          </a:p>
          <a:p>
            <a:pPr lvl="1"/>
            <a:r>
              <a:rPr lang="en-US" dirty="0">
                <a:latin typeface="Arial" charset="0"/>
                <a:ea typeface="ＭＳ Ｐゴシック" charset="0"/>
              </a:rPr>
              <a:t>MEDIAN ALT levels</a:t>
            </a:r>
            <a:r>
              <a:rPr lang="en-US" sz="3200" dirty="0">
                <a:latin typeface="Arial" charset="0"/>
                <a:ea typeface="ＭＳ Ｐゴシック" charset="0"/>
              </a:rPr>
              <a:t> DECREASED </a:t>
            </a:r>
            <a:r>
              <a:rPr lang="en-US" dirty="0">
                <a:latin typeface="Arial" charset="0"/>
                <a:ea typeface="ＭＳ Ｐゴシック" charset="0"/>
              </a:rPr>
              <a:t>during pregnancy</a:t>
            </a:r>
          </a:p>
          <a:p>
            <a:pPr lvl="1"/>
            <a:r>
              <a:rPr lang="en-US" sz="3200" dirty="0">
                <a:latin typeface="Arial" charset="0"/>
                <a:ea typeface="ＭＳ Ｐゴシック" charset="0"/>
              </a:rPr>
              <a:t>Increase in ALT </a:t>
            </a:r>
            <a:r>
              <a:rPr lang="en-US" dirty="0">
                <a:latin typeface="Arial" charset="0"/>
                <a:ea typeface="ＭＳ Ｐゴシック" charset="0"/>
              </a:rPr>
              <a:t>(3x lowest ALT) within 6 </a:t>
            </a:r>
            <a:r>
              <a:rPr lang="en-US" dirty="0" err="1">
                <a:latin typeface="Arial" charset="0"/>
                <a:ea typeface="ＭＳ Ｐゴシック" charset="0"/>
              </a:rPr>
              <a:t>mos</a:t>
            </a:r>
            <a:r>
              <a:rPr lang="en-US" dirty="0">
                <a:latin typeface="Arial" charset="0"/>
                <a:ea typeface="ＭＳ Ｐゴシック" charset="0"/>
              </a:rPr>
              <a:t> </a:t>
            </a:r>
            <a:r>
              <a:rPr lang="en-US" sz="3200" dirty="0">
                <a:latin typeface="Arial" charset="0"/>
                <a:ea typeface="ＭＳ Ｐゴシック" charset="0"/>
              </a:rPr>
              <a:t>after delivery</a:t>
            </a:r>
            <a:r>
              <a:rPr lang="en-US" sz="3200" baseline="30000" dirty="0">
                <a:latin typeface="Arial" charset="0"/>
                <a:ea typeface="ＭＳ Ｐゴシック" charset="0"/>
              </a:rPr>
              <a:t>1</a:t>
            </a:r>
            <a:endParaRPr lang="en-US" sz="3200" dirty="0">
              <a:latin typeface="Arial" charset="0"/>
              <a:ea typeface="ＭＳ Ｐゴシック" charset="0"/>
            </a:endParaRPr>
          </a:p>
          <a:p>
            <a:r>
              <a:rPr lang="en-US" sz="3200" dirty="0" err="1">
                <a:latin typeface="Arial" charset="0"/>
              </a:rPr>
              <a:t>HBeAg</a:t>
            </a:r>
            <a:r>
              <a:rPr lang="en-US" sz="3200" dirty="0">
                <a:latin typeface="Arial" charset="0"/>
              </a:rPr>
              <a:t> </a:t>
            </a:r>
            <a:r>
              <a:rPr lang="en-US" sz="3200" dirty="0" err="1">
                <a:latin typeface="Arial" charset="0"/>
              </a:rPr>
              <a:t>seroconversion</a:t>
            </a:r>
            <a:endParaRPr lang="en-US" sz="3200" dirty="0">
              <a:latin typeface="Arial" charset="0"/>
            </a:endParaRPr>
          </a:p>
          <a:p>
            <a:pPr lvl="1"/>
            <a:r>
              <a:rPr lang="en-US" sz="3200" dirty="0">
                <a:latin typeface="Arial" charset="0"/>
                <a:ea typeface="ＭＳ Ｐゴシック" charset="0"/>
              </a:rPr>
              <a:t>12.5 % </a:t>
            </a:r>
            <a:r>
              <a:rPr lang="en-US" dirty="0">
                <a:latin typeface="Arial" charset="0"/>
                <a:ea typeface="ＭＳ Ｐゴシック" charset="0"/>
              </a:rPr>
              <a:t>(5/40) </a:t>
            </a:r>
            <a:r>
              <a:rPr lang="en-US" sz="3200" dirty="0" err="1">
                <a:latin typeface="Arial" charset="0"/>
                <a:ea typeface="ＭＳ Ｐゴシック" charset="0"/>
              </a:rPr>
              <a:t>eAg</a:t>
            </a:r>
            <a:r>
              <a:rPr lang="en-US" sz="3200" dirty="0">
                <a:latin typeface="Arial" charset="0"/>
                <a:ea typeface="ＭＳ Ｐゴシック" charset="0"/>
              </a:rPr>
              <a:t> </a:t>
            </a:r>
            <a:r>
              <a:rPr lang="en-US" sz="3200" dirty="0" err="1">
                <a:latin typeface="Arial" charset="0"/>
                <a:ea typeface="ＭＳ Ｐゴシック" charset="0"/>
              </a:rPr>
              <a:t>seroconversion</a:t>
            </a:r>
            <a:r>
              <a:rPr lang="en-US" dirty="0">
                <a:latin typeface="Arial" charset="0"/>
                <a:ea typeface="ＭＳ Ｐゴシック" charset="0"/>
              </a:rPr>
              <a:t> rates with 1 year follow-up</a:t>
            </a:r>
            <a:r>
              <a:rPr lang="en-US" baseline="30000" dirty="0">
                <a:latin typeface="Arial" charset="0"/>
                <a:ea typeface="ＭＳ Ｐゴシック" charset="0"/>
              </a:rPr>
              <a:t>2</a:t>
            </a:r>
            <a:endParaRPr lang="en-US" dirty="0">
              <a:latin typeface="Arial" charset="0"/>
              <a:ea typeface="ＭＳ Ｐゴシック" charset="0"/>
            </a:endParaRPr>
          </a:p>
          <a:p>
            <a:endParaRPr lang="en-US" dirty="0">
              <a:latin typeface="Arial" charset="0"/>
            </a:endParaRPr>
          </a:p>
        </p:txBody>
      </p:sp>
      <p:sp>
        <p:nvSpPr>
          <p:cNvPr id="38916" name="TextBox 3"/>
          <p:cNvSpPr txBox="1">
            <a:spLocks noChangeArrowheads="1"/>
          </p:cNvSpPr>
          <p:nvPr/>
        </p:nvSpPr>
        <p:spPr bwMode="auto">
          <a:xfrm>
            <a:off x="896938" y="6340476"/>
            <a:ext cx="7561262"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r>
              <a:rPr lang="en-US" sz="1400"/>
              <a:t>1. ter Borg J Viral Hepat 2008  2. Lin J Gastroenterol Hepatol 2006 </a:t>
            </a:r>
          </a:p>
        </p:txBody>
      </p:sp>
    </p:spTree>
    <p:extLst>
      <p:ext uri="{BB962C8B-B14F-4D97-AF65-F5344CB8AC3E}">
        <p14:creationId xmlns:p14="http://schemas.microsoft.com/office/powerpoint/2010/main" val="43684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atin typeface="Arial" charset="0"/>
              </a:rPr>
              <a:t>Impact of Pregnancy on HBV</a:t>
            </a:r>
          </a:p>
        </p:txBody>
      </p:sp>
      <p:sp>
        <p:nvSpPr>
          <p:cNvPr id="39939" name="Content Placeholder 2"/>
          <p:cNvSpPr>
            <a:spLocks noGrp="1"/>
          </p:cNvSpPr>
          <p:nvPr>
            <p:ph sz="quarter" idx="1"/>
          </p:nvPr>
        </p:nvSpPr>
        <p:spPr/>
        <p:txBody>
          <a:bodyPr>
            <a:normAutofit lnSpcReduction="10000"/>
          </a:bodyPr>
          <a:lstStyle/>
          <a:p>
            <a:r>
              <a:rPr lang="en-US" dirty="0">
                <a:latin typeface="Arial" charset="0"/>
              </a:rPr>
              <a:t>HBV DNA levels </a:t>
            </a:r>
          </a:p>
          <a:p>
            <a:pPr>
              <a:buFontTx/>
              <a:buNone/>
            </a:pPr>
            <a:endParaRPr lang="en-US" dirty="0">
              <a:latin typeface="Arial" charset="0"/>
            </a:endParaRPr>
          </a:p>
          <a:p>
            <a:pPr lvl="1"/>
            <a:r>
              <a:rPr lang="en-US" dirty="0">
                <a:latin typeface="Arial" charset="0"/>
                <a:ea typeface="ＭＳ Ｐゴシック" charset="0"/>
              </a:rPr>
              <a:t>Overall increase in median HBV DNA levels during pregnancy (n=55)</a:t>
            </a:r>
            <a:r>
              <a:rPr lang="en-US" baseline="30000" dirty="0">
                <a:latin typeface="Arial" charset="0"/>
                <a:ea typeface="ＭＳ Ｐゴシック" charset="0"/>
              </a:rPr>
              <a:t>1</a:t>
            </a:r>
          </a:p>
          <a:p>
            <a:pPr lvl="1">
              <a:buFontTx/>
              <a:buNone/>
            </a:pPr>
            <a:endParaRPr lang="en-US" dirty="0">
              <a:latin typeface="Arial" charset="0"/>
              <a:ea typeface="ＭＳ Ｐゴシック" charset="0"/>
            </a:endParaRPr>
          </a:p>
          <a:p>
            <a:pPr lvl="2"/>
            <a:r>
              <a:rPr lang="en-US" dirty="0">
                <a:latin typeface="Arial" charset="0"/>
                <a:ea typeface="ＭＳ Ｐゴシック" charset="0"/>
              </a:rPr>
              <a:t>4/16 (20%) </a:t>
            </a:r>
            <a:r>
              <a:rPr lang="en-US" dirty="0" err="1">
                <a:latin typeface="Arial" charset="0"/>
                <a:ea typeface="ＭＳ Ｐゴシック" charset="0"/>
              </a:rPr>
              <a:t>HBeAg</a:t>
            </a:r>
            <a:r>
              <a:rPr lang="en-US" dirty="0">
                <a:latin typeface="Arial" charset="0"/>
                <a:ea typeface="ＭＳ Ｐゴシック" charset="0"/>
              </a:rPr>
              <a:t> negative women had &gt; 1 log increase in HBV DNA during pregnancy</a:t>
            </a:r>
          </a:p>
          <a:p>
            <a:pPr lvl="2"/>
            <a:r>
              <a:rPr lang="en-US" dirty="0">
                <a:solidFill>
                  <a:srgbClr val="FF0000"/>
                </a:solidFill>
                <a:latin typeface="Arial" charset="0"/>
                <a:ea typeface="ＭＳ Ｐゴシック" charset="0"/>
              </a:rPr>
              <a:t>With lamivudine therapy</a:t>
            </a:r>
          </a:p>
          <a:p>
            <a:pPr lvl="3"/>
            <a:r>
              <a:rPr lang="en-US" dirty="0">
                <a:latin typeface="Arial" charset="0"/>
                <a:ea typeface="ＭＳ Ｐゴシック" charset="0"/>
              </a:rPr>
              <a:t>7.8 log10 copies/mL </a:t>
            </a:r>
            <a:r>
              <a:rPr lang="en-US" dirty="0">
                <a:latin typeface="Arial" charset="0"/>
                <a:ea typeface="ＭＳ Ｐゴシック" charset="0"/>
                <a:sym typeface="Wingdings" charset="0"/>
              </a:rPr>
              <a:t> </a:t>
            </a:r>
            <a:r>
              <a:rPr lang="en-US" dirty="0">
                <a:latin typeface="Arial" charset="0"/>
                <a:ea typeface="ＭＳ Ｐゴシック" charset="0"/>
              </a:rPr>
              <a:t>8.2 log10 copies/mL during pregnancy (P = 0.06), despite lamivudine therapy in 13 patients</a:t>
            </a:r>
            <a:r>
              <a:rPr lang="en-US" baseline="30000" dirty="0">
                <a:latin typeface="Arial" charset="0"/>
                <a:ea typeface="ＭＳ Ｐゴシック" charset="0"/>
              </a:rPr>
              <a:t>2</a:t>
            </a:r>
            <a:endParaRPr lang="en-US" dirty="0">
              <a:latin typeface="Arial" charset="0"/>
              <a:ea typeface="ＭＳ Ｐゴシック" charset="0"/>
            </a:endParaRPr>
          </a:p>
        </p:txBody>
      </p:sp>
      <p:sp>
        <p:nvSpPr>
          <p:cNvPr id="39940" name="TextBox 3"/>
          <p:cNvSpPr txBox="1">
            <a:spLocks noChangeArrowheads="1"/>
          </p:cNvSpPr>
          <p:nvPr/>
        </p:nvSpPr>
        <p:spPr bwMode="auto">
          <a:xfrm>
            <a:off x="685800" y="6211889"/>
            <a:ext cx="7539038"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marL="342900" indent="-342900">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pPr>
              <a:buFontTx/>
              <a:buAutoNum type="arabicPeriod"/>
            </a:pPr>
            <a:r>
              <a:rPr lang="en-US" sz="1400"/>
              <a:t>Soderstrom SJID 2003</a:t>
            </a:r>
          </a:p>
          <a:p>
            <a:pPr>
              <a:buFontTx/>
              <a:buAutoNum type="arabicPeriod"/>
            </a:pPr>
            <a:r>
              <a:rPr lang="en-US" sz="1400"/>
              <a:t>ter Borg  JViralHep 2007</a:t>
            </a:r>
          </a:p>
        </p:txBody>
      </p:sp>
    </p:spTree>
    <p:extLst>
      <p:ext uri="{BB962C8B-B14F-4D97-AF65-F5344CB8AC3E}">
        <p14:creationId xmlns:p14="http://schemas.microsoft.com/office/powerpoint/2010/main" val="3796892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body" idx="1"/>
          </p:nvPr>
        </p:nvSpPr>
        <p:spPr>
          <a:xfrm>
            <a:off x="457200" y="1600200"/>
            <a:ext cx="8229600" cy="5256213"/>
          </a:xfrm>
        </p:spPr>
        <p:txBody>
          <a:bodyPr lIns="0" tIns="0" rIns="0" bIns="0"/>
          <a:lstStyle/>
          <a:p>
            <a:pPr marL="914400" indent="-914400" eaLnBrk="1">
              <a:spcBef>
                <a:spcPts val="700"/>
              </a:spcBef>
              <a:buFont typeface="Arial" charset="0"/>
              <a:buChar char="•"/>
              <a:defRPr/>
            </a:pPr>
            <a:endParaRPr lang="en-US" sz="3200">
              <a:latin typeface="Calibri" charset="0"/>
              <a:cs typeface="Calibri" charset="0"/>
              <a:sym typeface="Calibri" charset="0"/>
            </a:endParaRPr>
          </a:p>
        </p:txBody>
      </p:sp>
      <p:sp>
        <p:nvSpPr>
          <p:cNvPr id="30722" name="AutoShape 2"/>
          <p:cNvSpPr>
            <a:spLocks/>
          </p:cNvSpPr>
          <p:nvPr/>
        </p:nvSpPr>
        <p:spPr bwMode="auto">
          <a:xfrm>
            <a:off x="-38100" y="-12700"/>
            <a:ext cx="9220200" cy="6881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1A0090"/>
          </a:solidFill>
          <a:ln w="38100" cap="flat" cmpd="sng">
            <a:solidFill>
              <a:srgbClr val="FFFFFF"/>
            </a:solidFill>
            <a:prstDash val="solid"/>
            <a:round/>
            <a:headEnd/>
            <a:tailEnd/>
          </a:ln>
          <a:effectLst>
            <a:outerShdw blurRad="38100" dist="20000" dir="5400000" algn="ctr" rotWithShape="0">
              <a:srgbClr val="000000">
                <a:alpha val="37999"/>
              </a:srgbClr>
            </a:outerShdw>
          </a:effectLst>
        </p:spPr>
        <p:txBody>
          <a:bodyPr lIns="0" tIns="0" rIns="0" bIns="0" anchor="ctr"/>
          <a:lstStyle/>
          <a:p>
            <a:pPr>
              <a:defRPr/>
            </a:pPr>
            <a:endParaRPr lang="en-US">
              <a:solidFill>
                <a:srgbClr val="FFFFFF"/>
              </a:solidFill>
              <a:latin typeface="Calibri" charset="0"/>
              <a:cs typeface="Calibri" charset="0"/>
              <a:sym typeface="Calibri" charset="0"/>
            </a:endParaRPr>
          </a:p>
        </p:txBody>
      </p:sp>
      <p:pic>
        <p:nvPicPr>
          <p:cNvPr id="30723" name="Picture 3" descr="Screen Shot 2014-01-27 at 11.46.48 PM.png"/>
          <p:cNvPicPr>
            <a:picLocks noChangeAspect="1"/>
          </p:cNvPicPr>
          <p:nvPr/>
        </p:nvPicPr>
        <p:blipFill>
          <a:blip r:embed="rId2">
            <a:extLst>
              <a:ext uri="{28A0092B-C50C-407E-A947-70E740481C1C}">
                <a14:useLocalDpi xmlns:a14="http://schemas.microsoft.com/office/drawing/2010/main" val="0"/>
              </a:ext>
            </a:extLst>
          </a:blip>
          <a:srcRect t="2670" r="2603" b="136"/>
          <a:stretch>
            <a:fillRect/>
          </a:stretch>
        </p:blipFill>
        <p:spPr bwMode="auto">
          <a:xfrm>
            <a:off x="6350" y="-12700"/>
            <a:ext cx="9174163" cy="6881813"/>
          </a:xfrm>
          <a:prstGeom prst="rect">
            <a:avLst/>
          </a:prstGeom>
          <a:noFill/>
          <a:ln w="38100" cap="flat" cmpd="sng">
            <a:solidFill>
              <a:srgbClr val="FFFFFF"/>
            </a:solidFill>
            <a:prstDash val="solid"/>
            <a:round/>
            <a:headEnd type="none" w="med" len="med"/>
            <a:tailEnd type="none" w="med" len="med"/>
          </a:ln>
          <a:effectLst>
            <a:outerShdw blurRad="38100" dist="20000" dir="5400000" algn="ctr" rotWithShape="0">
              <a:srgbClr val="000000">
                <a:alpha val="37999"/>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49081839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body" idx="1"/>
          </p:nvPr>
        </p:nvSpPr>
        <p:spPr>
          <a:xfrm>
            <a:off x="457200" y="1600200"/>
            <a:ext cx="8229600" cy="5256213"/>
          </a:xfrm>
        </p:spPr>
        <p:txBody>
          <a:bodyPr lIns="0" tIns="0" rIns="0" bIns="0"/>
          <a:lstStyle/>
          <a:p>
            <a:pPr marL="914400" indent="-914400" eaLnBrk="1">
              <a:spcBef>
                <a:spcPts val="700"/>
              </a:spcBef>
              <a:buFont typeface="Arial" charset="0"/>
              <a:buChar char="•"/>
              <a:defRPr/>
            </a:pPr>
            <a:endParaRPr lang="en-US" sz="3200">
              <a:latin typeface="Calibri" charset="0"/>
              <a:cs typeface="Calibri" charset="0"/>
              <a:sym typeface="Calibri" charset="0"/>
            </a:endParaRPr>
          </a:p>
        </p:txBody>
      </p:sp>
      <p:sp>
        <p:nvSpPr>
          <p:cNvPr id="28674" name="AutoShape 2"/>
          <p:cNvSpPr>
            <a:spLocks/>
          </p:cNvSpPr>
          <p:nvPr/>
        </p:nvSpPr>
        <p:spPr bwMode="auto">
          <a:xfrm>
            <a:off x="-38100" y="-12700"/>
            <a:ext cx="9220200" cy="6881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1A0090"/>
          </a:solidFill>
          <a:ln w="38100" cap="flat" cmpd="sng">
            <a:solidFill>
              <a:srgbClr val="FFFFFF"/>
            </a:solidFill>
            <a:prstDash val="solid"/>
            <a:round/>
            <a:headEnd/>
            <a:tailEnd/>
          </a:ln>
          <a:effectLst>
            <a:outerShdw blurRad="38100" dist="20000" dir="5400000" algn="ctr" rotWithShape="0">
              <a:srgbClr val="000000">
                <a:alpha val="37999"/>
              </a:srgbClr>
            </a:outerShdw>
          </a:effectLst>
        </p:spPr>
        <p:txBody>
          <a:bodyPr lIns="0" tIns="0" rIns="0" bIns="0" anchor="ctr"/>
          <a:lstStyle/>
          <a:p>
            <a:pPr>
              <a:defRPr/>
            </a:pPr>
            <a:endParaRPr lang="en-US">
              <a:solidFill>
                <a:srgbClr val="FFFFFF"/>
              </a:solidFill>
              <a:latin typeface="Calibri" charset="0"/>
              <a:cs typeface="Calibri" charset="0"/>
              <a:sym typeface="Calibri" charset="0"/>
            </a:endParaRPr>
          </a:p>
        </p:txBody>
      </p:sp>
      <p:pic>
        <p:nvPicPr>
          <p:cNvPr id="28675" name="Picture 3" descr="Screen Shot 2014-01-27 at 11.47.19 PM.png"/>
          <p:cNvPicPr>
            <a:picLocks noChangeAspect="1"/>
          </p:cNvPicPr>
          <p:nvPr/>
        </p:nvPicPr>
        <p:blipFill>
          <a:blip r:embed="rId3">
            <a:extLst>
              <a:ext uri="{28A0092B-C50C-407E-A947-70E740481C1C}">
                <a14:useLocalDpi xmlns:a14="http://schemas.microsoft.com/office/drawing/2010/main" val="0"/>
              </a:ext>
            </a:extLst>
          </a:blip>
          <a:srcRect l="618"/>
          <a:stretch>
            <a:fillRect/>
          </a:stretch>
        </p:blipFill>
        <p:spPr bwMode="auto">
          <a:xfrm>
            <a:off x="-2718" y="-238707"/>
            <a:ext cx="9387239" cy="7096707"/>
          </a:xfrm>
          <a:prstGeom prst="rect">
            <a:avLst/>
          </a:prstGeom>
          <a:noFill/>
          <a:ln w="38100" cap="flat" cmpd="sng">
            <a:solidFill>
              <a:srgbClr val="FFFFFF"/>
            </a:solidFill>
            <a:prstDash val="solid"/>
            <a:round/>
            <a:headEnd type="none" w="med" len="med"/>
            <a:tailEnd type="none" w="med" len="med"/>
          </a:ln>
          <a:effectLst>
            <a:outerShdw blurRad="38100" dist="20000" dir="5400000" algn="ctr" rotWithShape="0">
              <a:srgbClr val="000000">
                <a:alpha val="37999"/>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99798073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sz="quarter" idx="1"/>
          </p:nvPr>
        </p:nvSpPr>
        <p:spPr>
          <a:xfrm>
            <a:off x="457200" y="1600200"/>
            <a:ext cx="8229600" cy="5256213"/>
          </a:xfrm>
        </p:spPr>
        <p:txBody>
          <a:bodyPr lIns="0" tIns="0" rIns="0" bIns="0"/>
          <a:lstStyle/>
          <a:p>
            <a:pPr marL="914400" indent="-914400">
              <a:spcBef>
                <a:spcPts val="700"/>
              </a:spcBef>
              <a:buFont typeface="Arial" charset="0"/>
              <a:buChar char="•"/>
            </a:pPr>
            <a:r>
              <a:rPr lang="en-US" sz="3200">
                <a:latin typeface="Calibri" charset="0"/>
                <a:cs typeface="Calibri" charset="0"/>
                <a:sym typeface="Calibri" charset="0"/>
              </a:rPr>
              <a:t> </a:t>
            </a:r>
            <a:endParaRPr lang="en-US"/>
          </a:p>
        </p:txBody>
      </p:sp>
      <p:pic>
        <p:nvPicPr>
          <p:cNvPr id="8194" name="Picture 2" descr="Screen Shot 2014-01-01 at 11.08.33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3200" y="-152400"/>
            <a:ext cx="9550400" cy="7162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91660148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 </a:t>
            </a:r>
            <a:r>
              <a:rPr lang="en-US" sz="4000" dirty="0"/>
              <a:t> How Do We Develop Immune Tolerance</a:t>
            </a:r>
          </a:p>
        </p:txBody>
      </p:sp>
      <p:sp>
        <p:nvSpPr>
          <p:cNvPr id="3" name="Content Placeholder 2"/>
          <p:cNvSpPr>
            <a:spLocks noGrp="1"/>
          </p:cNvSpPr>
          <p:nvPr>
            <p:ph sz="quarter" idx="1"/>
          </p:nvPr>
        </p:nvSpPr>
        <p:spPr/>
        <p:txBody>
          <a:bodyPr/>
          <a:lstStyle/>
          <a:p>
            <a:r>
              <a:rPr lang="en-US" dirty="0"/>
              <a:t>Maternal </a:t>
            </a:r>
            <a:r>
              <a:rPr lang="en-US" dirty="0" err="1"/>
              <a:t>HBeAg</a:t>
            </a:r>
            <a:r>
              <a:rPr lang="en-US" dirty="0"/>
              <a:t> induces tolerance in neonate immune system to </a:t>
            </a:r>
            <a:r>
              <a:rPr lang="en-US" dirty="0" err="1"/>
              <a:t>HBcAg</a:t>
            </a:r>
            <a:r>
              <a:rPr lang="en-US" dirty="0"/>
              <a:t> and HBEAG</a:t>
            </a:r>
          </a:p>
          <a:p>
            <a:r>
              <a:rPr lang="en-US" dirty="0"/>
              <a:t>Hepatitis B specific T cells are </a:t>
            </a:r>
            <a:r>
              <a:rPr lang="en-US" dirty="0" err="1"/>
              <a:t>hyporesponsive</a:t>
            </a:r>
            <a:r>
              <a:rPr lang="en-US" dirty="0"/>
              <a:t> </a:t>
            </a:r>
          </a:p>
          <a:p>
            <a:r>
              <a:rPr lang="en-US" dirty="0" err="1"/>
              <a:t>Ineffectice</a:t>
            </a:r>
            <a:r>
              <a:rPr lang="en-US" dirty="0"/>
              <a:t> antigen processing</a:t>
            </a:r>
          </a:p>
          <a:p>
            <a:r>
              <a:rPr lang="en-US" dirty="0" err="1"/>
              <a:t>Anergy</a:t>
            </a:r>
            <a:r>
              <a:rPr lang="en-US" dirty="0"/>
              <a:t>, deletion, altered maturation of virus specific effector cells and expansion of regulatory T cells</a:t>
            </a:r>
          </a:p>
          <a:p>
            <a:pPr marL="0" indent="0">
              <a:buNone/>
            </a:pPr>
            <a:endParaRPr lang="en-US" sz="1800" dirty="0"/>
          </a:p>
        </p:txBody>
      </p:sp>
      <p:sp>
        <p:nvSpPr>
          <p:cNvPr id="8" name="Rectangle 7"/>
          <p:cNvSpPr/>
          <p:nvPr/>
        </p:nvSpPr>
        <p:spPr>
          <a:xfrm>
            <a:off x="495300" y="6115735"/>
            <a:ext cx="4432300" cy="369332"/>
          </a:xfrm>
          <a:prstGeom prst="rect">
            <a:avLst/>
          </a:prstGeom>
        </p:spPr>
        <p:txBody>
          <a:bodyPr wrap="square">
            <a:spAutoFit/>
          </a:bodyPr>
          <a:lstStyle/>
          <a:p>
            <a:pPr lvl="0">
              <a:spcBef>
                <a:spcPct val="20000"/>
              </a:spcBef>
            </a:pPr>
            <a:r>
              <a:rPr lang="en-US" dirty="0">
                <a:solidFill>
                  <a:prstClr val="black"/>
                </a:solidFill>
              </a:rPr>
              <a:t>Carey I et al j </a:t>
            </a:r>
            <a:r>
              <a:rPr lang="en-US" dirty="0" err="1">
                <a:solidFill>
                  <a:prstClr val="black"/>
                </a:solidFill>
              </a:rPr>
              <a:t>virol</a:t>
            </a:r>
            <a:r>
              <a:rPr lang="en-US" dirty="0">
                <a:solidFill>
                  <a:prstClr val="black"/>
                </a:solidFill>
              </a:rPr>
              <a:t> 2011;85:2416</a:t>
            </a:r>
          </a:p>
        </p:txBody>
      </p:sp>
    </p:spTree>
    <p:extLst>
      <p:ext uri="{BB962C8B-B14F-4D97-AF65-F5344CB8AC3E}">
        <p14:creationId xmlns:p14="http://schemas.microsoft.com/office/powerpoint/2010/main" val="2534833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a:latin typeface="Arial" charset="0"/>
              </a:rPr>
              <a:t>HBV Classification: Importance of HBeAg</a:t>
            </a:r>
          </a:p>
        </p:txBody>
      </p:sp>
      <p:sp>
        <p:nvSpPr>
          <p:cNvPr id="29699" name="Rectangle 3"/>
          <p:cNvSpPr>
            <a:spLocks noGrp="1" noChangeArrowheads="1"/>
          </p:cNvSpPr>
          <p:nvPr>
            <p:ph sz="quarter" idx="1"/>
          </p:nvPr>
        </p:nvSpPr>
        <p:spPr>
          <a:xfrm>
            <a:off x="612648" y="2262025"/>
            <a:ext cx="7772400" cy="3135085"/>
          </a:xfrm>
        </p:spPr>
        <p:txBody>
          <a:bodyPr>
            <a:noAutofit/>
          </a:bodyPr>
          <a:lstStyle/>
          <a:p>
            <a:pPr>
              <a:lnSpc>
                <a:spcPct val="90000"/>
              </a:lnSpc>
            </a:pPr>
            <a:r>
              <a:rPr lang="en-US" sz="2800" u="sng" dirty="0">
                <a:latin typeface="Arial" charset="0"/>
              </a:rPr>
              <a:t>Significance of </a:t>
            </a:r>
            <a:r>
              <a:rPr lang="en-US" sz="2800" u="sng" dirty="0" err="1">
                <a:latin typeface="Arial" charset="0"/>
              </a:rPr>
              <a:t>HBeAg</a:t>
            </a:r>
            <a:endParaRPr lang="en-US" sz="2800" u="sng" dirty="0">
              <a:latin typeface="Arial" charset="0"/>
            </a:endParaRPr>
          </a:p>
          <a:p>
            <a:pPr lvl="1">
              <a:lnSpc>
                <a:spcPct val="90000"/>
              </a:lnSpc>
            </a:pPr>
            <a:r>
              <a:rPr lang="en-US" sz="2800" dirty="0">
                <a:latin typeface="Arial" charset="0"/>
                <a:ea typeface="ＭＳ Ｐゴシック" charset="0"/>
              </a:rPr>
              <a:t>Marker of active replication and infectivity</a:t>
            </a:r>
          </a:p>
          <a:p>
            <a:pPr lvl="1">
              <a:lnSpc>
                <a:spcPct val="90000"/>
              </a:lnSpc>
            </a:pPr>
            <a:r>
              <a:rPr lang="en-US" sz="2800" dirty="0" err="1">
                <a:latin typeface="Arial" charset="0"/>
                <a:ea typeface="ＭＳ Ｐゴシック" charset="0"/>
              </a:rPr>
              <a:t>HBeAg</a:t>
            </a:r>
            <a:r>
              <a:rPr lang="en-US" sz="2800" dirty="0">
                <a:latin typeface="Arial" charset="0"/>
                <a:ea typeface="ＭＳ Ｐゴシック" charset="0"/>
              </a:rPr>
              <a:t> loss and conversion to </a:t>
            </a:r>
            <a:r>
              <a:rPr lang="en-US" sz="2800" dirty="0" err="1">
                <a:latin typeface="Arial" charset="0"/>
                <a:ea typeface="ＭＳ Ｐゴシック" charset="0"/>
              </a:rPr>
              <a:t>HBeAb</a:t>
            </a:r>
            <a:r>
              <a:rPr lang="en-US" sz="2800" dirty="0">
                <a:latin typeface="Arial" charset="0"/>
                <a:ea typeface="ＭＳ Ｐゴシック" charset="0"/>
              </a:rPr>
              <a:t> is a marker of immune clearance</a:t>
            </a:r>
          </a:p>
          <a:p>
            <a:pPr lvl="1">
              <a:lnSpc>
                <a:spcPct val="90000"/>
              </a:lnSpc>
            </a:pPr>
            <a:r>
              <a:rPr lang="en-US" sz="2800" dirty="0">
                <a:latin typeface="Arial" charset="0"/>
                <a:ea typeface="ＭＳ Ｐゴシック" charset="0"/>
              </a:rPr>
              <a:t>In the setting of </a:t>
            </a:r>
            <a:r>
              <a:rPr lang="en-US" sz="2800" dirty="0" err="1">
                <a:latin typeface="Arial" charset="0"/>
                <a:ea typeface="ＭＳ Ｐゴシック" charset="0"/>
              </a:rPr>
              <a:t>viremia</a:t>
            </a:r>
            <a:r>
              <a:rPr lang="en-US" sz="2800" dirty="0">
                <a:latin typeface="Arial" charset="0"/>
                <a:ea typeface="ＭＳ Ｐゴシック" charset="0"/>
              </a:rPr>
              <a:t>, absence may represent </a:t>
            </a:r>
            <a:r>
              <a:rPr lang="en-US" sz="2800" dirty="0" err="1">
                <a:latin typeface="Arial" charset="0"/>
                <a:ea typeface="ＭＳ Ｐゴシック" charset="0"/>
              </a:rPr>
              <a:t>precore</a:t>
            </a:r>
            <a:r>
              <a:rPr lang="en-US" sz="2800" dirty="0">
                <a:latin typeface="Arial" charset="0"/>
                <a:ea typeface="ＭＳ Ｐゴシック" charset="0"/>
              </a:rPr>
              <a:t> or core promoter mutations</a:t>
            </a:r>
          </a:p>
          <a:p>
            <a:pPr lvl="1">
              <a:lnSpc>
                <a:spcPct val="90000"/>
              </a:lnSpc>
              <a:buFontTx/>
              <a:buNone/>
            </a:pPr>
            <a:endParaRPr lang="en-US" sz="2800" dirty="0">
              <a:latin typeface="Arial" charset="0"/>
              <a:ea typeface="ＭＳ Ｐゴシック" charset="0"/>
            </a:endParaRPr>
          </a:p>
          <a:p>
            <a:pPr marL="0" indent="0">
              <a:lnSpc>
                <a:spcPct val="90000"/>
              </a:lnSpc>
              <a:buNone/>
            </a:pPr>
            <a:endParaRPr lang="en-US" sz="2800" u="sng" dirty="0">
              <a:solidFill>
                <a:schemeClr val="folHlink"/>
              </a:solidFill>
              <a:latin typeface="Arial" charset="0"/>
            </a:endParaRPr>
          </a:p>
          <a:p>
            <a:pPr lvl="1">
              <a:lnSpc>
                <a:spcPct val="90000"/>
              </a:lnSpc>
            </a:pPr>
            <a:endParaRPr lang="en-US" sz="2800" dirty="0">
              <a:latin typeface="Arial" charset="0"/>
              <a:ea typeface="ＭＳ Ｐゴシック" charset="0"/>
            </a:endParaRPr>
          </a:p>
        </p:txBody>
      </p:sp>
    </p:spTree>
    <p:extLst>
      <p:ext uri="{BB962C8B-B14F-4D97-AF65-F5344CB8AC3E}">
        <p14:creationId xmlns:p14="http://schemas.microsoft.com/office/powerpoint/2010/main" val="956666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normAutofit fontScale="90000"/>
          </a:bodyPr>
          <a:lstStyle/>
          <a:p>
            <a:r>
              <a:rPr lang="en-US">
                <a:latin typeface="Arial" charset="0"/>
              </a:rPr>
              <a:t>Perinatal HBV Transmission Rates</a:t>
            </a:r>
          </a:p>
        </p:txBody>
      </p:sp>
      <p:graphicFrame>
        <p:nvGraphicFramePr>
          <p:cNvPr id="4" name="Content Placeholder 3"/>
          <p:cNvGraphicFramePr>
            <a:graphicFrameLocks noGrp="1"/>
          </p:cNvGraphicFramePr>
          <p:nvPr>
            <p:ph sz="quarter" idx="1"/>
          </p:nvPr>
        </p:nvGraphicFramePr>
        <p:xfrm>
          <a:off x="685800" y="2384426"/>
          <a:ext cx="7772400" cy="1758883"/>
        </p:xfrm>
        <a:graphic>
          <a:graphicData uri="http://schemas.openxmlformats.org/drawingml/2006/table">
            <a:tbl>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644458">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charset="0"/>
                        <a:ea typeface="ＭＳ Ｐゴシック" charset="0"/>
                        <a:cs typeface="ＭＳ Ｐゴシック" charset="0"/>
                      </a:endParaRP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ea typeface="ＭＳ Ｐゴシック" charset="0"/>
                          <a:cs typeface="ＭＳ Ｐゴシック" charset="0"/>
                        </a:rPr>
                        <a:t>Without immunoprophylaxis</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ea typeface="ＭＳ Ｐゴシック" charset="0"/>
                          <a:cs typeface="ＭＳ Ｐゴシック" charset="0"/>
                        </a:rPr>
                        <a:t>HBIG and HBV vaccine series</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HBeAg positive </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70-90%</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5-10%</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extLst>
                  <a:ext uri="{0D108BD9-81ED-4DB2-BD59-A6C34878D82A}">
                    <a16:rowId xmlns:a16="http://schemas.microsoft.com/office/drawing/2014/main" val="10001"/>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HBeAg negative</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10-40% </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&lt;5%</a:t>
                      </a: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FE7"/>
                    </a:solidFill>
                  </a:tcPr>
                </a:tc>
                <a:extLst>
                  <a:ext uri="{0D108BD9-81ED-4DB2-BD59-A6C34878D82A}">
                    <a16:rowId xmlns:a16="http://schemas.microsoft.com/office/drawing/2014/main" val="10002"/>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ＭＳ Ｐゴシック" charset="0"/>
                      </a:endParaRP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ＭＳ Ｐゴシック" charset="0"/>
                      </a:endParaRP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ＭＳ Ｐゴシック" charset="0"/>
                      </a:endParaRPr>
                    </a:p>
                  </a:txBody>
                  <a:tcPr marL="86360" marR="863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ECB"/>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5476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7391400" cy="954107"/>
          </a:xfrm>
          <a:prstGeom prst="rect">
            <a:avLst/>
          </a:prstGeom>
          <a:noFill/>
        </p:spPr>
        <p:txBody>
          <a:bodyPr wrap="square" rtlCol="0">
            <a:spAutoFit/>
          </a:bodyPr>
          <a:lstStyle/>
          <a:p>
            <a:r>
              <a:rPr lang="en-US" altLang="en-US" sz="2800" dirty="0">
                <a:ea typeface="ＭＳ Ｐゴシック" pitchFamily="34" charset="-128"/>
              </a:rPr>
              <a:t>Preventing Perinatal HBV Transmission:</a:t>
            </a:r>
            <a:br>
              <a:rPr lang="en-US" altLang="en-US" sz="2800" dirty="0">
                <a:ea typeface="ＭＳ Ｐゴシック" pitchFamily="34" charset="-128"/>
              </a:rPr>
            </a:br>
            <a:r>
              <a:rPr lang="en-US" altLang="en-US" sz="2800" dirty="0">
                <a:ea typeface="ＭＳ Ｐゴシック" pitchFamily="34" charset="-128"/>
              </a:rPr>
              <a:t>Why Is It So Important?</a:t>
            </a:r>
            <a:endParaRPr lang="en-US" sz="2800" dirty="0"/>
          </a:p>
        </p:txBody>
      </p:sp>
      <p:sp>
        <p:nvSpPr>
          <p:cNvPr id="3" name="TextBox 2"/>
          <p:cNvSpPr txBox="1"/>
          <p:nvPr/>
        </p:nvSpPr>
        <p:spPr>
          <a:xfrm>
            <a:off x="419100" y="1331966"/>
            <a:ext cx="7924800" cy="923330"/>
          </a:xfrm>
          <a:prstGeom prst="rect">
            <a:avLst/>
          </a:prstGeom>
          <a:noFill/>
        </p:spPr>
        <p:txBody>
          <a:bodyPr wrap="square" rtlCol="0">
            <a:spAutoFit/>
          </a:bodyPr>
          <a:lstStyle/>
          <a:p>
            <a:pPr marL="285750" indent="-285750">
              <a:buFont typeface="Arial" panose="020B0604020202020204" pitchFamily="34" charset="0"/>
              <a:buChar char="•"/>
            </a:pPr>
            <a:r>
              <a:rPr lang="en-US" altLang="en-US" dirty="0">
                <a:ea typeface="ＭＳ Ｐゴシック" pitchFamily="34" charset="-128"/>
              </a:rPr>
              <a:t>Risk of progression to chronic infection is inversely related to age at infection </a:t>
            </a:r>
          </a:p>
          <a:p>
            <a:pPr marL="285750" indent="-285750">
              <a:buFont typeface="Arial" panose="020B0604020202020204" pitchFamily="34" charset="0"/>
              <a:buChar char="•"/>
            </a:pPr>
            <a:endParaRPr lang="en-US" dirty="0"/>
          </a:p>
        </p:txBody>
      </p:sp>
      <p:sp>
        <p:nvSpPr>
          <p:cNvPr id="4" name="TextBox 3"/>
          <p:cNvSpPr txBox="1"/>
          <p:nvPr/>
        </p:nvSpPr>
        <p:spPr>
          <a:xfrm rot="16200000">
            <a:off x="-632251" y="3604052"/>
            <a:ext cx="2977634" cy="646331"/>
          </a:xfrm>
          <a:prstGeom prst="rect">
            <a:avLst/>
          </a:prstGeom>
          <a:noFill/>
        </p:spPr>
        <p:txBody>
          <a:bodyPr wrap="square" rtlCol="0">
            <a:spAutoFit/>
          </a:bodyPr>
          <a:lstStyle/>
          <a:p>
            <a:pPr algn="ctr">
              <a:spcBef>
                <a:spcPct val="35000"/>
              </a:spcBef>
              <a:spcAft>
                <a:spcPct val="25000"/>
              </a:spcAft>
              <a:buClr>
                <a:schemeClr val="folHlink"/>
              </a:buClr>
            </a:pPr>
            <a:r>
              <a:rPr lang="en-US" altLang="en-US" dirty="0"/>
              <a:t>Progression to </a:t>
            </a:r>
            <a:br>
              <a:rPr lang="en-US" altLang="en-US" dirty="0"/>
            </a:br>
            <a:r>
              <a:rPr lang="en-US" altLang="en-US" dirty="0"/>
              <a:t>Chronic Infection (%)</a:t>
            </a:r>
          </a:p>
        </p:txBody>
      </p:sp>
      <p:cxnSp>
        <p:nvCxnSpPr>
          <p:cNvPr id="6" name="Straight Connector 5"/>
          <p:cNvCxnSpPr/>
          <p:nvPr/>
        </p:nvCxnSpPr>
        <p:spPr>
          <a:xfrm flipH="1">
            <a:off x="1905000" y="2455985"/>
            <a:ext cx="11721" cy="31828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1828800" y="5556344"/>
            <a:ext cx="6570784" cy="625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1" name="Rectangle 28"/>
          <p:cNvSpPr>
            <a:spLocks noChangeArrowheads="1"/>
          </p:cNvSpPr>
          <p:nvPr/>
        </p:nvSpPr>
        <p:spPr bwMode="auto">
          <a:xfrm>
            <a:off x="2514600" y="2837973"/>
            <a:ext cx="868363" cy="2695575"/>
          </a:xfrm>
          <a:prstGeom prst="rect">
            <a:avLst/>
          </a:prstGeom>
          <a:solidFill>
            <a:schemeClr val="accent2"/>
          </a:solidFill>
          <a:ln>
            <a:solidFill>
              <a:schemeClr val="bg2">
                <a:lumMod val="10000"/>
              </a:schemeClr>
            </a:solidFill>
          </a:ln>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ea typeface="+mn-ea"/>
            </a:endParaRPr>
          </a:p>
        </p:txBody>
      </p:sp>
      <p:sp>
        <p:nvSpPr>
          <p:cNvPr id="13" name="Rectangle 29"/>
          <p:cNvSpPr>
            <a:spLocks noChangeArrowheads="1"/>
          </p:cNvSpPr>
          <p:nvPr/>
        </p:nvSpPr>
        <p:spPr bwMode="auto">
          <a:xfrm>
            <a:off x="4519612" y="4801644"/>
            <a:ext cx="866775" cy="733425"/>
          </a:xfrm>
          <a:prstGeom prst="rect">
            <a:avLst/>
          </a:prstGeom>
          <a:solidFill>
            <a:schemeClr val="accent3"/>
          </a:solidFill>
          <a:ln>
            <a:solidFill>
              <a:schemeClr val="bg2">
                <a:lumMod val="10000"/>
              </a:schemeClr>
            </a:solidFill>
          </a:ln>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ea typeface="+mn-ea"/>
            </a:endParaRPr>
          </a:p>
        </p:txBody>
      </p:sp>
      <p:sp>
        <p:nvSpPr>
          <p:cNvPr id="14" name="Rectangle 30"/>
          <p:cNvSpPr>
            <a:spLocks noChangeArrowheads="1"/>
          </p:cNvSpPr>
          <p:nvPr/>
        </p:nvSpPr>
        <p:spPr bwMode="auto">
          <a:xfrm>
            <a:off x="6779051" y="5366184"/>
            <a:ext cx="866775" cy="150812"/>
          </a:xfrm>
          <a:prstGeom prst="rect">
            <a:avLst/>
          </a:prstGeom>
          <a:solidFill>
            <a:schemeClr val="accent1"/>
          </a:solidFill>
          <a:ln>
            <a:solidFill>
              <a:schemeClr val="bg2">
                <a:lumMod val="10000"/>
              </a:schemeClr>
            </a:solidFill>
          </a:ln>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ea typeface="+mn-ea"/>
            </a:endParaRPr>
          </a:p>
        </p:txBody>
      </p:sp>
      <p:cxnSp>
        <p:nvCxnSpPr>
          <p:cNvPr id="15" name="Straight Connector 14"/>
          <p:cNvCxnSpPr/>
          <p:nvPr/>
        </p:nvCxnSpPr>
        <p:spPr>
          <a:xfrm>
            <a:off x="3886200" y="5574323"/>
            <a:ext cx="0" cy="1143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019800" y="5555273"/>
            <a:ext cx="0" cy="1143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8367346" y="5535069"/>
            <a:ext cx="0" cy="1143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1806818" y="2455985"/>
            <a:ext cx="12016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793631" y="4302369"/>
            <a:ext cx="12016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781907" y="4970585"/>
            <a:ext cx="12016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1781907" y="3048000"/>
            <a:ext cx="12016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1796560" y="3669323"/>
            <a:ext cx="12016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1568144" y="5377934"/>
            <a:ext cx="313593" cy="369332"/>
          </a:xfrm>
          <a:prstGeom prst="rect">
            <a:avLst/>
          </a:prstGeom>
          <a:noFill/>
        </p:spPr>
        <p:txBody>
          <a:bodyPr wrap="square" rtlCol="0">
            <a:spAutoFit/>
          </a:bodyPr>
          <a:lstStyle/>
          <a:p>
            <a:pPr algn="r"/>
            <a:r>
              <a:rPr lang="en-US" b="1" dirty="0"/>
              <a:t>0</a:t>
            </a:r>
          </a:p>
        </p:txBody>
      </p:sp>
      <p:sp>
        <p:nvSpPr>
          <p:cNvPr id="46" name="TextBox 45"/>
          <p:cNvSpPr txBox="1"/>
          <p:nvPr/>
        </p:nvSpPr>
        <p:spPr>
          <a:xfrm>
            <a:off x="1431677" y="4785919"/>
            <a:ext cx="424963" cy="369332"/>
          </a:xfrm>
          <a:prstGeom prst="rect">
            <a:avLst/>
          </a:prstGeom>
          <a:noFill/>
        </p:spPr>
        <p:txBody>
          <a:bodyPr wrap="square" rtlCol="0">
            <a:spAutoFit/>
          </a:bodyPr>
          <a:lstStyle/>
          <a:p>
            <a:r>
              <a:rPr lang="en-US" b="1" dirty="0"/>
              <a:t>20</a:t>
            </a:r>
          </a:p>
        </p:txBody>
      </p:sp>
      <p:sp>
        <p:nvSpPr>
          <p:cNvPr id="47" name="TextBox 46"/>
          <p:cNvSpPr txBox="1"/>
          <p:nvPr/>
        </p:nvSpPr>
        <p:spPr>
          <a:xfrm>
            <a:off x="1448350" y="4117703"/>
            <a:ext cx="433387" cy="369332"/>
          </a:xfrm>
          <a:prstGeom prst="rect">
            <a:avLst/>
          </a:prstGeom>
          <a:noFill/>
        </p:spPr>
        <p:txBody>
          <a:bodyPr wrap="square" rtlCol="0">
            <a:spAutoFit/>
          </a:bodyPr>
          <a:lstStyle/>
          <a:p>
            <a:r>
              <a:rPr lang="en-US" dirty="0"/>
              <a:t>40</a:t>
            </a:r>
          </a:p>
        </p:txBody>
      </p:sp>
      <p:sp>
        <p:nvSpPr>
          <p:cNvPr id="48" name="TextBox 47"/>
          <p:cNvSpPr txBox="1"/>
          <p:nvPr/>
        </p:nvSpPr>
        <p:spPr>
          <a:xfrm>
            <a:off x="1453661" y="3484657"/>
            <a:ext cx="457199" cy="369332"/>
          </a:xfrm>
          <a:prstGeom prst="rect">
            <a:avLst/>
          </a:prstGeom>
          <a:noFill/>
        </p:spPr>
        <p:txBody>
          <a:bodyPr wrap="square" rtlCol="0">
            <a:spAutoFit/>
          </a:bodyPr>
          <a:lstStyle/>
          <a:p>
            <a:r>
              <a:rPr lang="en-US" dirty="0"/>
              <a:t>60</a:t>
            </a:r>
          </a:p>
        </p:txBody>
      </p:sp>
      <p:sp>
        <p:nvSpPr>
          <p:cNvPr id="49" name="TextBox 48"/>
          <p:cNvSpPr txBox="1"/>
          <p:nvPr/>
        </p:nvSpPr>
        <p:spPr>
          <a:xfrm>
            <a:off x="1447799" y="2863334"/>
            <a:ext cx="457201" cy="369332"/>
          </a:xfrm>
          <a:prstGeom prst="rect">
            <a:avLst/>
          </a:prstGeom>
          <a:noFill/>
        </p:spPr>
        <p:txBody>
          <a:bodyPr wrap="square" rtlCol="0">
            <a:spAutoFit/>
          </a:bodyPr>
          <a:lstStyle/>
          <a:p>
            <a:r>
              <a:rPr lang="en-US" b="1" dirty="0"/>
              <a:t>80</a:t>
            </a:r>
          </a:p>
        </p:txBody>
      </p:sp>
      <p:sp>
        <p:nvSpPr>
          <p:cNvPr id="50" name="TextBox 49"/>
          <p:cNvSpPr txBox="1"/>
          <p:nvPr/>
        </p:nvSpPr>
        <p:spPr>
          <a:xfrm>
            <a:off x="1329836" y="2271319"/>
            <a:ext cx="572232" cy="369332"/>
          </a:xfrm>
          <a:prstGeom prst="rect">
            <a:avLst/>
          </a:prstGeom>
          <a:noFill/>
        </p:spPr>
        <p:txBody>
          <a:bodyPr wrap="square" rtlCol="0">
            <a:spAutoFit/>
          </a:bodyPr>
          <a:lstStyle/>
          <a:p>
            <a:r>
              <a:rPr lang="en-US" dirty="0"/>
              <a:t>100</a:t>
            </a:r>
          </a:p>
        </p:txBody>
      </p:sp>
      <p:sp>
        <p:nvSpPr>
          <p:cNvPr id="51" name="TextBox 50"/>
          <p:cNvSpPr txBox="1"/>
          <p:nvPr/>
        </p:nvSpPr>
        <p:spPr>
          <a:xfrm>
            <a:off x="2186781" y="5615354"/>
            <a:ext cx="1524000" cy="369332"/>
          </a:xfrm>
          <a:prstGeom prst="rect">
            <a:avLst/>
          </a:prstGeom>
          <a:noFill/>
        </p:spPr>
        <p:txBody>
          <a:bodyPr wrap="square" rtlCol="0">
            <a:spAutoFit/>
          </a:bodyPr>
          <a:lstStyle/>
          <a:p>
            <a:r>
              <a:rPr lang="en-US" b="1" dirty="0"/>
              <a:t>Newborns</a:t>
            </a:r>
          </a:p>
        </p:txBody>
      </p:sp>
      <p:sp>
        <p:nvSpPr>
          <p:cNvPr id="52" name="TextBox 51"/>
          <p:cNvSpPr txBox="1"/>
          <p:nvPr/>
        </p:nvSpPr>
        <p:spPr>
          <a:xfrm>
            <a:off x="3944815" y="5604364"/>
            <a:ext cx="2057400" cy="369332"/>
          </a:xfrm>
          <a:prstGeom prst="rect">
            <a:avLst/>
          </a:prstGeom>
          <a:noFill/>
        </p:spPr>
        <p:txBody>
          <a:bodyPr wrap="square" rtlCol="0">
            <a:spAutoFit/>
          </a:bodyPr>
          <a:lstStyle/>
          <a:p>
            <a:r>
              <a:rPr lang="en-US" b="1" dirty="0"/>
              <a:t>Infants/Children</a:t>
            </a:r>
          </a:p>
        </p:txBody>
      </p:sp>
      <p:sp>
        <p:nvSpPr>
          <p:cNvPr id="53" name="TextBox 52"/>
          <p:cNvSpPr txBox="1"/>
          <p:nvPr/>
        </p:nvSpPr>
        <p:spPr>
          <a:xfrm>
            <a:off x="6019800" y="5638800"/>
            <a:ext cx="2379784" cy="646331"/>
          </a:xfrm>
          <a:prstGeom prst="rect">
            <a:avLst/>
          </a:prstGeom>
          <a:noFill/>
        </p:spPr>
        <p:txBody>
          <a:bodyPr wrap="square" rtlCol="0">
            <a:spAutoFit/>
          </a:bodyPr>
          <a:lstStyle/>
          <a:p>
            <a:pPr algn="ctr"/>
            <a:r>
              <a:rPr lang="en-US" b="1" dirty="0" err="1"/>
              <a:t>Immunocompetent</a:t>
            </a:r>
            <a:endParaRPr lang="en-US" b="1" dirty="0"/>
          </a:p>
          <a:p>
            <a:pPr algn="ctr"/>
            <a:r>
              <a:rPr lang="en-US" b="1" dirty="0"/>
              <a:t>Adults</a:t>
            </a:r>
          </a:p>
        </p:txBody>
      </p:sp>
      <p:sp>
        <p:nvSpPr>
          <p:cNvPr id="56" name="TextBox 55"/>
          <p:cNvSpPr txBox="1"/>
          <p:nvPr/>
        </p:nvSpPr>
        <p:spPr>
          <a:xfrm>
            <a:off x="371262" y="5973696"/>
            <a:ext cx="6679038" cy="615553"/>
          </a:xfrm>
          <a:prstGeom prst="rect">
            <a:avLst/>
          </a:prstGeom>
          <a:noFill/>
        </p:spPr>
        <p:txBody>
          <a:bodyPr wrap="square" rtlCol="0">
            <a:spAutoFit/>
          </a:bodyPr>
          <a:lstStyle/>
          <a:p>
            <a:r>
              <a:rPr lang="en-US" altLang="en-US" sz="1600" dirty="0"/>
              <a:t>11. </a:t>
            </a:r>
            <a:r>
              <a:rPr lang="en-US" altLang="en-US" sz="1600" dirty="0" err="1"/>
              <a:t>Lok</a:t>
            </a:r>
            <a:r>
              <a:rPr lang="en-US" altLang="en-US" sz="1600" dirty="0"/>
              <a:t> AS, et al. </a:t>
            </a:r>
            <a:r>
              <a:rPr lang="en-US" altLang="en-US" sz="1600" dirty="0" err="1"/>
              <a:t>Hepatology</a:t>
            </a:r>
            <a:r>
              <a:rPr lang="en-US" altLang="en-US" sz="1600" dirty="0"/>
              <a:t>. 2009;50:661-662</a:t>
            </a:r>
            <a:r>
              <a:rPr lang="en-US" altLang="en-US" sz="1600" dirty="0">
                <a:solidFill>
                  <a:schemeClr val="bg2"/>
                </a:solidFill>
              </a:rPr>
              <a:t>.</a:t>
            </a:r>
          </a:p>
          <a:p>
            <a:endParaRPr lang="en-US" dirty="0"/>
          </a:p>
        </p:txBody>
      </p:sp>
    </p:spTree>
    <p:extLst>
      <p:ext uri="{BB962C8B-B14F-4D97-AF65-F5344CB8AC3E}">
        <p14:creationId xmlns:p14="http://schemas.microsoft.com/office/powerpoint/2010/main" val="4725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a:t> </a:t>
            </a:r>
            <a:r>
              <a:rPr lang="en-US" sz="5400" dirty="0"/>
              <a:t>Disclosures : Research Support </a:t>
            </a:r>
            <a:r>
              <a:rPr lang="en-US" dirty="0"/>
              <a:t>                     </a:t>
            </a:r>
          </a:p>
        </p:txBody>
      </p:sp>
      <p:sp>
        <p:nvSpPr>
          <p:cNvPr id="3" name="Content Placeholder 2"/>
          <p:cNvSpPr>
            <a:spLocks noGrp="1"/>
          </p:cNvSpPr>
          <p:nvPr>
            <p:ph sz="quarter" idx="1"/>
          </p:nvPr>
        </p:nvSpPr>
        <p:spPr>
          <a:xfrm>
            <a:off x="612648" y="1866646"/>
            <a:ext cx="8153400" cy="4676236"/>
          </a:xfrm>
        </p:spPr>
        <p:txBody>
          <a:bodyPr/>
          <a:lstStyle/>
          <a:p>
            <a:r>
              <a:rPr lang="en-US" sz="4000" dirty="0" err="1"/>
              <a:t>AbbVie</a:t>
            </a:r>
            <a:endParaRPr lang="en-US" sz="4000" dirty="0"/>
          </a:p>
          <a:p>
            <a:r>
              <a:rPr lang="en-US" sz="4000" dirty="0" err="1"/>
              <a:t>Boehringer</a:t>
            </a:r>
            <a:r>
              <a:rPr lang="en-US" sz="4000" dirty="0"/>
              <a:t> </a:t>
            </a:r>
            <a:r>
              <a:rPr lang="en-US" sz="4000" dirty="0" err="1"/>
              <a:t>Ingelheim</a:t>
            </a:r>
            <a:endParaRPr lang="en-US" sz="4000" dirty="0"/>
          </a:p>
          <a:p>
            <a:r>
              <a:rPr lang="en-US" sz="4000" dirty="0"/>
              <a:t>Bristol-Myers Squibb </a:t>
            </a:r>
          </a:p>
          <a:p>
            <a:r>
              <a:rPr lang="en-US" sz="4000" dirty="0" err="1"/>
              <a:t>Idenix</a:t>
            </a:r>
            <a:r>
              <a:rPr lang="en-US" sz="4000" dirty="0"/>
              <a:t> </a:t>
            </a:r>
            <a:r>
              <a:rPr lang="en-US" sz="4000" dirty="0" err="1"/>
              <a:t>Pharmacetuticals</a:t>
            </a:r>
            <a:endParaRPr lang="en-US" sz="4000" dirty="0"/>
          </a:p>
          <a:p>
            <a:r>
              <a:rPr lang="en-US" sz="4000" dirty="0"/>
              <a:t>Novartis </a:t>
            </a:r>
          </a:p>
          <a:p>
            <a:r>
              <a:rPr lang="en-US" sz="4000" dirty="0"/>
              <a:t>Vital </a:t>
            </a:r>
            <a:r>
              <a:rPr lang="en-US" sz="4000" dirty="0" err="1"/>
              <a:t>Theraputics</a:t>
            </a:r>
            <a:endParaRPr lang="en-US" sz="4000" dirty="0"/>
          </a:p>
          <a:p>
            <a:endParaRPr lang="en-US" dirty="0"/>
          </a:p>
        </p:txBody>
      </p:sp>
    </p:spTree>
    <p:extLst>
      <p:ext uri="{BB962C8B-B14F-4D97-AF65-F5344CB8AC3E}">
        <p14:creationId xmlns:p14="http://schemas.microsoft.com/office/powerpoint/2010/main" val="35411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914400"/>
          </a:xfrm>
        </p:spPr>
        <p:txBody>
          <a:bodyPr>
            <a:noAutofit/>
          </a:bodyPr>
          <a:lstStyle/>
          <a:p>
            <a:r>
              <a:rPr lang="en-US" altLang="en-US" sz="3200" b="1" dirty="0" err="1">
                <a:ea typeface="ＭＳ Ｐゴシック" pitchFamily="34" charset="-128"/>
              </a:rPr>
              <a:t>Perinatal</a:t>
            </a:r>
            <a:r>
              <a:rPr lang="en-US" altLang="en-US" sz="3200" b="1" dirty="0">
                <a:ea typeface="ＭＳ Ｐゴシック" pitchFamily="34" charset="-128"/>
              </a:rPr>
              <a:t> HBV Transmission Is Related to Maternal HBV DNA Level</a:t>
            </a:r>
            <a:endParaRPr lang="en-US" sz="3200" b="1" dirty="0"/>
          </a:p>
        </p:txBody>
      </p:sp>
      <p:sp>
        <p:nvSpPr>
          <p:cNvPr id="4" name="Content Placeholder 57"/>
          <p:cNvSpPr txBox="1">
            <a:spLocks/>
          </p:cNvSpPr>
          <p:nvPr/>
        </p:nvSpPr>
        <p:spPr>
          <a:xfrm>
            <a:off x="285750" y="1905001"/>
            <a:ext cx="8550275" cy="712788"/>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000" b="0" i="0" u="none" strike="noStrike" kern="1200" cap="none" spc="0" normalizeH="0" baseline="0" noProof="0" dirty="0">
                <a:ln>
                  <a:noFill/>
                </a:ln>
                <a:effectLst/>
                <a:uLnTx/>
                <a:uFillTx/>
                <a:latin typeface="+mn-lt"/>
                <a:ea typeface="+mn-ea"/>
                <a:cs typeface="+mn-cs"/>
              </a:rPr>
              <a:t>All infants received HBIG + first dose HBV vaccine within 12 hrs of birth and additional doses of HBV vaccine at 2, 4, and 6 </a:t>
            </a:r>
            <a:r>
              <a:rPr kumimoji="0" lang="en-US" sz="2000" b="0" i="0" u="none" strike="noStrike" kern="1200" cap="none" spc="0" normalizeH="0" baseline="0" noProof="0" dirty="0" err="1">
                <a:ln>
                  <a:noFill/>
                </a:ln>
                <a:effectLst/>
                <a:uLnTx/>
                <a:uFillTx/>
                <a:latin typeface="+mn-lt"/>
                <a:ea typeface="+mn-ea"/>
                <a:cs typeface="+mn-cs"/>
              </a:rPr>
              <a:t>mos</a:t>
            </a:r>
            <a:endParaRPr kumimoji="0" lang="en-US" sz="2000" b="0" i="0" u="none" strike="noStrike" kern="1200" cap="none" spc="0" normalizeH="0" baseline="0" noProof="0" dirty="0">
              <a:ln>
                <a:noFill/>
              </a:ln>
              <a:effectLst/>
              <a:uLnTx/>
              <a:uFillTx/>
              <a:latin typeface="+mn-lt"/>
              <a:ea typeface="+mn-ea"/>
              <a:cs typeface="+mn-cs"/>
            </a:endParaRPr>
          </a:p>
        </p:txBody>
      </p:sp>
      <p:sp>
        <p:nvSpPr>
          <p:cNvPr id="5" name="Rectangle 50"/>
          <p:cNvSpPr>
            <a:spLocks noChangeArrowheads="1"/>
          </p:cNvSpPr>
          <p:nvPr/>
        </p:nvSpPr>
        <p:spPr bwMode="auto">
          <a:xfrm>
            <a:off x="7372350" y="4248150"/>
            <a:ext cx="771525" cy="1123950"/>
          </a:xfrm>
          <a:prstGeom prst="rect">
            <a:avLst/>
          </a:prstGeom>
          <a:solidFill>
            <a:schemeClr val="accent1"/>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sz="1600"/>
          </a:p>
        </p:txBody>
      </p:sp>
      <p:sp>
        <p:nvSpPr>
          <p:cNvPr id="6" name="Rectangle 49"/>
          <p:cNvSpPr>
            <a:spLocks noChangeArrowheads="1"/>
          </p:cNvSpPr>
          <p:nvPr/>
        </p:nvSpPr>
        <p:spPr bwMode="auto">
          <a:xfrm>
            <a:off x="1657350" y="4495800"/>
            <a:ext cx="771525" cy="87630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sz="1600"/>
          </a:p>
        </p:txBody>
      </p:sp>
      <p:sp>
        <p:nvSpPr>
          <p:cNvPr id="7" name="TextBox 4"/>
          <p:cNvSpPr txBox="1">
            <a:spLocks noChangeArrowheads="1"/>
          </p:cNvSpPr>
          <p:nvPr/>
        </p:nvSpPr>
        <p:spPr bwMode="auto">
          <a:xfrm>
            <a:off x="1514475" y="4143375"/>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6.6</a:t>
            </a:r>
          </a:p>
        </p:txBody>
      </p:sp>
      <p:sp>
        <p:nvSpPr>
          <p:cNvPr id="8" name="TextBox 5"/>
          <p:cNvSpPr txBox="1">
            <a:spLocks noChangeArrowheads="1"/>
          </p:cNvSpPr>
          <p:nvPr/>
        </p:nvSpPr>
        <p:spPr bwMode="auto">
          <a:xfrm>
            <a:off x="2644775" y="5014913"/>
            <a:ext cx="1066800" cy="314325"/>
          </a:xfrm>
          <a:prstGeom prst="rect">
            <a:avLst/>
          </a:prstGeom>
          <a:noFill/>
          <a:ln>
            <a:noFill/>
          </a:ln>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lnSpc>
                <a:spcPct val="90000"/>
              </a:lnSpc>
              <a:buClr>
                <a:schemeClr val="folHlink"/>
              </a:buClr>
              <a:buFont typeface="Arial" charset="0"/>
              <a:buNone/>
              <a:defRPr/>
            </a:pPr>
            <a:r>
              <a:rPr lang="en-US" sz="1600" b="0" dirty="0">
                <a:latin typeface="Helvetica" pitchFamily="34" charset="0"/>
                <a:ea typeface="+mn-ea"/>
              </a:rPr>
              <a:t>0/77</a:t>
            </a:r>
          </a:p>
        </p:txBody>
      </p:sp>
      <p:sp>
        <p:nvSpPr>
          <p:cNvPr id="9" name="TextBox 6"/>
          <p:cNvSpPr txBox="1">
            <a:spLocks noChangeArrowheads="1"/>
          </p:cNvSpPr>
          <p:nvPr/>
        </p:nvSpPr>
        <p:spPr bwMode="auto">
          <a:xfrm>
            <a:off x="4959350" y="5014913"/>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0/73</a:t>
            </a:r>
          </a:p>
        </p:txBody>
      </p:sp>
      <p:sp>
        <p:nvSpPr>
          <p:cNvPr id="10" name="TextBox 7"/>
          <p:cNvSpPr txBox="1">
            <a:spLocks noChangeArrowheads="1"/>
          </p:cNvSpPr>
          <p:nvPr/>
        </p:nvSpPr>
        <p:spPr bwMode="auto">
          <a:xfrm>
            <a:off x="6067425" y="5024438"/>
            <a:ext cx="1066800" cy="314325"/>
          </a:xfrm>
          <a:prstGeom prst="rect">
            <a:avLst/>
          </a:prstGeom>
          <a:noFill/>
          <a:ln>
            <a:noFill/>
          </a:ln>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lnSpc>
                <a:spcPct val="90000"/>
              </a:lnSpc>
              <a:buClr>
                <a:schemeClr val="folHlink"/>
              </a:buClr>
              <a:buFont typeface="Arial" charset="0"/>
              <a:buNone/>
              <a:defRPr/>
            </a:pPr>
            <a:r>
              <a:rPr lang="en-US" sz="1600" b="0" dirty="0">
                <a:latin typeface="Helvetica" pitchFamily="34" charset="0"/>
                <a:ea typeface="+mn-ea"/>
              </a:rPr>
              <a:t>0/18</a:t>
            </a:r>
          </a:p>
        </p:txBody>
      </p:sp>
      <p:sp>
        <p:nvSpPr>
          <p:cNvPr id="11" name="TextBox 8"/>
          <p:cNvSpPr txBox="1">
            <a:spLocks noChangeArrowheads="1"/>
          </p:cNvSpPr>
          <p:nvPr/>
        </p:nvSpPr>
        <p:spPr bwMode="auto">
          <a:xfrm>
            <a:off x="7224713" y="3887788"/>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8.5</a:t>
            </a:r>
          </a:p>
        </p:txBody>
      </p:sp>
      <p:sp>
        <p:nvSpPr>
          <p:cNvPr id="12" name="TextBox 11"/>
          <p:cNvSpPr txBox="1"/>
          <p:nvPr/>
        </p:nvSpPr>
        <p:spPr>
          <a:xfrm rot="16200000">
            <a:off x="-711200" y="3751263"/>
            <a:ext cx="2801937" cy="534988"/>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n-lt"/>
                <a:ea typeface="+mn-ea"/>
              </a:rPr>
              <a:t>Perinatal Transmission* </a:t>
            </a:r>
          </a:p>
          <a:p>
            <a:pPr algn="ctr" eaLnBrk="1" fontAlgn="auto" hangingPunct="1">
              <a:lnSpc>
                <a:spcPct val="90000"/>
              </a:lnSpc>
              <a:spcBef>
                <a:spcPts val="0"/>
              </a:spcBef>
              <a:spcAft>
                <a:spcPts val="0"/>
              </a:spcAft>
              <a:buClr>
                <a:schemeClr val="folHlink"/>
              </a:buClr>
              <a:buFont typeface="Arial" charset="0"/>
              <a:buNone/>
              <a:defRPr/>
            </a:pPr>
            <a:r>
              <a:rPr lang="en-US" sz="1600" dirty="0">
                <a:latin typeface="+mn-lt"/>
                <a:ea typeface="+mn-ea"/>
              </a:rPr>
              <a:t>Rate (%)</a:t>
            </a:r>
          </a:p>
        </p:txBody>
      </p:sp>
      <p:sp>
        <p:nvSpPr>
          <p:cNvPr id="13" name="TextBox 14"/>
          <p:cNvSpPr txBox="1">
            <a:spLocks noChangeArrowheads="1"/>
          </p:cNvSpPr>
          <p:nvPr/>
        </p:nvSpPr>
        <p:spPr bwMode="auto">
          <a:xfrm>
            <a:off x="1501775" y="4891088"/>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4/61</a:t>
            </a:r>
          </a:p>
        </p:txBody>
      </p:sp>
      <p:sp>
        <p:nvSpPr>
          <p:cNvPr id="14" name="TextBox 15"/>
          <p:cNvSpPr txBox="1">
            <a:spLocks noChangeArrowheads="1"/>
          </p:cNvSpPr>
          <p:nvPr/>
        </p:nvSpPr>
        <p:spPr bwMode="auto">
          <a:xfrm>
            <a:off x="7239000" y="4891088"/>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4/47</a:t>
            </a:r>
          </a:p>
        </p:txBody>
      </p:sp>
      <p:cxnSp>
        <p:nvCxnSpPr>
          <p:cNvPr id="15" name="Straight Connector 3"/>
          <p:cNvCxnSpPr>
            <a:cxnSpLocks noChangeShapeType="1"/>
          </p:cNvCxnSpPr>
          <p:nvPr/>
        </p:nvCxnSpPr>
        <p:spPr bwMode="auto">
          <a:xfrm flipV="1">
            <a:off x="4343400" y="2720975"/>
            <a:ext cx="0" cy="2651125"/>
          </a:xfrm>
          <a:prstGeom prst="line">
            <a:avLst/>
          </a:prstGeom>
          <a:noFill/>
          <a:ln w="28575">
            <a:solidFill>
              <a:schemeClr val="tx1"/>
            </a:solidFill>
            <a:prstDash val="dash"/>
            <a:round/>
            <a:headEnd/>
            <a:tailEnd/>
          </a:ln>
        </p:spPr>
      </p:cxnSp>
      <p:sp>
        <p:nvSpPr>
          <p:cNvPr id="16" name="TextBox 15"/>
          <p:cNvSpPr txBox="1"/>
          <p:nvPr/>
        </p:nvSpPr>
        <p:spPr>
          <a:xfrm>
            <a:off x="2149475" y="2900363"/>
            <a:ext cx="1090613" cy="314325"/>
          </a:xfrm>
          <a:prstGeom prst="rect">
            <a:avLst/>
          </a:prstGeom>
          <a:noFill/>
        </p:spPr>
        <p:txBody>
          <a:bodyPr>
            <a:spAutoFit/>
          </a:bodyPr>
          <a:lstStyle/>
          <a:p>
            <a:pPr eaLnBrk="1" fontAlgn="auto" hangingPunct="1">
              <a:lnSpc>
                <a:spcPct val="90000"/>
              </a:lnSpc>
              <a:spcBef>
                <a:spcPts val="0"/>
              </a:spcBef>
              <a:spcAft>
                <a:spcPts val="0"/>
              </a:spcAft>
              <a:buClr>
                <a:schemeClr val="folHlink"/>
              </a:buClr>
              <a:buFont typeface="Arial" charset="0"/>
              <a:buNone/>
              <a:defRPr/>
            </a:pPr>
            <a:r>
              <a:rPr lang="en-US" sz="1600" b="0" i="1" dirty="0">
                <a:latin typeface="+mj-lt"/>
                <a:ea typeface="+mn-ea"/>
              </a:rPr>
              <a:t>P</a:t>
            </a:r>
            <a:r>
              <a:rPr lang="en-US" sz="1600" b="0" dirty="0">
                <a:latin typeface="+mj-lt"/>
                <a:ea typeface="+mn-ea"/>
              </a:rPr>
              <a:t> = .039</a:t>
            </a:r>
          </a:p>
        </p:txBody>
      </p:sp>
      <p:sp>
        <p:nvSpPr>
          <p:cNvPr id="17" name="TextBox 16"/>
          <p:cNvSpPr txBox="1"/>
          <p:nvPr/>
        </p:nvSpPr>
        <p:spPr>
          <a:xfrm>
            <a:off x="5638800" y="2868613"/>
            <a:ext cx="1090613" cy="314325"/>
          </a:xfrm>
          <a:prstGeom prst="rect">
            <a:avLst/>
          </a:prstGeom>
          <a:noFill/>
        </p:spPr>
        <p:txBody>
          <a:bodyPr>
            <a:spAutoFit/>
          </a:bodyPr>
          <a:lstStyle/>
          <a:p>
            <a:pPr eaLnBrk="1" fontAlgn="auto" hangingPunct="1">
              <a:lnSpc>
                <a:spcPct val="90000"/>
              </a:lnSpc>
              <a:spcBef>
                <a:spcPts val="0"/>
              </a:spcBef>
              <a:spcAft>
                <a:spcPts val="0"/>
              </a:spcAft>
              <a:buClr>
                <a:schemeClr val="folHlink"/>
              </a:buClr>
              <a:buFont typeface="Arial" charset="0"/>
              <a:buNone/>
              <a:defRPr/>
            </a:pPr>
            <a:r>
              <a:rPr lang="en-US" sz="1600" b="0" i="1" dirty="0">
                <a:latin typeface="+mj-lt"/>
                <a:ea typeface="+mn-ea"/>
              </a:rPr>
              <a:t>P</a:t>
            </a:r>
            <a:r>
              <a:rPr lang="en-US" sz="1600" b="0" dirty="0">
                <a:latin typeface="+mj-lt"/>
                <a:ea typeface="+mn-ea"/>
              </a:rPr>
              <a:t> = .031</a:t>
            </a:r>
          </a:p>
        </p:txBody>
      </p:sp>
      <p:sp>
        <p:nvSpPr>
          <p:cNvPr id="18" name="Rectangle 15"/>
          <p:cNvSpPr>
            <a:spLocks noChangeArrowheads="1"/>
          </p:cNvSpPr>
          <p:nvPr/>
        </p:nvSpPr>
        <p:spPr bwMode="auto">
          <a:xfrm>
            <a:off x="2743200" y="5335588"/>
            <a:ext cx="822325" cy="36512"/>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Char char="•"/>
              <a:defRPr/>
            </a:pPr>
            <a:endParaRPr lang="en-GB" sz="1600" dirty="0">
              <a:latin typeface="Arial"/>
              <a:ea typeface="+mn-ea"/>
            </a:endParaRPr>
          </a:p>
        </p:txBody>
      </p:sp>
      <p:sp>
        <p:nvSpPr>
          <p:cNvPr id="19" name="Rectangle 15"/>
          <p:cNvSpPr>
            <a:spLocks noChangeArrowheads="1"/>
          </p:cNvSpPr>
          <p:nvPr/>
        </p:nvSpPr>
        <p:spPr bwMode="auto">
          <a:xfrm>
            <a:off x="5029200" y="5335588"/>
            <a:ext cx="822325" cy="36512"/>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Char char="•"/>
            </a:pPr>
            <a:endParaRPr lang="en-GB" altLang="en-US" sz="1600"/>
          </a:p>
        </p:txBody>
      </p:sp>
      <p:sp>
        <p:nvSpPr>
          <p:cNvPr id="20" name="Rectangle 15"/>
          <p:cNvSpPr>
            <a:spLocks noChangeArrowheads="1"/>
          </p:cNvSpPr>
          <p:nvPr/>
        </p:nvSpPr>
        <p:spPr bwMode="auto">
          <a:xfrm>
            <a:off x="6188075" y="5335588"/>
            <a:ext cx="822325" cy="36512"/>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Char char="•"/>
              <a:defRPr/>
            </a:pPr>
            <a:endParaRPr lang="en-GB" sz="1600" dirty="0">
              <a:latin typeface="Arial"/>
              <a:ea typeface="+mn-ea"/>
            </a:endParaRPr>
          </a:p>
        </p:txBody>
      </p:sp>
      <p:sp>
        <p:nvSpPr>
          <p:cNvPr id="21" name="TextBox 26"/>
          <p:cNvSpPr txBox="1">
            <a:spLocks noChangeArrowheads="1"/>
          </p:cNvSpPr>
          <p:nvPr/>
        </p:nvSpPr>
        <p:spPr bwMode="auto">
          <a:xfrm>
            <a:off x="827088" y="4914900"/>
            <a:ext cx="681037"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n/N =</a:t>
            </a:r>
          </a:p>
        </p:txBody>
      </p:sp>
      <p:cxnSp>
        <p:nvCxnSpPr>
          <p:cNvPr id="22" name="Straight Connector 26"/>
          <p:cNvCxnSpPr>
            <a:cxnSpLocks noChangeShapeType="1"/>
          </p:cNvCxnSpPr>
          <p:nvPr/>
        </p:nvCxnSpPr>
        <p:spPr bwMode="auto">
          <a:xfrm>
            <a:off x="1455738" y="2717800"/>
            <a:ext cx="0" cy="2647950"/>
          </a:xfrm>
          <a:prstGeom prst="line">
            <a:avLst/>
          </a:prstGeom>
          <a:noFill/>
          <a:ln w="28575">
            <a:solidFill>
              <a:schemeClr val="tx1"/>
            </a:solidFill>
            <a:round/>
            <a:headEnd/>
            <a:tailEnd/>
          </a:ln>
        </p:spPr>
      </p:cxnSp>
      <p:cxnSp>
        <p:nvCxnSpPr>
          <p:cNvPr id="23" name="Straight Connector 28"/>
          <p:cNvCxnSpPr>
            <a:cxnSpLocks noChangeShapeType="1"/>
          </p:cNvCxnSpPr>
          <p:nvPr/>
        </p:nvCxnSpPr>
        <p:spPr bwMode="auto">
          <a:xfrm>
            <a:off x="1463675" y="5365750"/>
            <a:ext cx="6884988" cy="0"/>
          </a:xfrm>
          <a:prstGeom prst="line">
            <a:avLst/>
          </a:prstGeom>
          <a:noFill/>
          <a:ln w="28575">
            <a:solidFill>
              <a:schemeClr val="tx1"/>
            </a:solidFill>
            <a:round/>
            <a:headEnd/>
            <a:tailEnd/>
          </a:ln>
        </p:spPr>
      </p:cxnSp>
      <p:cxnSp>
        <p:nvCxnSpPr>
          <p:cNvPr id="24" name="Straight Connector 29"/>
          <p:cNvCxnSpPr>
            <a:cxnSpLocks noChangeShapeType="1"/>
          </p:cNvCxnSpPr>
          <p:nvPr/>
        </p:nvCxnSpPr>
        <p:spPr bwMode="auto">
          <a:xfrm>
            <a:off x="1382713" y="2725738"/>
            <a:ext cx="63500" cy="0"/>
          </a:xfrm>
          <a:prstGeom prst="line">
            <a:avLst/>
          </a:prstGeom>
          <a:noFill/>
          <a:ln w="28575">
            <a:solidFill>
              <a:schemeClr val="tx1"/>
            </a:solidFill>
            <a:round/>
            <a:headEnd/>
            <a:tailEnd/>
          </a:ln>
        </p:spPr>
      </p:cxnSp>
      <p:cxnSp>
        <p:nvCxnSpPr>
          <p:cNvPr id="25" name="Straight Connector 30"/>
          <p:cNvCxnSpPr>
            <a:cxnSpLocks noChangeShapeType="1"/>
          </p:cNvCxnSpPr>
          <p:nvPr/>
        </p:nvCxnSpPr>
        <p:spPr bwMode="auto">
          <a:xfrm>
            <a:off x="1382713" y="3387725"/>
            <a:ext cx="63500" cy="0"/>
          </a:xfrm>
          <a:prstGeom prst="line">
            <a:avLst/>
          </a:prstGeom>
          <a:noFill/>
          <a:ln w="28575">
            <a:solidFill>
              <a:schemeClr val="tx1"/>
            </a:solidFill>
            <a:round/>
            <a:headEnd/>
            <a:tailEnd/>
          </a:ln>
        </p:spPr>
      </p:cxnSp>
      <p:cxnSp>
        <p:nvCxnSpPr>
          <p:cNvPr id="26" name="Straight Connector 31"/>
          <p:cNvCxnSpPr>
            <a:cxnSpLocks noChangeShapeType="1"/>
          </p:cNvCxnSpPr>
          <p:nvPr/>
        </p:nvCxnSpPr>
        <p:spPr bwMode="auto">
          <a:xfrm>
            <a:off x="1382713" y="4048125"/>
            <a:ext cx="63500" cy="0"/>
          </a:xfrm>
          <a:prstGeom prst="line">
            <a:avLst/>
          </a:prstGeom>
          <a:noFill/>
          <a:ln w="28575">
            <a:solidFill>
              <a:schemeClr val="tx1"/>
            </a:solidFill>
            <a:round/>
            <a:headEnd/>
            <a:tailEnd/>
          </a:ln>
        </p:spPr>
      </p:cxnSp>
      <p:sp>
        <p:nvSpPr>
          <p:cNvPr id="27" name="TextBox 33"/>
          <p:cNvSpPr txBox="1">
            <a:spLocks noChangeArrowheads="1"/>
          </p:cNvSpPr>
          <p:nvPr/>
        </p:nvSpPr>
        <p:spPr bwMode="auto">
          <a:xfrm>
            <a:off x="1017588" y="3219450"/>
            <a:ext cx="411162"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a:t>15</a:t>
            </a:r>
          </a:p>
        </p:txBody>
      </p:sp>
      <p:sp>
        <p:nvSpPr>
          <p:cNvPr id="28" name="TextBox 34"/>
          <p:cNvSpPr txBox="1">
            <a:spLocks noChangeArrowheads="1"/>
          </p:cNvSpPr>
          <p:nvPr/>
        </p:nvSpPr>
        <p:spPr bwMode="auto">
          <a:xfrm>
            <a:off x="1017588" y="3865563"/>
            <a:ext cx="411162"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a:t>10</a:t>
            </a:r>
          </a:p>
        </p:txBody>
      </p:sp>
      <p:cxnSp>
        <p:nvCxnSpPr>
          <p:cNvPr id="29" name="Straight Connector 35"/>
          <p:cNvCxnSpPr>
            <a:cxnSpLocks noChangeShapeType="1"/>
          </p:cNvCxnSpPr>
          <p:nvPr/>
        </p:nvCxnSpPr>
        <p:spPr bwMode="auto">
          <a:xfrm>
            <a:off x="1382713" y="4710113"/>
            <a:ext cx="63500" cy="0"/>
          </a:xfrm>
          <a:prstGeom prst="line">
            <a:avLst/>
          </a:prstGeom>
          <a:noFill/>
          <a:ln w="28575">
            <a:solidFill>
              <a:schemeClr val="tx1"/>
            </a:solidFill>
            <a:round/>
            <a:headEnd/>
            <a:tailEnd/>
          </a:ln>
        </p:spPr>
      </p:cxnSp>
      <p:cxnSp>
        <p:nvCxnSpPr>
          <p:cNvPr id="30" name="Straight Connector 36"/>
          <p:cNvCxnSpPr>
            <a:cxnSpLocks noChangeShapeType="1"/>
          </p:cNvCxnSpPr>
          <p:nvPr/>
        </p:nvCxnSpPr>
        <p:spPr bwMode="auto">
          <a:xfrm>
            <a:off x="1392238" y="5368925"/>
            <a:ext cx="63500" cy="0"/>
          </a:xfrm>
          <a:prstGeom prst="line">
            <a:avLst/>
          </a:prstGeom>
          <a:noFill/>
          <a:ln w="28575">
            <a:solidFill>
              <a:schemeClr val="tx1"/>
            </a:solidFill>
            <a:round/>
            <a:headEnd/>
            <a:tailEnd/>
          </a:ln>
        </p:spPr>
      </p:cxnSp>
      <p:sp>
        <p:nvSpPr>
          <p:cNvPr id="31" name="TextBox 37"/>
          <p:cNvSpPr txBox="1">
            <a:spLocks noChangeArrowheads="1"/>
          </p:cNvSpPr>
          <p:nvPr/>
        </p:nvSpPr>
        <p:spPr bwMode="auto">
          <a:xfrm>
            <a:off x="1138238" y="4556125"/>
            <a:ext cx="2984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a:t>5</a:t>
            </a:r>
          </a:p>
        </p:txBody>
      </p:sp>
      <p:sp>
        <p:nvSpPr>
          <p:cNvPr id="32" name="TextBox 38"/>
          <p:cNvSpPr txBox="1">
            <a:spLocks noChangeArrowheads="1"/>
          </p:cNvSpPr>
          <p:nvPr/>
        </p:nvSpPr>
        <p:spPr bwMode="auto">
          <a:xfrm>
            <a:off x="1138238" y="5202238"/>
            <a:ext cx="2984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a:t>0</a:t>
            </a:r>
          </a:p>
        </p:txBody>
      </p:sp>
      <p:cxnSp>
        <p:nvCxnSpPr>
          <p:cNvPr id="33" name="Straight Connector 39"/>
          <p:cNvCxnSpPr>
            <a:cxnSpLocks noChangeShapeType="1"/>
          </p:cNvCxnSpPr>
          <p:nvPr/>
        </p:nvCxnSpPr>
        <p:spPr bwMode="auto">
          <a:xfrm rot="5400000">
            <a:off x="1428750" y="5394325"/>
            <a:ext cx="63500" cy="0"/>
          </a:xfrm>
          <a:prstGeom prst="line">
            <a:avLst/>
          </a:prstGeom>
          <a:noFill/>
          <a:ln w="28575">
            <a:solidFill>
              <a:schemeClr val="tx1"/>
            </a:solidFill>
            <a:round/>
            <a:headEnd/>
            <a:tailEnd/>
          </a:ln>
        </p:spPr>
      </p:cxnSp>
      <p:cxnSp>
        <p:nvCxnSpPr>
          <p:cNvPr id="34" name="Straight Connector 40"/>
          <p:cNvCxnSpPr>
            <a:cxnSpLocks noChangeShapeType="1"/>
          </p:cNvCxnSpPr>
          <p:nvPr/>
        </p:nvCxnSpPr>
        <p:spPr bwMode="auto">
          <a:xfrm rot="5400000">
            <a:off x="2581275" y="5403850"/>
            <a:ext cx="63500" cy="0"/>
          </a:xfrm>
          <a:prstGeom prst="line">
            <a:avLst/>
          </a:prstGeom>
          <a:noFill/>
          <a:ln w="28575">
            <a:solidFill>
              <a:schemeClr val="tx1"/>
            </a:solidFill>
            <a:round/>
            <a:headEnd/>
            <a:tailEnd/>
          </a:ln>
        </p:spPr>
      </p:cxnSp>
      <p:cxnSp>
        <p:nvCxnSpPr>
          <p:cNvPr id="35" name="Straight Connector 41"/>
          <p:cNvCxnSpPr>
            <a:cxnSpLocks noChangeShapeType="1"/>
          </p:cNvCxnSpPr>
          <p:nvPr/>
        </p:nvCxnSpPr>
        <p:spPr bwMode="auto">
          <a:xfrm rot="5400000">
            <a:off x="3711575" y="5403850"/>
            <a:ext cx="63500" cy="0"/>
          </a:xfrm>
          <a:prstGeom prst="line">
            <a:avLst/>
          </a:prstGeom>
          <a:noFill/>
          <a:ln w="28575">
            <a:solidFill>
              <a:schemeClr val="tx1"/>
            </a:solidFill>
            <a:round/>
            <a:headEnd/>
            <a:tailEnd/>
          </a:ln>
        </p:spPr>
      </p:cxnSp>
      <p:cxnSp>
        <p:nvCxnSpPr>
          <p:cNvPr id="36" name="Straight Connector 42"/>
          <p:cNvCxnSpPr>
            <a:cxnSpLocks noChangeShapeType="1"/>
          </p:cNvCxnSpPr>
          <p:nvPr/>
        </p:nvCxnSpPr>
        <p:spPr bwMode="auto">
          <a:xfrm rot="5400000">
            <a:off x="4873625" y="5403850"/>
            <a:ext cx="63500" cy="0"/>
          </a:xfrm>
          <a:prstGeom prst="line">
            <a:avLst/>
          </a:prstGeom>
          <a:noFill/>
          <a:ln w="28575">
            <a:solidFill>
              <a:schemeClr val="tx1"/>
            </a:solidFill>
            <a:round/>
            <a:headEnd/>
            <a:tailEnd/>
          </a:ln>
        </p:spPr>
      </p:cxnSp>
      <p:cxnSp>
        <p:nvCxnSpPr>
          <p:cNvPr id="37" name="Straight Connector 46"/>
          <p:cNvCxnSpPr>
            <a:cxnSpLocks noChangeShapeType="1"/>
          </p:cNvCxnSpPr>
          <p:nvPr/>
        </p:nvCxnSpPr>
        <p:spPr bwMode="auto">
          <a:xfrm rot="5400000">
            <a:off x="6010275" y="5403850"/>
            <a:ext cx="63500" cy="0"/>
          </a:xfrm>
          <a:prstGeom prst="line">
            <a:avLst/>
          </a:prstGeom>
          <a:noFill/>
          <a:ln w="28575">
            <a:solidFill>
              <a:schemeClr val="tx1"/>
            </a:solidFill>
            <a:round/>
            <a:headEnd/>
            <a:tailEnd/>
          </a:ln>
        </p:spPr>
      </p:cxnSp>
      <p:cxnSp>
        <p:nvCxnSpPr>
          <p:cNvPr id="38" name="Straight Connector 47"/>
          <p:cNvCxnSpPr>
            <a:cxnSpLocks noChangeShapeType="1"/>
          </p:cNvCxnSpPr>
          <p:nvPr/>
        </p:nvCxnSpPr>
        <p:spPr bwMode="auto">
          <a:xfrm rot="5400000">
            <a:off x="7138988" y="5403850"/>
            <a:ext cx="63500" cy="0"/>
          </a:xfrm>
          <a:prstGeom prst="line">
            <a:avLst/>
          </a:prstGeom>
          <a:noFill/>
          <a:ln w="28575">
            <a:solidFill>
              <a:schemeClr val="tx1"/>
            </a:solidFill>
            <a:round/>
            <a:headEnd/>
            <a:tailEnd/>
          </a:ln>
        </p:spPr>
      </p:cxnSp>
      <p:cxnSp>
        <p:nvCxnSpPr>
          <p:cNvPr id="39" name="Straight Connector 48"/>
          <p:cNvCxnSpPr>
            <a:cxnSpLocks noChangeShapeType="1"/>
          </p:cNvCxnSpPr>
          <p:nvPr/>
        </p:nvCxnSpPr>
        <p:spPr bwMode="auto">
          <a:xfrm rot="5400000">
            <a:off x="8301038" y="5403850"/>
            <a:ext cx="63500" cy="0"/>
          </a:xfrm>
          <a:prstGeom prst="line">
            <a:avLst/>
          </a:prstGeom>
          <a:noFill/>
          <a:ln w="28575">
            <a:solidFill>
              <a:schemeClr val="tx1"/>
            </a:solidFill>
            <a:round/>
            <a:headEnd/>
            <a:tailEnd/>
          </a:ln>
        </p:spPr>
      </p:cxnSp>
      <p:sp>
        <p:nvSpPr>
          <p:cNvPr id="40" name="TextBox 5"/>
          <p:cNvSpPr txBox="1">
            <a:spLocks noChangeArrowheads="1"/>
          </p:cNvSpPr>
          <p:nvPr/>
        </p:nvSpPr>
        <p:spPr bwMode="auto">
          <a:xfrm>
            <a:off x="1504950" y="5435600"/>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dirty="0" err="1">
                <a:latin typeface="Helvetica" charset="0"/>
              </a:rPr>
              <a:t>HBeAg</a:t>
            </a:r>
            <a:r>
              <a:rPr lang="en-US" altLang="en-US" sz="1600" b="0" dirty="0">
                <a:latin typeface="Helvetica" charset="0"/>
              </a:rPr>
              <a:t>+</a:t>
            </a:r>
          </a:p>
        </p:txBody>
      </p:sp>
      <p:sp>
        <p:nvSpPr>
          <p:cNvPr id="41" name="TextBox 5"/>
          <p:cNvSpPr txBox="1">
            <a:spLocks noChangeArrowheads="1"/>
          </p:cNvSpPr>
          <p:nvPr/>
        </p:nvSpPr>
        <p:spPr bwMode="auto">
          <a:xfrm>
            <a:off x="2647950" y="5435600"/>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dirty="0" err="1">
                <a:latin typeface="Helvetica" charset="0"/>
              </a:rPr>
              <a:t>HBeAg</a:t>
            </a:r>
            <a:r>
              <a:rPr lang="en-US" altLang="en-US" sz="1600" b="0" dirty="0">
                <a:latin typeface="Helvetica" charset="0"/>
              </a:rPr>
              <a:t>-</a:t>
            </a:r>
          </a:p>
        </p:txBody>
      </p:sp>
      <p:sp>
        <p:nvSpPr>
          <p:cNvPr id="42" name="TextBox 5"/>
          <p:cNvSpPr txBox="1">
            <a:spLocks noChangeArrowheads="1"/>
          </p:cNvSpPr>
          <p:nvPr/>
        </p:nvSpPr>
        <p:spPr bwMode="auto">
          <a:xfrm>
            <a:off x="4905375" y="5435600"/>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&lt; 5 log</a:t>
            </a:r>
          </a:p>
        </p:txBody>
      </p:sp>
      <p:sp>
        <p:nvSpPr>
          <p:cNvPr id="43" name="TextBox 5"/>
          <p:cNvSpPr txBox="1">
            <a:spLocks noChangeArrowheads="1"/>
          </p:cNvSpPr>
          <p:nvPr/>
        </p:nvSpPr>
        <p:spPr bwMode="auto">
          <a:xfrm>
            <a:off x="6076950" y="5435600"/>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5-8 log</a:t>
            </a:r>
          </a:p>
        </p:txBody>
      </p:sp>
      <p:sp>
        <p:nvSpPr>
          <p:cNvPr id="44" name="TextBox 5"/>
          <p:cNvSpPr txBox="1">
            <a:spLocks noChangeArrowheads="1"/>
          </p:cNvSpPr>
          <p:nvPr/>
        </p:nvSpPr>
        <p:spPr bwMode="auto">
          <a:xfrm>
            <a:off x="7229475" y="5435600"/>
            <a:ext cx="1066800" cy="314325"/>
          </a:xfrm>
          <a:prstGeom prst="rect">
            <a:avLst/>
          </a:prstGeom>
          <a:noFill/>
          <a:ln w="9525">
            <a:noFill/>
            <a:miter lim="800000"/>
            <a:headEnd/>
            <a:tailEnd/>
          </a:ln>
        </p:spPr>
        <p:txBody>
          <a:bodyPr>
            <a:spAutoFit/>
          </a:bodyPr>
          <a:lstStyle/>
          <a:p>
            <a:pPr algn="ctr" eaLnBrk="1" hangingPunct="1">
              <a:lnSpc>
                <a:spcPct val="90000"/>
              </a:lnSpc>
              <a:buClr>
                <a:schemeClr val="folHlink"/>
              </a:buClr>
              <a:buFont typeface="Arial" pitchFamily="34" charset="0"/>
              <a:buNone/>
            </a:pPr>
            <a:r>
              <a:rPr lang="en-US" altLang="en-US" sz="1600" b="0">
                <a:latin typeface="Helvetica" charset="0"/>
              </a:rPr>
              <a:t>&gt; 8 log</a:t>
            </a:r>
          </a:p>
        </p:txBody>
      </p:sp>
      <p:sp>
        <p:nvSpPr>
          <p:cNvPr id="45" name="Text Box 11"/>
          <p:cNvSpPr txBox="1">
            <a:spLocks noChangeArrowheads="1"/>
          </p:cNvSpPr>
          <p:nvPr/>
        </p:nvSpPr>
        <p:spPr bwMode="auto">
          <a:xfrm>
            <a:off x="285750" y="6362700"/>
            <a:ext cx="8629650" cy="307975"/>
          </a:xfrm>
          <a:prstGeom prst="rect">
            <a:avLst/>
          </a:prstGeom>
          <a:noFill/>
          <a:ln w="9525">
            <a:noFill/>
            <a:miter lim="800000"/>
            <a:headEnd/>
            <a:tailEnd/>
          </a:ln>
        </p:spPr>
        <p:txBody>
          <a:bodyPr anchor="b">
            <a:spAutoFit/>
          </a:bodyPr>
          <a:lstStyle/>
          <a:p>
            <a:pPr eaLnBrk="1" hangingPunct="1">
              <a:spcBef>
                <a:spcPts val="1000"/>
              </a:spcBef>
              <a:spcAft>
                <a:spcPts val="700"/>
              </a:spcAft>
              <a:buClr>
                <a:schemeClr val="folHlink"/>
              </a:buClr>
              <a:buFont typeface="Arial" pitchFamily="34" charset="0"/>
              <a:buNone/>
            </a:pPr>
            <a:r>
              <a:rPr lang="en-US" altLang="en-US" sz="1400" b="0" dirty="0"/>
              <a:t>14. Wiseman E, et al. Med J Aust. 2009;190:489-492.</a:t>
            </a:r>
          </a:p>
        </p:txBody>
      </p:sp>
      <p:sp>
        <p:nvSpPr>
          <p:cNvPr id="46" name="Text Box 11"/>
          <p:cNvSpPr txBox="1">
            <a:spLocks noChangeArrowheads="1"/>
          </p:cNvSpPr>
          <p:nvPr/>
        </p:nvSpPr>
        <p:spPr bwMode="auto">
          <a:xfrm>
            <a:off x="533399" y="6060592"/>
            <a:ext cx="4837113" cy="286232"/>
          </a:xfrm>
          <a:prstGeom prst="rect">
            <a:avLst/>
          </a:prstGeom>
          <a:noFill/>
          <a:ln w="9525">
            <a:noFill/>
            <a:miter lim="800000"/>
            <a:headEnd/>
            <a:tailEnd/>
          </a:ln>
        </p:spPr>
        <p:txBody>
          <a:bodyPr wrap="square" anchor="b">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400" b="0" dirty="0"/>
              <a:t>*Perinatal transmission = </a:t>
            </a:r>
            <a:r>
              <a:rPr lang="en-US" altLang="en-US" sz="1400" b="0" dirty="0" err="1"/>
              <a:t>HBsAg</a:t>
            </a:r>
            <a:r>
              <a:rPr lang="en-US" altLang="en-US" sz="1400" b="0" dirty="0"/>
              <a:t> positive at Mo 9.</a:t>
            </a:r>
          </a:p>
        </p:txBody>
      </p:sp>
      <p:sp>
        <p:nvSpPr>
          <p:cNvPr id="3" name="TextBox 2"/>
          <p:cNvSpPr txBox="1"/>
          <p:nvPr/>
        </p:nvSpPr>
        <p:spPr>
          <a:xfrm>
            <a:off x="1131094" y="5740916"/>
            <a:ext cx="2900362" cy="338554"/>
          </a:xfrm>
          <a:prstGeom prst="rect">
            <a:avLst/>
          </a:prstGeom>
          <a:noFill/>
        </p:spPr>
        <p:txBody>
          <a:bodyPr wrap="square" rtlCol="0">
            <a:spAutoFit/>
          </a:bodyPr>
          <a:lstStyle/>
          <a:p>
            <a:r>
              <a:rPr lang="en-US" sz="1600" dirty="0"/>
              <a:t>Maternal </a:t>
            </a:r>
            <a:r>
              <a:rPr lang="en-US" sz="1600" dirty="0" err="1"/>
              <a:t>HBeAg</a:t>
            </a:r>
            <a:r>
              <a:rPr lang="en-US" sz="1600" dirty="0"/>
              <a:t> Status</a:t>
            </a:r>
          </a:p>
        </p:txBody>
      </p:sp>
      <p:sp>
        <p:nvSpPr>
          <p:cNvPr id="49" name="TextBox 48"/>
          <p:cNvSpPr txBox="1"/>
          <p:nvPr/>
        </p:nvSpPr>
        <p:spPr>
          <a:xfrm>
            <a:off x="4906169" y="5762050"/>
            <a:ext cx="3552031" cy="338554"/>
          </a:xfrm>
          <a:prstGeom prst="rect">
            <a:avLst/>
          </a:prstGeom>
          <a:noFill/>
        </p:spPr>
        <p:txBody>
          <a:bodyPr wrap="square" rtlCol="0">
            <a:spAutoFit/>
          </a:bodyPr>
          <a:lstStyle/>
          <a:p>
            <a:r>
              <a:rPr lang="en-US" sz="1600" dirty="0"/>
              <a:t>Maternal HBV DNA (copies/mL</a:t>
            </a:r>
          </a:p>
        </p:txBody>
      </p:sp>
    </p:spTree>
    <p:extLst>
      <p:ext uri="{BB962C8B-B14F-4D97-AF65-F5344CB8AC3E}">
        <p14:creationId xmlns:p14="http://schemas.microsoft.com/office/powerpoint/2010/main" val="1437669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1219200"/>
          </a:xfrm>
        </p:spPr>
        <p:txBody>
          <a:bodyPr>
            <a:noAutofit/>
          </a:bodyPr>
          <a:lstStyle/>
          <a:p>
            <a:pPr algn="ctr"/>
            <a:r>
              <a:rPr lang="en-US" sz="4000" dirty="0"/>
              <a:t>The Challenges of Pregnancy in </a:t>
            </a:r>
            <a:br>
              <a:rPr lang="en-US" sz="4000" dirty="0"/>
            </a:br>
            <a:r>
              <a:rPr lang="en-US" sz="4000" dirty="0"/>
              <a:t>Chronic Hepatitis B</a:t>
            </a:r>
          </a:p>
        </p:txBody>
      </p:sp>
      <p:sp>
        <p:nvSpPr>
          <p:cNvPr id="3" name="Content Placeholder 2"/>
          <p:cNvSpPr>
            <a:spLocks noGrp="1"/>
          </p:cNvSpPr>
          <p:nvPr>
            <p:ph sz="quarter" idx="1"/>
          </p:nvPr>
        </p:nvSpPr>
        <p:spPr/>
        <p:txBody>
          <a:bodyPr>
            <a:normAutofit/>
          </a:bodyPr>
          <a:lstStyle/>
          <a:p>
            <a:r>
              <a:rPr lang="en-US" sz="3200" dirty="0">
                <a:latin typeface="Arial" charset="0"/>
              </a:rPr>
              <a:t>Women who contemplate/anticipate starting a family </a:t>
            </a:r>
          </a:p>
          <a:p>
            <a:r>
              <a:rPr lang="en-US" sz="3200" dirty="0">
                <a:latin typeface="Arial" charset="0"/>
              </a:rPr>
              <a:t>Women who become pregnant while receiving antiviral therapy</a:t>
            </a:r>
          </a:p>
          <a:p>
            <a:r>
              <a:rPr lang="en-US" sz="3200" dirty="0">
                <a:latin typeface="Arial" charset="0"/>
              </a:rPr>
              <a:t>Women who are pregnant, have high HBV DNA, and not currently on treatment</a:t>
            </a:r>
          </a:p>
          <a:p>
            <a:r>
              <a:rPr lang="en-US" sz="3200" dirty="0">
                <a:latin typeface="Arial" charset="0"/>
              </a:rPr>
              <a:t>Women with newly diagnosed HBV infection during pregnancy</a:t>
            </a:r>
          </a:p>
        </p:txBody>
      </p:sp>
    </p:spTree>
    <p:extLst>
      <p:ext uri="{BB962C8B-B14F-4D97-AF65-F5344CB8AC3E}">
        <p14:creationId xmlns:p14="http://schemas.microsoft.com/office/powerpoint/2010/main" val="2221089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Chronic HBV Infection in Women Considering Starting a Family</a:t>
            </a:r>
            <a:endParaRPr lang="en-US" dirty="0"/>
          </a:p>
        </p:txBody>
      </p:sp>
      <p:sp>
        <p:nvSpPr>
          <p:cNvPr id="3" name="Content Placeholder 2"/>
          <p:cNvSpPr>
            <a:spLocks noGrp="1"/>
          </p:cNvSpPr>
          <p:nvPr>
            <p:ph sz="quarter" idx="1"/>
          </p:nvPr>
        </p:nvSpPr>
        <p:spPr>
          <a:xfrm>
            <a:off x="457200" y="1600200"/>
            <a:ext cx="8382000" cy="4800600"/>
          </a:xfrm>
        </p:spPr>
        <p:txBody>
          <a:bodyPr/>
          <a:lstStyle/>
          <a:p>
            <a:endParaRPr lang="en-US" dirty="0">
              <a:latin typeface="Arial" charset="0"/>
            </a:endParaRPr>
          </a:p>
          <a:p>
            <a:r>
              <a:rPr lang="en-US" dirty="0">
                <a:latin typeface="Arial" charset="0"/>
              </a:rPr>
              <a:t>Should plans to start a family influence management decisions? </a:t>
            </a:r>
          </a:p>
          <a:p>
            <a:endParaRPr lang="en-US" dirty="0">
              <a:latin typeface="Arial" charset="0"/>
            </a:endParaRPr>
          </a:p>
          <a:p>
            <a:pPr lvl="1"/>
            <a:r>
              <a:rPr lang="en-US" dirty="0">
                <a:latin typeface="Arial" charset="0"/>
              </a:rPr>
              <a:t>Depends on immediacy of plan to become pregnant</a:t>
            </a:r>
          </a:p>
          <a:p>
            <a:pPr lvl="1"/>
            <a:r>
              <a:rPr lang="en-US" dirty="0">
                <a:latin typeface="Arial" charset="0"/>
              </a:rPr>
              <a:t>Uncertainty regarding safety of antiviral medications in pregnancy</a:t>
            </a:r>
          </a:p>
          <a:p>
            <a:pPr lvl="1"/>
            <a:r>
              <a:rPr lang="en-US" dirty="0">
                <a:latin typeface="Arial" charset="0"/>
              </a:rPr>
              <a:t>Careful discussion with patient and spouse regarding benefits </a:t>
            </a:r>
            <a:r>
              <a:rPr lang="en-US" dirty="0" err="1">
                <a:latin typeface="Arial" charset="0"/>
              </a:rPr>
              <a:t>vs</a:t>
            </a:r>
            <a:r>
              <a:rPr lang="en-US" dirty="0">
                <a:latin typeface="Arial" charset="0"/>
              </a:rPr>
              <a:t> risks</a:t>
            </a:r>
          </a:p>
          <a:p>
            <a:endParaRPr lang="en-US" dirty="0"/>
          </a:p>
        </p:txBody>
      </p:sp>
    </p:spTree>
    <p:extLst>
      <p:ext uri="{BB962C8B-B14F-4D97-AF65-F5344CB8AC3E}">
        <p14:creationId xmlns:p14="http://schemas.microsoft.com/office/powerpoint/2010/main" val="737872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219200"/>
          </a:xfrm>
        </p:spPr>
        <p:txBody>
          <a:bodyPr>
            <a:noAutofit/>
          </a:bodyPr>
          <a:lstStyle/>
          <a:p>
            <a:pPr algn="ctr"/>
            <a:r>
              <a:rPr lang="en-US" altLang="en-US" sz="3600" b="1" dirty="0">
                <a:ea typeface="ＭＳ Ｐゴシック" pitchFamily="34" charset="-128"/>
              </a:rPr>
              <a:t>Considering Starting a Family: Which Drug?</a:t>
            </a:r>
            <a:br>
              <a:rPr lang="en-US" altLang="en-US" sz="3600" b="1" dirty="0">
                <a:ea typeface="ＭＳ Ｐゴシック" pitchFamily="34" charset="-128"/>
              </a:rPr>
            </a:br>
            <a:r>
              <a:rPr lang="en-US" altLang="en-US" sz="3600" dirty="0">
                <a:ea typeface="ＭＳ Ｐゴシック" pitchFamily="34" charset="-128"/>
              </a:rPr>
              <a:t>FDA classification </a:t>
            </a:r>
            <a:endParaRPr lang="en-US" sz="3600" b="1" dirty="0"/>
          </a:p>
        </p:txBody>
      </p:sp>
      <p:sp>
        <p:nvSpPr>
          <p:cNvPr id="5" name="Content Placeholder 4"/>
          <p:cNvSpPr>
            <a:spLocks noGrp="1"/>
          </p:cNvSpPr>
          <p:nvPr>
            <p:ph sz="quarter" idx="1"/>
          </p:nvPr>
        </p:nvSpPr>
        <p:spPr>
          <a:xfrm>
            <a:off x="153923" y="1523999"/>
            <a:ext cx="8837677" cy="4864934"/>
          </a:xfrm>
        </p:spPr>
        <p:txBody>
          <a:bodyPr>
            <a:noAutofit/>
          </a:bodyPr>
          <a:lstStyle/>
          <a:p>
            <a:r>
              <a:rPr lang="en-US" altLang="en-US" sz="2800" dirty="0">
                <a:ea typeface="ＭＳ Ｐゴシック" pitchFamily="34" charset="-128"/>
              </a:rPr>
              <a:t>Based on in vitro and animal studies </a:t>
            </a:r>
          </a:p>
          <a:p>
            <a:pPr lvl="1"/>
            <a:r>
              <a:rPr lang="en-US" altLang="en-US" sz="2800" dirty="0">
                <a:ea typeface="ＭＳ Ｐゴシック" pitchFamily="34" charset="-128"/>
              </a:rPr>
              <a:t>Class B: </a:t>
            </a:r>
            <a:r>
              <a:rPr lang="en-US" altLang="en-US" sz="2800" dirty="0" err="1">
                <a:ea typeface="ＭＳ Ｐゴシック" pitchFamily="34" charset="-128"/>
              </a:rPr>
              <a:t>telbivudine</a:t>
            </a:r>
            <a:r>
              <a:rPr lang="en-US" altLang="en-US" sz="2800" dirty="0">
                <a:ea typeface="ＭＳ Ｐゴシック" pitchFamily="34" charset="-128"/>
              </a:rPr>
              <a:t> and </a:t>
            </a:r>
            <a:r>
              <a:rPr lang="en-US" altLang="en-US" sz="2800" dirty="0" err="1">
                <a:ea typeface="ＭＳ Ｐゴシック" pitchFamily="34" charset="-128"/>
              </a:rPr>
              <a:t>tenofovir</a:t>
            </a:r>
            <a:r>
              <a:rPr lang="en-US" altLang="en-US" sz="2800" dirty="0">
                <a:ea typeface="ＭＳ Ｐゴシック" pitchFamily="34" charset="-128"/>
              </a:rPr>
              <a:t> </a:t>
            </a:r>
          </a:p>
          <a:p>
            <a:pPr lvl="1"/>
            <a:r>
              <a:rPr lang="en-US" altLang="en-US" sz="2800" dirty="0">
                <a:ea typeface="ＭＳ Ｐゴシック" pitchFamily="34" charset="-128"/>
              </a:rPr>
              <a:t>Class C: interferon, </a:t>
            </a:r>
            <a:r>
              <a:rPr lang="en-US" altLang="en-US" sz="2800" dirty="0" err="1">
                <a:ea typeface="ＭＳ Ｐゴシック" pitchFamily="34" charset="-128"/>
              </a:rPr>
              <a:t>adefovir</a:t>
            </a:r>
            <a:r>
              <a:rPr lang="en-US" altLang="en-US" sz="2800" dirty="0">
                <a:ea typeface="ＭＳ Ｐゴシック" pitchFamily="34" charset="-128"/>
              </a:rPr>
              <a:t>, </a:t>
            </a:r>
            <a:r>
              <a:rPr lang="en-US" altLang="en-US" sz="2800" dirty="0" err="1">
                <a:ea typeface="ＭＳ Ｐゴシック" pitchFamily="34" charset="-128"/>
              </a:rPr>
              <a:t>entecavir</a:t>
            </a:r>
            <a:r>
              <a:rPr lang="en-US" altLang="en-US" sz="2800" dirty="0">
                <a:ea typeface="ＭＳ Ｐゴシック" pitchFamily="34" charset="-128"/>
              </a:rPr>
              <a:t>, and lamivudine</a:t>
            </a:r>
          </a:p>
          <a:p>
            <a:pPr marL="365721" lvl="1" indent="0">
              <a:buNone/>
            </a:pPr>
            <a:r>
              <a:rPr lang="en-US" altLang="en-US" sz="2800" dirty="0">
                <a:ea typeface="ＭＳ Ｐゴシック" pitchFamily="34" charset="-128"/>
              </a:rPr>
              <a:t> </a:t>
            </a:r>
          </a:p>
          <a:p>
            <a:r>
              <a:rPr lang="en-US" altLang="en-US" sz="2800" dirty="0">
                <a:ea typeface="ＭＳ Ｐゴシック" pitchFamily="34" charset="-128"/>
              </a:rPr>
              <a:t>Based on Human data: </a:t>
            </a:r>
          </a:p>
          <a:p>
            <a:pPr lvl="1"/>
            <a:r>
              <a:rPr lang="en-US" altLang="en-US" sz="2800" dirty="0">
                <a:ea typeface="ＭＳ Ｐゴシック" pitchFamily="34" charset="-128"/>
              </a:rPr>
              <a:t>Antiretroviral pregnancy registry</a:t>
            </a:r>
            <a:r>
              <a:rPr lang="en-US" altLang="en-US" sz="2400" dirty="0">
                <a:ea typeface="ＭＳ Ｐゴシック" pitchFamily="34" charset="-128"/>
              </a:rPr>
              <a:t>: safety established for </a:t>
            </a:r>
            <a:r>
              <a:rPr lang="en-US" altLang="en-US" sz="2400" dirty="0" err="1">
                <a:ea typeface="ＭＳ Ｐゴシック" pitchFamily="34" charset="-128"/>
              </a:rPr>
              <a:t>lamivudine</a:t>
            </a:r>
            <a:r>
              <a:rPr lang="en-US" altLang="en-US" sz="2400" dirty="0">
                <a:ea typeface="ＭＳ Ｐゴシック" pitchFamily="34" charset="-128"/>
              </a:rPr>
              <a:t> and </a:t>
            </a:r>
            <a:r>
              <a:rPr lang="en-US" altLang="en-US" sz="2400" dirty="0" err="1">
                <a:ea typeface="ＭＳ Ｐゴシック" pitchFamily="34" charset="-128"/>
              </a:rPr>
              <a:t>tenofovir</a:t>
            </a:r>
            <a:r>
              <a:rPr lang="en-US" altLang="en-US" sz="2400" dirty="0">
                <a:ea typeface="ＭＳ Ｐゴシック" pitchFamily="34" charset="-128"/>
              </a:rPr>
              <a:t>, including exposure in first trimester</a:t>
            </a:r>
            <a:r>
              <a:rPr lang="en-US" altLang="en-US" sz="2400" baseline="30000" dirty="0">
                <a:ea typeface="ＭＳ Ｐゴシック" pitchFamily="34" charset="-128"/>
              </a:rPr>
              <a:t>[1]</a:t>
            </a:r>
          </a:p>
          <a:p>
            <a:pPr lvl="1"/>
            <a:r>
              <a:rPr lang="en-US" altLang="en-US" sz="2400" dirty="0">
                <a:ea typeface="ＭＳ Ｐゴシック" pitchFamily="34" charset="-128"/>
              </a:rPr>
              <a:t>Clinical studies of antiviral therapy to prevent </a:t>
            </a:r>
            <a:r>
              <a:rPr lang="en-US" altLang="en-US" sz="2400" dirty="0" err="1">
                <a:ea typeface="ＭＳ Ｐゴシック" pitchFamily="34" charset="-128"/>
              </a:rPr>
              <a:t>perinatal</a:t>
            </a:r>
            <a:r>
              <a:rPr lang="en-US" altLang="en-US" sz="2400" dirty="0">
                <a:ea typeface="ＭＳ Ｐゴシック" pitchFamily="34" charset="-128"/>
              </a:rPr>
              <a:t> transmission: safety established for </a:t>
            </a:r>
            <a:r>
              <a:rPr lang="en-US" altLang="en-US" sz="2400" dirty="0" err="1">
                <a:ea typeface="ＭＳ Ｐゴシック" pitchFamily="34" charset="-128"/>
              </a:rPr>
              <a:t>lamivudine</a:t>
            </a:r>
            <a:r>
              <a:rPr lang="en-US" altLang="en-US" sz="2400" dirty="0">
                <a:ea typeface="ＭＳ Ｐゴシック" pitchFamily="34" charset="-128"/>
              </a:rPr>
              <a:t> and </a:t>
            </a:r>
            <a:r>
              <a:rPr lang="en-US" altLang="en-US" sz="2400" dirty="0" err="1">
                <a:ea typeface="ＭＳ Ｐゴシック" pitchFamily="34" charset="-128"/>
              </a:rPr>
              <a:t>telbivudine</a:t>
            </a:r>
            <a:r>
              <a:rPr lang="en-US" altLang="en-US" sz="2400" dirty="0">
                <a:ea typeface="ＭＳ Ｐゴシック" pitchFamily="34" charset="-128"/>
              </a:rPr>
              <a:t>, mainly exposure in third trimester</a:t>
            </a:r>
            <a:r>
              <a:rPr lang="en-US" altLang="en-US" sz="2400" baseline="30000" dirty="0">
                <a:ea typeface="ＭＳ Ｐゴシック" pitchFamily="34" charset="-128"/>
              </a:rPr>
              <a:t>[2-5]</a:t>
            </a:r>
          </a:p>
          <a:p>
            <a:endParaRPr lang="en-US" sz="2400" dirty="0"/>
          </a:p>
        </p:txBody>
      </p:sp>
      <p:sp>
        <p:nvSpPr>
          <p:cNvPr id="6" name="Text Box 11"/>
          <p:cNvSpPr txBox="1">
            <a:spLocks noChangeArrowheads="1"/>
          </p:cNvSpPr>
          <p:nvPr/>
        </p:nvSpPr>
        <p:spPr bwMode="auto">
          <a:xfrm>
            <a:off x="153923" y="6211669"/>
            <a:ext cx="9139190" cy="646331"/>
          </a:xfrm>
          <a:prstGeom prst="rect">
            <a:avLst/>
          </a:prstGeom>
          <a:noFill/>
          <a:ln w="9525">
            <a:noFill/>
            <a:miter lim="800000"/>
            <a:headEnd/>
            <a:tailEnd/>
          </a:ln>
        </p:spPr>
        <p:txBody>
          <a:bodyPr wrap="square" anchor="b">
            <a:spAutoFit/>
          </a:bodyPr>
          <a:lstStyle/>
          <a:p>
            <a:pPr eaLnBrk="1" hangingPunct="1">
              <a:spcBef>
                <a:spcPct val="35000"/>
              </a:spcBef>
              <a:spcAft>
                <a:spcPct val="25000"/>
              </a:spcAft>
              <a:buClr>
                <a:schemeClr val="folHlink"/>
              </a:buClr>
              <a:buFont typeface="Arial" pitchFamily="34" charset="0"/>
              <a:buNone/>
            </a:pPr>
            <a:r>
              <a:rPr lang="en-US" altLang="en-US" sz="1200" b="0" dirty="0"/>
              <a:t>1. Antiretroviral Pregnancy Registry. December 2012. 2. </a:t>
            </a:r>
            <a:r>
              <a:rPr lang="en-US" altLang="en-US" sz="1200" b="0" dirty="0" err="1"/>
              <a:t>Xu</a:t>
            </a:r>
            <a:r>
              <a:rPr lang="en-US" altLang="en-US" sz="1200" b="0" dirty="0"/>
              <a:t> WM, et al. J Viral </a:t>
            </a:r>
            <a:r>
              <a:rPr lang="en-US" altLang="en-US" sz="1200" b="0" dirty="0" err="1"/>
              <a:t>Hepat</a:t>
            </a:r>
            <a:r>
              <a:rPr lang="en-US" altLang="en-US" sz="1200" b="0" dirty="0"/>
              <a:t>. 2009;16:94-103. </a:t>
            </a:r>
            <a:br>
              <a:rPr lang="en-US" altLang="en-US" sz="1200" b="0" dirty="0"/>
            </a:br>
            <a:r>
              <a:rPr lang="en-US" altLang="en-US" sz="1200" b="0" dirty="0"/>
              <a:t>3. Shi Z, et al. </a:t>
            </a:r>
            <a:r>
              <a:rPr lang="en-US" altLang="en-US" sz="1200" b="0" dirty="0" err="1"/>
              <a:t>Obstt</a:t>
            </a:r>
            <a:r>
              <a:rPr lang="en-US" altLang="en-US" sz="1200" b="0" dirty="0"/>
              <a:t> Gynecol. 2010;116:147-159. 4. Han GR, et al. J </a:t>
            </a:r>
            <a:r>
              <a:rPr lang="en-US" altLang="en-US" sz="1200" b="0" dirty="0" err="1"/>
              <a:t>Hepatology</a:t>
            </a:r>
            <a:r>
              <a:rPr lang="en-US" altLang="en-US" sz="1200" b="0" dirty="0"/>
              <a:t>. 2011;55:1215-1221. </a:t>
            </a:r>
            <a:br>
              <a:rPr lang="en-US" altLang="en-US" sz="1200" b="0" dirty="0"/>
            </a:br>
            <a:r>
              <a:rPr lang="en-US" altLang="en-US" sz="1200" b="0" dirty="0"/>
              <a:t>5. Pan CQ, et al. </a:t>
            </a:r>
            <a:r>
              <a:rPr lang="en-US" altLang="en-US" sz="1200" b="0" dirty="0" err="1"/>
              <a:t>Clin</a:t>
            </a:r>
            <a:r>
              <a:rPr lang="en-US" altLang="en-US" sz="1200" b="0" dirty="0"/>
              <a:t> </a:t>
            </a:r>
            <a:r>
              <a:rPr lang="en-US" altLang="en-US" sz="1200" b="0" dirty="0" err="1"/>
              <a:t>Gastroenterol</a:t>
            </a:r>
            <a:r>
              <a:rPr lang="en-US" altLang="en-US" sz="1200" b="0" dirty="0"/>
              <a:t> </a:t>
            </a:r>
            <a:r>
              <a:rPr lang="en-US" altLang="en-US" sz="1200" b="0" dirty="0" err="1"/>
              <a:t>Hepatol</a:t>
            </a:r>
            <a:r>
              <a:rPr lang="en-US" altLang="en-US" sz="1200" b="0" dirty="0"/>
              <a:t>. 2012;10:520-526.</a:t>
            </a:r>
          </a:p>
        </p:txBody>
      </p:sp>
    </p:spTree>
    <p:extLst>
      <p:ext uri="{BB962C8B-B14F-4D97-AF65-F5344CB8AC3E}">
        <p14:creationId xmlns:p14="http://schemas.microsoft.com/office/powerpoint/2010/main" val="399831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Autofit/>
          </a:bodyPr>
          <a:lstStyle/>
          <a:p>
            <a:r>
              <a:rPr lang="en-US" sz="3200" dirty="0">
                <a:latin typeface="Arial" charset="0"/>
              </a:rPr>
              <a:t>Incidence of Birth Defects With in Utero Exposure to HBV </a:t>
            </a:r>
            <a:r>
              <a:rPr lang="en-US" sz="3200" dirty="0" err="1">
                <a:latin typeface="Arial" charset="0"/>
              </a:rPr>
              <a:t>Nucleos</a:t>
            </a:r>
            <a:r>
              <a:rPr lang="en-US" sz="3200" dirty="0">
                <a:latin typeface="Arial" charset="0"/>
              </a:rPr>
              <a:t>(t)ide Analogues</a:t>
            </a:r>
          </a:p>
        </p:txBody>
      </p:sp>
      <p:graphicFrame>
        <p:nvGraphicFramePr>
          <p:cNvPr id="7" name="Group 3"/>
          <p:cNvGraphicFramePr>
            <a:graphicFrameLocks/>
          </p:cNvGraphicFramePr>
          <p:nvPr>
            <p:extLst>
              <p:ext uri="{D42A27DB-BD31-4B8C-83A1-F6EECF244321}">
                <p14:modId xmlns:p14="http://schemas.microsoft.com/office/powerpoint/2010/main" val="343324394"/>
              </p:ext>
            </p:extLst>
          </p:nvPr>
        </p:nvGraphicFramePr>
        <p:xfrm>
          <a:off x="228600" y="1981200"/>
          <a:ext cx="8683619" cy="3962400"/>
        </p:xfrm>
        <a:graphic>
          <a:graphicData uri="http://schemas.openxmlformats.org/drawingml/2006/table">
            <a:tbl>
              <a:tblPr/>
              <a:tblGrid>
                <a:gridCol w="1489414">
                  <a:extLst>
                    <a:ext uri="{9D8B030D-6E8A-4147-A177-3AD203B41FA5}">
                      <a16:colId xmlns:a16="http://schemas.microsoft.com/office/drawing/2014/main" val="20000"/>
                    </a:ext>
                  </a:extLst>
                </a:gridCol>
                <a:gridCol w="1487426">
                  <a:extLst>
                    <a:ext uri="{9D8B030D-6E8A-4147-A177-3AD203B41FA5}">
                      <a16:colId xmlns:a16="http://schemas.microsoft.com/office/drawing/2014/main" val="20001"/>
                    </a:ext>
                  </a:extLst>
                </a:gridCol>
                <a:gridCol w="1999346">
                  <a:extLst>
                    <a:ext uri="{9D8B030D-6E8A-4147-A177-3AD203B41FA5}">
                      <a16:colId xmlns:a16="http://schemas.microsoft.com/office/drawing/2014/main" val="20002"/>
                    </a:ext>
                  </a:extLst>
                </a:gridCol>
                <a:gridCol w="1487426">
                  <a:extLst>
                    <a:ext uri="{9D8B030D-6E8A-4147-A177-3AD203B41FA5}">
                      <a16:colId xmlns:a16="http://schemas.microsoft.com/office/drawing/2014/main" val="20003"/>
                    </a:ext>
                  </a:extLst>
                </a:gridCol>
                <a:gridCol w="2220007">
                  <a:extLst>
                    <a:ext uri="{9D8B030D-6E8A-4147-A177-3AD203B41FA5}">
                      <a16:colId xmlns:a16="http://schemas.microsoft.com/office/drawing/2014/main" val="20004"/>
                    </a:ext>
                  </a:extLst>
                </a:gridCol>
              </a:tblGrid>
              <a:tr h="1025525">
                <a:tc rowSpan="2">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600" b="1" i="0" u="none" strike="noStrike" cap="none" normalizeH="0" baseline="0" dirty="0">
                          <a:ln>
                            <a:noFill/>
                          </a:ln>
                          <a:solidFill>
                            <a:schemeClr val="tx1"/>
                          </a:solidFill>
                          <a:effectLst/>
                          <a:latin typeface="Arial" charset="0"/>
                        </a:rPr>
                        <a:t>Regimen Containing</a:t>
                      </a:r>
                    </a:p>
                  </a:txBody>
                  <a:tcPr marL="91300" marR="91300" marT="45687" marB="45687"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First Trimester</a:t>
                      </a: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algn="l"/>
                      <a:endParaRPr lang="en-US" sz="1800" b="1" dirty="0">
                        <a:solidFill>
                          <a:schemeClr val="tx1"/>
                        </a:solidFill>
                      </a:endParaRPr>
                    </a:p>
                  </a:txBody>
                  <a:tcPr marL="96667" marR="96667" marT="45695" marB="456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Second or Third Trimester</a:t>
                      </a: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algn="l"/>
                      <a:endParaRPr lang="en-US" sz="1800" b="1" dirty="0">
                        <a:solidFill>
                          <a:schemeClr val="tx1"/>
                        </a:solidFill>
                      </a:endParaRPr>
                    </a:p>
                  </a:txBody>
                  <a:tcPr marL="96667" marR="96667" marT="45695" marB="4569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60965">
                <a:tc v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GB" sz="1800" b="1" i="0" u="none" strike="noStrike" cap="none" normalizeH="0" baseline="0" dirty="0">
                        <a:ln>
                          <a:noFill/>
                        </a:ln>
                        <a:solidFill>
                          <a:schemeClr val="tx1"/>
                        </a:solidFill>
                        <a:effectLst/>
                        <a:latin typeface="Arial" charset="0"/>
                      </a:endParaRP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algn="ctr"/>
                      <a:r>
                        <a:rPr lang="en-US" sz="1600" b="1" baseline="0" dirty="0">
                          <a:solidFill>
                            <a:schemeClr val="tx1"/>
                          </a:solidFill>
                        </a:rPr>
                        <a:t>Exposed, n</a:t>
                      </a:r>
                      <a:endParaRPr lang="en-US" sz="1600" b="1" dirty="0">
                        <a:solidFill>
                          <a:schemeClr val="tx1"/>
                        </a:solidFill>
                      </a:endParaRP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Birth Defects,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 (95% CI)</a:t>
                      </a:r>
                      <a:endParaRPr lang="en-US" sz="1600" b="1" dirty="0">
                        <a:solidFill>
                          <a:schemeClr val="tx1"/>
                        </a:solidFill>
                      </a:endParaRP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algn="ctr"/>
                      <a:r>
                        <a:rPr lang="en-US" sz="1600" b="1" baseline="0" dirty="0">
                          <a:solidFill>
                            <a:schemeClr val="tx1"/>
                          </a:solidFill>
                        </a:rPr>
                        <a:t>Exposed, n</a:t>
                      </a:r>
                      <a:endParaRPr lang="en-US" sz="1600" b="1" dirty="0">
                        <a:solidFill>
                          <a:schemeClr val="tx1"/>
                        </a:solidFill>
                      </a:endParaRP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Birth Defects,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baseline="0" dirty="0">
                          <a:solidFill>
                            <a:schemeClr val="tx1"/>
                          </a:solidFill>
                        </a:rPr>
                        <a:t>% (95% CI)</a:t>
                      </a:r>
                      <a:endParaRPr lang="en-US" sz="1600" b="1" dirty="0">
                        <a:solidFill>
                          <a:schemeClr val="tx1"/>
                        </a:solidFill>
                      </a:endParaRPr>
                    </a:p>
                  </a:txBody>
                  <a:tcPr marL="96664" marR="96664" marT="45650" marB="456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78795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Lamivudine </a:t>
                      </a:r>
                    </a:p>
                  </a:txBody>
                  <a:tcPr marL="91300" marR="91300" marT="45687" marB="45687"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4185</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3.2 (2.7-3.8)</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6843</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2.8 (2.4-3.2)</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78795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err="1">
                          <a:ln>
                            <a:noFill/>
                          </a:ln>
                          <a:solidFill>
                            <a:srgbClr val="000000"/>
                          </a:solidFill>
                          <a:effectLst/>
                          <a:latin typeface="Arial" charset="0"/>
                        </a:rPr>
                        <a:t>Tenofovir</a:t>
                      </a:r>
                      <a:endParaRPr kumimoji="0" lang="en-US" sz="1600" b="0" i="0" u="none" strike="noStrike" cap="none" normalizeH="0" baseline="0" dirty="0">
                        <a:ln>
                          <a:noFill/>
                        </a:ln>
                        <a:solidFill>
                          <a:srgbClr val="000000"/>
                        </a:solidFill>
                        <a:effectLst/>
                        <a:latin typeface="Arial" charset="0"/>
                      </a:endParaRPr>
                    </a:p>
                  </a:txBody>
                  <a:tcPr marL="91300" marR="91300" marT="45687" marB="45687"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1612</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2.4(1.7-3.3)</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838</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600" b="0" i="0" u="none" strike="noStrike" cap="none" normalizeH="0" baseline="0" dirty="0">
                          <a:ln>
                            <a:noFill/>
                          </a:ln>
                          <a:solidFill>
                            <a:srgbClr val="000000"/>
                          </a:solidFill>
                          <a:effectLst/>
                          <a:latin typeface="Arial" charset="0"/>
                        </a:rPr>
                        <a:t>2.3(1.4-3.5)</a:t>
                      </a:r>
                    </a:p>
                  </a:txBody>
                  <a:tcPr marL="91300" marR="91300"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bl>
          </a:graphicData>
        </a:graphic>
      </p:graphicFrame>
      <p:sp>
        <p:nvSpPr>
          <p:cNvPr id="11" name="TextBox 10"/>
          <p:cNvSpPr txBox="1"/>
          <p:nvPr/>
        </p:nvSpPr>
        <p:spPr>
          <a:xfrm>
            <a:off x="304801" y="6096000"/>
            <a:ext cx="8686800" cy="646331"/>
          </a:xfrm>
          <a:prstGeom prst="rect">
            <a:avLst/>
          </a:prstGeom>
          <a:noFill/>
        </p:spPr>
        <p:txBody>
          <a:bodyPr wrap="square" rtlCol="0">
            <a:spAutoFit/>
          </a:bodyPr>
          <a:lstStyle/>
          <a:p>
            <a:r>
              <a:rPr lang="en-US" dirty="0"/>
              <a:t>6. </a:t>
            </a:r>
            <a:r>
              <a:rPr lang="en-US" dirty="0" err="1"/>
              <a:t>Antiretrovirals</a:t>
            </a:r>
            <a:r>
              <a:rPr lang="en-US" dirty="0"/>
              <a:t> Pregnancy Registry. December 2012. 7. Correa A, et al. Birth Defects Res A </a:t>
            </a:r>
            <a:r>
              <a:rPr lang="en-US" dirty="0" err="1"/>
              <a:t>Clin</a:t>
            </a:r>
            <a:r>
              <a:rPr lang="en-US" dirty="0"/>
              <a:t> </a:t>
            </a:r>
            <a:r>
              <a:rPr lang="en-US" dirty="0" err="1"/>
              <a:t>Mol</a:t>
            </a:r>
            <a:r>
              <a:rPr lang="en-US" dirty="0"/>
              <a:t> </a:t>
            </a:r>
            <a:r>
              <a:rPr lang="en-US" dirty="0" err="1"/>
              <a:t>Teratol</a:t>
            </a:r>
            <a:r>
              <a:rPr lang="en-US" dirty="0"/>
              <a:t>. 2007:79;65-186</a:t>
            </a:r>
          </a:p>
        </p:txBody>
      </p:sp>
    </p:spTree>
    <p:extLst>
      <p:ext uri="{BB962C8B-B14F-4D97-AF65-F5344CB8AC3E}">
        <p14:creationId xmlns:p14="http://schemas.microsoft.com/office/powerpoint/2010/main" val="3359249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153400" cy="762000"/>
          </a:xfrm>
        </p:spPr>
        <p:txBody>
          <a:bodyPr>
            <a:noAutofit/>
          </a:bodyPr>
          <a:lstStyle/>
          <a:p>
            <a:r>
              <a:rPr lang="en-US" altLang="en-US" sz="3200" b="1" dirty="0">
                <a:ea typeface="ＭＳ Ｐゴシック" pitchFamily="34" charset="-128"/>
              </a:rPr>
              <a:t>Limitations of the Antiretroviral Pregnancy Registry</a:t>
            </a:r>
            <a:endParaRPr lang="en-US" sz="3200" b="1" dirty="0"/>
          </a:p>
        </p:txBody>
      </p:sp>
      <p:sp>
        <p:nvSpPr>
          <p:cNvPr id="3" name="Content Placeholder 2"/>
          <p:cNvSpPr>
            <a:spLocks noGrp="1"/>
          </p:cNvSpPr>
          <p:nvPr>
            <p:ph sz="quarter" idx="1"/>
          </p:nvPr>
        </p:nvSpPr>
        <p:spPr/>
        <p:txBody>
          <a:bodyPr>
            <a:normAutofit fontScale="92500"/>
          </a:bodyPr>
          <a:lstStyle/>
          <a:p>
            <a:r>
              <a:rPr lang="en-US" altLang="en-US" dirty="0">
                <a:ea typeface="ＭＳ Ｐゴシック" pitchFamily="34" charset="-128"/>
              </a:rPr>
              <a:t>Depends on voluntary reporting </a:t>
            </a:r>
          </a:p>
          <a:p>
            <a:r>
              <a:rPr lang="en-US" altLang="en-US" dirty="0">
                <a:ea typeface="ＭＳ Ｐゴシック" pitchFamily="34" charset="-128"/>
              </a:rPr>
              <a:t>Information is reviewed but not verified</a:t>
            </a:r>
          </a:p>
          <a:p>
            <a:r>
              <a:rPr lang="en-US" altLang="en-US" dirty="0">
                <a:ea typeface="ＭＳ Ｐゴシック" pitchFamily="34" charset="-128"/>
              </a:rPr>
              <a:t>Long-term follow-up is limited</a:t>
            </a:r>
          </a:p>
          <a:p>
            <a:r>
              <a:rPr lang="en-US" altLang="en-US" dirty="0">
                <a:ea typeface="ＭＳ Ｐゴシック" pitchFamily="34" charset="-128"/>
              </a:rPr>
              <a:t>Data available for live births only</a:t>
            </a:r>
          </a:p>
          <a:p>
            <a:r>
              <a:rPr lang="en-US" altLang="en-US" dirty="0">
                <a:ea typeface="ＭＳ Ｐゴシック" pitchFamily="34" charset="-128"/>
              </a:rPr>
              <a:t>No data on miscarriages or subsequent developmental delay</a:t>
            </a:r>
          </a:p>
          <a:p>
            <a:r>
              <a:rPr lang="en-US" altLang="en-US" dirty="0">
                <a:ea typeface="ＭＳ Ｐゴシック" pitchFamily="34" charset="-128"/>
              </a:rPr>
              <a:t>Limited data on </a:t>
            </a:r>
            <a:r>
              <a:rPr lang="en-US" altLang="en-US" dirty="0" err="1">
                <a:ea typeface="ＭＳ Ｐゴシック" pitchFamily="34" charset="-128"/>
              </a:rPr>
              <a:t>antivirals</a:t>
            </a:r>
            <a:r>
              <a:rPr lang="en-US" altLang="en-US" dirty="0">
                <a:ea typeface="ＭＳ Ｐゴシック" pitchFamily="34" charset="-128"/>
              </a:rPr>
              <a:t> used for HBV </a:t>
            </a:r>
            <a:r>
              <a:rPr lang="en-US" altLang="en-US" dirty="0" err="1">
                <a:ea typeface="ＭＳ Ｐゴシック" pitchFamily="34" charset="-128"/>
              </a:rPr>
              <a:t>monoinfection</a:t>
            </a:r>
            <a:endParaRPr lang="en-US" altLang="en-US" dirty="0">
              <a:ea typeface="ＭＳ Ｐゴシック" pitchFamily="34" charset="-128"/>
            </a:endParaRPr>
          </a:p>
          <a:p>
            <a:pPr lvl="1"/>
            <a:r>
              <a:rPr lang="en-US" altLang="en-US" dirty="0">
                <a:ea typeface="ＭＳ Ｐゴシック" pitchFamily="34" charset="-128"/>
              </a:rPr>
              <a:t>&lt; 100 pregnancies reported for exposure to </a:t>
            </a:r>
            <a:r>
              <a:rPr lang="en-US" altLang="en-US" dirty="0" err="1">
                <a:ea typeface="ＭＳ Ｐゴシック" pitchFamily="34" charset="-128"/>
              </a:rPr>
              <a:t>adefovir</a:t>
            </a:r>
            <a:r>
              <a:rPr lang="en-US" altLang="en-US" dirty="0">
                <a:ea typeface="ＭＳ Ｐゴシック" pitchFamily="34" charset="-128"/>
              </a:rPr>
              <a:t>, </a:t>
            </a:r>
            <a:r>
              <a:rPr lang="en-US" altLang="en-US" dirty="0" err="1">
                <a:ea typeface="ＭＳ Ｐゴシック" pitchFamily="34" charset="-128"/>
              </a:rPr>
              <a:t>entecavir</a:t>
            </a:r>
            <a:r>
              <a:rPr lang="en-US" altLang="en-US" dirty="0">
                <a:ea typeface="ＭＳ Ｐゴシック" pitchFamily="34" charset="-128"/>
              </a:rPr>
              <a:t>, or </a:t>
            </a:r>
            <a:r>
              <a:rPr lang="en-US" altLang="en-US" dirty="0" err="1">
                <a:ea typeface="ＭＳ Ｐゴシック" pitchFamily="34" charset="-128"/>
              </a:rPr>
              <a:t>telbivudine</a:t>
            </a:r>
            <a:endParaRPr lang="en-US" altLang="en-US" dirty="0">
              <a:ea typeface="ＭＳ Ｐゴシック" pitchFamily="34" charset="-128"/>
            </a:endParaRPr>
          </a:p>
          <a:p>
            <a:endParaRPr lang="en-US" dirty="0"/>
          </a:p>
        </p:txBody>
      </p:sp>
      <p:sp>
        <p:nvSpPr>
          <p:cNvPr id="4" name="Text Box 11"/>
          <p:cNvSpPr txBox="1">
            <a:spLocks noChangeArrowheads="1"/>
          </p:cNvSpPr>
          <p:nvPr/>
        </p:nvSpPr>
        <p:spPr bwMode="auto">
          <a:xfrm>
            <a:off x="285750" y="6361113"/>
            <a:ext cx="8561388" cy="307975"/>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en-US" altLang="en-US" sz="1400" b="0" dirty="0"/>
              <a:t>8. Antiretroviral Pregnancy Registry. December 2012. </a:t>
            </a:r>
          </a:p>
        </p:txBody>
      </p:sp>
    </p:spTree>
    <p:extLst>
      <p:ext uri="{BB962C8B-B14F-4D97-AF65-F5344CB8AC3E}">
        <p14:creationId xmlns:p14="http://schemas.microsoft.com/office/powerpoint/2010/main" val="242862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345142"/>
            <a:ext cx="8153400" cy="786927"/>
          </a:xfrm>
        </p:spPr>
        <p:txBody>
          <a:bodyPr>
            <a:noAutofit/>
          </a:bodyPr>
          <a:lstStyle/>
          <a:p>
            <a:pPr algn="ctr"/>
            <a:r>
              <a:rPr lang="en-US" altLang="en-US" sz="3200" b="1" dirty="0">
                <a:ea typeface="ＭＳ Ｐゴシック" pitchFamily="34" charset="-128"/>
              </a:rPr>
              <a:t> When Considering Starting a Family </a:t>
            </a:r>
            <a:br>
              <a:rPr lang="en-US" altLang="en-US" sz="3200" b="1" dirty="0">
                <a:ea typeface="ＭＳ Ｐゴシック" pitchFamily="34" charset="-128"/>
              </a:rPr>
            </a:br>
            <a:r>
              <a:rPr lang="en-US" altLang="en-US" sz="3200" b="1" dirty="0">
                <a:ea typeface="ＭＳ Ｐゴシック" pitchFamily="34" charset="-128"/>
              </a:rPr>
              <a:t> </a:t>
            </a:r>
            <a:r>
              <a:rPr lang="en-US" sz="3200" b="1" dirty="0">
                <a:solidFill>
                  <a:schemeClr val="accent3"/>
                </a:solidFill>
              </a:rPr>
              <a:t>Which </a:t>
            </a:r>
            <a:r>
              <a:rPr lang="en-US" sz="3200" b="1" dirty="0" err="1">
                <a:solidFill>
                  <a:schemeClr val="accent3"/>
                </a:solidFill>
              </a:rPr>
              <a:t>nucleos</a:t>
            </a:r>
            <a:r>
              <a:rPr lang="en-US" sz="3200" b="1" dirty="0">
                <a:solidFill>
                  <a:schemeClr val="accent3"/>
                </a:solidFill>
              </a:rPr>
              <a:t>(t)ide analogue?</a:t>
            </a:r>
            <a:br>
              <a:rPr lang="en-US" sz="3200" b="1" dirty="0">
                <a:solidFill>
                  <a:schemeClr val="accent3"/>
                </a:solidFill>
              </a:rPr>
            </a:br>
            <a:endParaRPr lang="en-US" sz="3200" b="1" dirty="0"/>
          </a:p>
        </p:txBody>
      </p:sp>
      <p:sp>
        <p:nvSpPr>
          <p:cNvPr id="3" name="Content Placeholder 2"/>
          <p:cNvSpPr>
            <a:spLocks noGrp="1"/>
          </p:cNvSpPr>
          <p:nvPr>
            <p:ph sz="quarter" idx="1"/>
          </p:nvPr>
        </p:nvSpPr>
        <p:spPr>
          <a:xfrm>
            <a:off x="0" y="1327820"/>
            <a:ext cx="9144000" cy="5530180"/>
          </a:xfrm>
        </p:spPr>
        <p:txBody>
          <a:bodyPr>
            <a:normAutofit fontScale="40000" lnSpcReduction="20000"/>
          </a:bodyPr>
          <a:lstStyle/>
          <a:p>
            <a:pPr marL="0" indent="0">
              <a:spcBef>
                <a:spcPts val="800"/>
              </a:spcBef>
              <a:buFontTx/>
              <a:buNone/>
              <a:defRPr/>
            </a:pPr>
            <a:endParaRPr lang="en-US" sz="3200" b="1" dirty="0">
              <a:solidFill>
                <a:schemeClr val="accent3"/>
              </a:solidFill>
            </a:endParaRPr>
          </a:p>
          <a:p>
            <a:pPr>
              <a:spcBef>
                <a:spcPts val="800"/>
              </a:spcBef>
              <a:defRPr/>
            </a:pPr>
            <a:r>
              <a:rPr lang="en-US" sz="7400" dirty="0"/>
              <a:t>Safety to fetus, including exposure during first trimester</a:t>
            </a:r>
          </a:p>
          <a:p>
            <a:pPr lvl="1">
              <a:spcBef>
                <a:spcPts val="800"/>
              </a:spcBef>
              <a:buFont typeface="Arial" charset="0"/>
              <a:buChar char="–"/>
              <a:defRPr/>
            </a:pPr>
            <a:r>
              <a:rPr lang="en-US" sz="7400" dirty="0" err="1"/>
              <a:t>Lamivudine</a:t>
            </a:r>
            <a:r>
              <a:rPr lang="en-US" sz="7400" dirty="0"/>
              <a:t>, </a:t>
            </a:r>
            <a:r>
              <a:rPr lang="en-US" sz="7400" dirty="0" err="1"/>
              <a:t>tenofovir</a:t>
            </a:r>
            <a:r>
              <a:rPr lang="en-US" sz="7400" dirty="0"/>
              <a:t>, </a:t>
            </a:r>
            <a:r>
              <a:rPr lang="en-US" sz="7400" dirty="0" err="1"/>
              <a:t>telbivudine</a:t>
            </a:r>
            <a:r>
              <a:rPr lang="en-US" sz="7400" dirty="0"/>
              <a:t> </a:t>
            </a:r>
          </a:p>
          <a:p>
            <a:pPr>
              <a:spcBef>
                <a:spcPts val="800"/>
              </a:spcBef>
              <a:defRPr/>
            </a:pPr>
            <a:endParaRPr lang="en-US" sz="7400" dirty="0"/>
          </a:p>
          <a:p>
            <a:pPr>
              <a:spcBef>
                <a:spcPts val="800"/>
              </a:spcBef>
              <a:defRPr/>
            </a:pPr>
            <a:r>
              <a:rPr lang="en-US" sz="7400" dirty="0"/>
              <a:t>Risk of drug resistance</a:t>
            </a:r>
          </a:p>
          <a:p>
            <a:pPr lvl="1">
              <a:spcBef>
                <a:spcPts val="800"/>
              </a:spcBef>
              <a:buFont typeface="Arial" charset="0"/>
              <a:buChar char="–"/>
              <a:defRPr/>
            </a:pPr>
            <a:r>
              <a:rPr lang="en-US" sz="7400" dirty="0" err="1"/>
              <a:t>Lamivudine</a:t>
            </a:r>
            <a:r>
              <a:rPr lang="en-US" sz="7400" dirty="0"/>
              <a:t> &gt; </a:t>
            </a:r>
            <a:r>
              <a:rPr lang="en-US" sz="7400" dirty="0" err="1"/>
              <a:t>telbivudine</a:t>
            </a:r>
            <a:r>
              <a:rPr lang="en-US" sz="7400" dirty="0"/>
              <a:t> &gt; </a:t>
            </a:r>
            <a:r>
              <a:rPr lang="en-US" sz="7400" dirty="0" err="1"/>
              <a:t>tenofovir</a:t>
            </a:r>
            <a:endParaRPr lang="en-US" sz="7400" dirty="0"/>
          </a:p>
          <a:p>
            <a:pPr>
              <a:spcBef>
                <a:spcPts val="800"/>
              </a:spcBef>
              <a:defRPr/>
            </a:pPr>
            <a:endParaRPr lang="en-US" sz="7400" dirty="0"/>
          </a:p>
          <a:p>
            <a:pPr>
              <a:spcBef>
                <a:spcPts val="800"/>
              </a:spcBef>
              <a:defRPr/>
            </a:pPr>
            <a:r>
              <a:rPr lang="en-US" sz="7400" dirty="0"/>
              <a:t>Preferred drug: </a:t>
            </a:r>
            <a:r>
              <a:rPr lang="en-US" sz="7400" dirty="0" err="1"/>
              <a:t>tenofovir</a:t>
            </a:r>
            <a:endParaRPr lang="en-US" sz="7400" dirty="0"/>
          </a:p>
          <a:p>
            <a:pPr lvl="1">
              <a:spcBef>
                <a:spcPts val="800"/>
              </a:spcBef>
              <a:buFont typeface="Arial" charset="0"/>
              <a:buChar char="–"/>
              <a:defRPr/>
            </a:pPr>
            <a:r>
              <a:rPr lang="en-US" sz="7400" dirty="0"/>
              <a:t>Established safety; potent; low risk of drug resistance</a:t>
            </a:r>
          </a:p>
          <a:p>
            <a:pPr>
              <a:spcBef>
                <a:spcPts val="800"/>
              </a:spcBef>
              <a:defRPr/>
            </a:pPr>
            <a:endParaRPr lang="en-US" sz="7400" dirty="0"/>
          </a:p>
          <a:p>
            <a:pPr>
              <a:spcBef>
                <a:spcPts val="800"/>
              </a:spcBef>
              <a:defRPr/>
            </a:pPr>
            <a:r>
              <a:rPr lang="en-US" sz="7400" dirty="0"/>
              <a:t>Benefit </a:t>
            </a:r>
            <a:r>
              <a:rPr lang="en-US" sz="7400" dirty="0" err="1"/>
              <a:t>vs</a:t>
            </a:r>
            <a:r>
              <a:rPr lang="en-US" sz="7400" dirty="0"/>
              <a:t> risk discussed with patient and spouse</a:t>
            </a:r>
          </a:p>
          <a:p>
            <a:pPr lvl="1">
              <a:spcBef>
                <a:spcPts val="800"/>
              </a:spcBef>
              <a:buFont typeface="Arial" charset="0"/>
              <a:buChar char="–"/>
              <a:defRPr/>
            </a:pPr>
            <a:r>
              <a:rPr lang="en-US" sz="7400" dirty="0"/>
              <a:t>Inform if become pregnant</a:t>
            </a:r>
          </a:p>
          <a:p>
            <a:endParaRPr lang="en-US" dirty="0"/>
          </a:p>
        </p:txBody>
      </p:sp>
    </p:spTree>
    <p:extLst>
      <p:ext uri="{BB962C8B-B14F-4D97-AF65-F5344CB8AC3E}">
        <p14:creationId xmlns:p14="http://schemas.microsoft.com/office/powerpoint/2010/main" val="3852226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200" b="1" dirty="0">
                <a:ea typeface="ＭＳ Ｐゴシック" pitchFamily="34" charset="-128"/>
              </a:rPr>
              <a:t>Antiviral Therapy for Chronic HBV Infection in Women Starting a Family in Near Future</a:t>
            </a:r>
            <a:endParaRPr lang="en-US" sz="3200" dirty="0"/>
          </a:p>
        </p:txBody>
      </p:sp>
      <p:pic>
        <p:nvPicPr>
          <p:cNvPr id="3" name="Picture 2" descr="Screen Shot 2014-02-17 at 9.04.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9233" y="1693452"/>
            <a:ext cx="6156928" cy="4868675"/>
          </a:xfrm>
          <a:prstGeom prst="rect">
            <a:avLst/>
          </a:prstGeom>
        </p:spPr>
      </p:pic>
    </p:spTree>
    <p:extLst>
      <p:ext uri="{BB962C8B-B14F-4D97-AF65-F5344CB8AC3E}">
        <p14:creationId xmlns:p14="http://schemas.microsoft.com/office/powerpoint/2010/main" val="1873009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noAutofit/>
          </a:bodyPr>
          <a:lstStyle/>
          <a:p>
            <a:r>
              <a:rPr lang="en-US" altLang="en-US" sz="3200" b="1" dirty="0">
                <a:ea typeface="ＭＳ Ｐゴシック" pitchFamily="34" charset="-128"/>
              </a:rPr>
              <a:t>Women Who Become Pregnant </a:t>
            </a:r>
            <a:br>
              <a:rPr lang="en-US" altLang="en-US" sz="3200" b="1" dirty="0">
                <a:ea typeface="ＭＳ Ｐゴシック" pitchFamily="34" charset="-128"/>
              </a:rPr>
            </a:br>
            <a:r>
              <a:rPr lang="en-US" altLang="en-US" sz="3200" b="1" dirty="0">
                <a:ea typeface="ＭＳ Ｐゴシック" pitchFamily="34" charset="-128"/>
              </a:rPr>
              <a:t>While Receiving Antiviral Therapy</a:t>
            </a:r>
            <a:endParaRPr lang="en-US" sz="3200" b="1" dirty="0"/>
          </a:p>
        </p:txBody>
      </p:sp>
      <p:sp>
        <p:nvSpPr>
          <p:cNvPr id="3" name="Content Placeholder 2"/>
          <p:cNvSpPr>
            <a:spLocks noGrp="1"/>
          </p:cNvSpPr>
          <p:nvPr>
            <p:ph sz="quarter" idx="1"/>
          </p:nvPr>
        </p:nvSpPr>
        <p:spPr>
          <a:xfrm>
            <a:off x="612648" y="1600200"/>
            <a:ext cx="8302752" cy="4800600"/>
          </a:xfrm>
        </p:spPr>
        <p:txBody>
          <a:bodyPr>
            <a:normAutofit fontScale="92500" lnSpcReduction="20000"/>
          </a:bodyPr>
          <a:lstStyle/>
          <a:p>
            <a:pPr marL="0" indent="0">
              <a:buFont typeface="Wingdings" pitchFamily="2" charset="2"/>
              <a:buNone/>
              <a:defRPr/>
            </a:pPr>
            <a:r>
              <a:rPr lang="en-US" sz="4000" b="1" dirty="0">
                <a:solidFill>
                  <a:schemeClr val="accent3"/>
                </a:solidFill>
              </a:rPr>
              <a:t>Continue, switch, or stop?</a:t>
            </a:r>
          </a:p>
          <a:p>
            <a:pPr>
              <a:defRPr/>
            </a:pPr>
            <a:r>
              <a:rPr lang="en-US" sz="3600" dirty="0"/>
              <a:t>Review indications for treatment</a:t>
            </a:r>
          </a:p>
          <a:p>
            <a:pPr lvl="1">
              <a:buFont typeface="Arial" charset="0"/>
              <a:buChar char="–"/>
              <a:defRPr/>
            </a:pPr>
            <a:r>
              <a:rPr lang="en-US" sz="3600" dirty="0"/>
              <a:t>Advanced fibrosis or cirrhosis: continue</a:t>
            </a:r>
          </a:p>
          <a:p>
            <a:pPr lvl="1">
              <a:buFont typeface="Arial" charset="0"/>
              <a:buChar char="–"/>
              <a:defRPr/>
            </a:pPr>
            <a:r>
              <a:rPr lang="en-US" sz="3600" dirty="0"/>
              <a:t>Early/mild disease or uncertain indications: stop?</a:t>
            </a:r>
          </a:p>
          <a:p>
            <a:pPr>
              <a:defRPr/>
            </a:pPr>
            <a:r>
              <a:rPr lang="en-US" sz="3600" dirty="0"/>
              <a:t>Assess whether therapeutic endpoint has been reached</a:t>
            </a:r>
          </a:p>
          <a:p>
            <a:pPr lvl="1">
              <a:buFont typeface="Arial" charset="0"/>
              <a:buChar char="–"/>
              <a:defRPr/>
            </a:pPr>
            <a:r>
              <a:rPr lang="en-US" sz="3600" dirty="0" err="1"/>
              <a:t>HBeAg</a:t>
            </a:r>
            <a:r>
              <a:rPr lang="en-US" sz="3600" dirty="0"/>
              <a:t> </a:t>
            </a:r>
            <a:r>
              <a:rPr lang="en-US" sz="3600" dirty="0" err="1"/>
              <a:t>seroconversion</a:t>
            </a:r>
            <a:r>
              <a:rPr lang="en-US" sz="3600" dirty="0"/>
              <a:t>: stop?</a:t>
            </a:r>
          </a:p>
          <a:p>
            <a:pPr>
              <a:defRPr/>
            </a:pPr>
            <a:r>
              <a:rPr lang="en-US" sz="3600" dirty="0"/>
              <a:t>Discuss potential risks/benefits to mother and fetus</a:t>
            </a:r>
          </a:p>
          <a:p>
            <a:endParaRPr lang="en-US" sz="3600" dirty="0"/>
          </a:p>
        </p:txBody>
      </p:sp>
    </p:spTree>
    <p:extLst>
      <p:ext uri="{BB962C8B-B14F-4D97-AF65-F5344CB8AC3E}">
        <p14:creationId xmlns:p14="http://schemas.microsoft.com/office/powerpoint/2010/main" val="905982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12648" y="192438"/>
            <a:ext cx="8153400" cy="885213"/>
          </a:xfrm>
        </p:spPr>
        <p:txBody>
          <a:bodyPr>
            <a:normAutofit fontScale="90000"/>
          </a:bodyPr>
          <a:lstStyle/>
          <a:p>
            <a:pPr algn="ctr"/>
            <a:r>
              <a:rPr lang="en-US" dirty="0">
                <a:latin typeface="Arial" charset="0"/>
              </a:rPr>
              <a:t>Become Pregnant </a:t>
            </a:r>
            <a:br>
              <a:rPr lang="en-US" dirty="0">
                <a:latin typeface="Arial" charset="0"/>
              </a:rPr>
            </a:br>
            <a:r>
              <a:rPr lang="en-US" dirty="0">
                <a:latin typeface="Arial" charset="0"/>
              </a:rPr>
              <a:t>On Antiviral Therapy</a:t>
            </a:r>
          </a:p>
        </p:txBody>
      </p:sp>
      <p:sp>
        <p:nvSpPr>
          <p:cNvPr id="29698" name="Content Placeholder 2"/>
          <p:cNvSpPr>
            <a:spLocks noGrp="1"/>
          </p:cNvSpPr>
          <p:nvPr>
            <p:ph idx="1"/>
          </p:nvPr>
        </p:nvSpPr>
        <p:spPr>
          <a:xfrm>
            <a:off x="1" y="1600200"/>
            <a:ext cx="9144000" cy="5257800"/>
          </a:xfrm>
        </p:spPr>
        <p:txBody>
          <a:bodyPr>
            <a:normAutofit fontScale="85000" lnSpcReduction="20000"/>
          </a:bodyPr>
          <a:lstStyle/>
          <a:p>
            <a:pPr marL="365721" lvl="1" indent="0">
              <a:buNone/>
            </a:pPr>
            <a:r>
              <a:rPr lang="en-US" sz="3800" dirty="0" err="1">
                <a:latin typeface="Arial" charset="0"/>
              </a:rPr>
              <a:t>Tenofovir</a:t>
            </a:r>
            <a:r>
              <a:rPr lang="en-US" sz="3000" dirty="0">
                <a:latin typeface="Arial" charset="0"/>
              </a:rPr>
              <a:t>:  </a:t>
            </a:r>
            <a:r>
              <a:rPr lang="en-US" dirty="0">
                <a:latin typeface="Arial" charset="0"/>
              </a:rPr>
              <a:t>continue</a:t>
            </a:r>
          </a:p>
          <a:p>
            <a:pPr marL="365721" lvl="1" indent="0">
              <a:buNone/>
            </a:pPr>
            <a:endParaRPr lang="en-US" dirty="0">
              <a:latin typeface="Arial" charset="0"/>
            </a:endParaRPr>
          </a:p>
          <a:p>
            <a:pPr marL="365721" lvl="1" indent="0">
              <a:buNone/>
            </a:pPr>
            <a:r>
              <a:rPr lang="en-US" sz="3800" dirty="0">
                <a:latin typeface="Arial" charset="0"/>
              </a:rPr>
              <a:t> </a:t>
            </a:r>
            <a:r>
              <a:rPr lang="en-US" sz="4100" dirty="0">
                <a:latin typeface="Arial" charset="0"/>
              </a:rPr>
              <a:t>Lamivudine or </a:t>
            </a:r>
            <a:r>
              <a:rPr lang="en-US" sz="4100" dirty="0" err="1">
                <a:latin typeface="Arial" charset="0"/>
              </a:rPr>
              <a:t>telbivudine</a:t>
            </a:r>
            <a:r>
              <a:rPr lang="en-US" dirty="0">
                <a:latin typeface="Arial" charset="0"/>
              </a:rPr>
              <a:t>:</a:t>
            </a:r>
          </a:p>
          <a:p>
            <a:pPr marL="365721" lvl="1" indent="0">
              <a:buNone/>
            </a:pPr>
            <a:r>
              <a:rPr lang="en-US" dirty="0">
                <a:latin typeface="Arial" charset="0"/>
              </a:rPr>
              <a:t>                               </a:t>
            </a:r>
            <a:r>
              <a:rPr lang="en-US" sz="3300" dirty="0">
                <a:latin typeface="Arial" charset="0"/>
              </a:rPr>
              <a:t>continue if DNA is UNDECT</a:t>
            </a:r>
          </a:p>
          <a:p>
            <a:pPr marL="365721" lvl="1" indent="0">
              <a:buNone/>
            </a:pPr>
            <a:r>
              <a:rPr lang="en-US" sz="3300" dirty="0">
                <a:latin typeface="Arial" charset="0"/>
              </a:rPr>
              <a:t>                         switch to </a:t>
            </a:r>
            <a:r>
              <a:rPr lang="en-US" sz="3300" dirty="0" err="1">
                <a:latin typeface="Arial" charset="0"/>
              </a:rPr>
              <a:t>tenofovir</a:t>
            </a:r>
            <a:r>
              <a:rPr lang="en-US" sz="3300" dirty="0">
                <a:latin typeface="Arial" charset="0"/>
              </a:rPr>
              <a:t> if DNA detectable</a:t>
            </a:r>
          </a:p>
          <a:p>
            <a:pPr marL="685728" lvl="2" indent="0">
              <a:buNone/>
            </a:pPr>
            <a:endParaRPr lang="en-US" dirty="0">
              <a:latin typeface="Arial" charset="0"/>
            </a:endParaRPr>
          </a:p>
          <a:p>
            <a:pPr lvl="2"/>
            <a:endParaRPr lang="en-US" dirty="0">
              <a:latin typeface="Arial" charset="0"/>
            </a:endParaRPr>
          </a:p>
          <a:p>
            <a:pPr marL="365721" lvl="1" indent="0">
              <a:buNone/>
            </a:pPr>
            <a:r>
              <a:rPr lang="en-US" dirty="0">
                <a:latin typeface="Arial" charset="0"/>
              </a:rPr>
              <a:t> </a:t>
            </a:r>
            <a:r>
              <a:rPr lang="en-US" sz="4100" dirty="0">
                <a:latin typeface="Arial" charset="0"/>
              </a:rPr>
              <a:t> </a:t>
            </a:r>
            <a:r>
              <a:rPr lang="en-US" sz="4100" dirty="0" err="1">
                <a:latin typeface="Arial" charset="0"/>
              </a:rPr>
              <a:t>Adefovir</a:t>
            </a:r>
            <a:r>
              <a:rPr lang="en-US" sz="4100" dirty="0">
                <a:latin typeface="Arial" charset="0"/>
              </a:rPr>
              <a:t>, </a:t>
            </a:r>
            <a:r>
              <a:rPr lang="en-US" sz="4100" dirty="0" err="1">
                <a:latin typeface="Arial" charset="0"/>
              </a:rPr>
              <a:t>entecavir</a:t>
            </a:r>
            <a:r>
              <a:rPr lang="en-US" sz="4100" dirty="0">
                <a:latin typeface="Arial" charset="0"/>
              </a:rPr>
              <a:t>, or </a:t>
            </a:r>
            <a:r>
              <a:rPr lang="en-US" sz="4100" dirty="0" err="1">
                <a:latin typeface="Arial" charset="0"/>
              </a:rPr>
              <a:t>pegIFN</a:t>
            </a:r>
            <a:endParaRPr lang="en-US" dirty="0">
              <a:latin typeface="Arial" charset="0"/>
            </a:endParaRPr>
          </a:p>
          <a:p>
            <a:pPr marL="365721" lvl="1" indent="0">
              <a:buNone/>
            </a:pPr>
            <a:r>
              <a:rPr lang="en-US" dirty="0">
                <a:latin typeface="Arial" charset="0"/>
              </a:rPr>
              <a:t>                                stop- switch to TN</a:t>
            </a:r>
          </a:p>
          <a:p>
            <a:pPr marL="365721" lvl="1" indent="0">
              <a:buNone/>
            </a:pPr>
            <a:endParaRPr lang="en-US" dirty="0">
              <a:latin typeface="Arial" charset="0"/>
            </a:endParaRPr>
          </a:p>
          <a:p>
            <a:pPr marL="365721" lvl="1" indent="0">
              <a:buNone/>
            </a:pPr>
            <a:r>
              <a:rPr lang="en-US" dirty="0">
                <a:latin typeface="Arial" charset="0"/>
              </a:rPr>
              <a:t>   </a:t>
            </a:r>
          </a:p>
          <a:p>
            <a:pPr marL="0" indent="0">
              <a:buNone/>
            </a:pPr>
            <a:r>
              <a:rPr lang="en-US" dirty="0">
                <a:latin typeface="Arial" charset="0"/>
              </a:rPr>
              <a:t>    </a:t>
            </a:r>
            <a:r>
              <a:rPr lang="en-US" sz="3800" dirty="0">
                <a:latin typeface="Arial" charset="0"/>
              </a:rPr>
              <a:t> If stop or switch- monitor for hepatic Flares   </a:t>
            </a:r>
          </a:p>
          <a:p>
            <a:pPr marL="0" indent="0">
              <a:buNone/>
            </a:pPr>
            <a:r>
              <a:rPr lang="en-US" dirty="0">
                <a:latin typeface="Arial" charset="0"/>
              </a:rPr>
              <a:t>                              </a:t>
            </a:r>
          </a:p>
        </p:txBody>
      </p:sp>
    </p:spTree>
    <p:extLst>
      <p:ext uri="{BB962C8B-B14F-4D97-AF65-F5344CB8AC3E}">
        <p14:creationId xmlns:p14="http://schemas.microsoft.com/office/powerpoint/2010/main" val="102805659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a:t> </a:t>
            </a:r>
            <a:r>
              <a:rPr lang="en-US" sz="5400" dirty="0"/>
              <a:t>Disclosures : Research Support </a:t>
            </a:r>
            <a:r>
              <a:rPr lang="en-US" dirty="0"/>
              <a:t>                     </a:t>
            </a:r>
          </a:p>
        </p:txBody>
      </p:sp>
      <p:sp>
        <p:nvSpPr>
          <p:cNvPr id="3" name="Content Placeholder 2"/>
          <p:cNvSpPr>
            <a:spLocks noGrp="1"/>
          </p:cNvSpPr>
          <p:nvPr>
            <p:ph sz="quarter" idx="1"/>
          </p:nvPr>
        </p:nvSpPr>
        <p:spPr>
          <a:xfrm>
            <a:off x="612648" y="1866646"/>
            <a:ext cx="8153400" cy="4676236"/>
          </a:xfrm>
        </p:spPr>
        <p:txBody>
          <a:bodyPr/>
          <a:lstStyle/>
          <a:p>
            <a:r>
              <a:rPr lang="en-US" sz="4000" dirty="0" err="1"/>
              <a:t>AbbVie</a:t>
            </a:r>
            <a:endParaRPr lang="en-US" sz="4000" dirty="0"/>
          </a:p>
          <a:p>
            <a:r>
              <a:rPr lang="en-US" sz="4000" dirty="0" err="1"/>
              <a:t>Boehringer</a:t>
            </a:r>
            <a:r>
              <a:rPr lang="en-US" sz="4000" dirty="0"/>
              <a:t> </a:t>
            </a:r>
            <a:r>
              <a:rPr lang="en-US" sz="4000" dirty="0" err="1"/>
              <a:t>Ingelheim</a:t>
            </a:r>
            <a:endParaRPr lang="en-US" sz="4000" dirty="0"/>
          </a:p>
          <a:p>
            <a:r>
              <a:rPr lang="en-US" sz="4000" dirty="0"/>
              <a:t>Bristol-Myers Squibb </a:t>
            </a:r>
          </a:p>
          <a:p>
            <a:r>
              <a:rPr lang="en-US" sz="4000" dirty="0" err="1"/>
              <a:t>Idenix</a:t>
            </a:r>
            <a:r>
              <a:rPr lang="en-US" sz="4000" dirty="0"/>
              <a:t> </a:t>
            </a:r>
            <a:r>
              <a:rPr lang="en-US" sz="4000" dirty="0" err="1"/>
              <a:t>Pharmacetuticals</a:t>
            </a:r>
            <a:endParaRPr lang="en-US" sz="4000" dirty="0"/>
          </a:p>
          <a:p>
            <a:r>
              <a:rPr lang="en-US" sz="4000" dirty="0"/>
              <a:t>Novartis </a:t>
            </a:r>
          </a:p>
          <a:p>
            <a:r>
              <a:rPr lang="en-US" sz="4000" dirty="0"/>
              <a:t>Vital </a:t>
            </a:r>
            <a:r>
              <a:rPr lang="en-US" sz="4000" dirty="0" err="1"/>
              <a:t>Theraputics</a:t>
            </a:r>
            <a:endParaRPr lang="en-US" sz="4000" dirty="0"/>
          </a:p>
          <a:p>
            <a:endParaRPr lang="en-US" dirty="0"/>
          </a:p>
        </p:txBody>
      </p:sp>
    </p:spTree>
    <p:extLst>
      <p:ext uri="{BB962C8B-B14F-4D97-AF65-F5344CB8AC3E}">
        <p14:creationId xmlns:p14="http://schemas.microsoft.com/office/powerpoint/2010/main" val="3906379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05800" cy="1066800"/>
          </a:xfrm>
        </p:spPr>
        <p:txBody>
          <a:bodyPr>
            <a:noAutofit/>
          </a:bodyPr>
          <a:lstStyle/>
          <a:p>
            <a:r>
              <a:rPr lang="en-US" altLang="en-US" sz="3600" b="1" dirty="0">
                <a:ea typeface="ＭＳ Ｐゴシック" pitchFamily="34" charset="-128"/>
              </a:rPr>
              <a:t>Prevention of </a:t>
            </a:r>
            <a:r>
              <a:rPr lang="en-US" altLang="en-US" sz="3600" b="1" dirty="0" err="1">
                <a:ea typeface="ＭＳ Ｐゴシック" pitchFamily="34" charset="-128"/>
              </a:rPr>
              <a:t>Perinatal</a:t>
            </a:r>
            <a:r>
              <a:rPr lang="en-US" altLang="en-US" sz="3600" b="1" dirty="0">
                <a:ea typeface="ＭＳ Ｐゴシック" pitchFamily="34" charset="-128"/>
              </a:rPr>
              <a:t> HBV Transmission</a:t>
            </a:r>
            <a:endParaRPr lang="en-US" sz="3600" b="1" dirty="0"/>
          </a:p>
        </p:txBody>
      </p:sp>
      <p:sp>
        <p:nvSpPr>
          <p:cNvPr id="3" name="Content Placeholder 2"/>
          <p:cNvSpPr>
            <a:spLocks noGrp="1"/>
          </p:cNvSpPr>
          <p:nvPr>
            <p:ph sz="quarter" idx="1"/>
          </p:nvPr>
        </p:nvSpPr>
        <p:spPr>
          <a:xfrm>
            <a:off x="228600" y="1447800"/>
            <a:ext cx="8763000" cy="4876800"/>
          </a:xfrm>
        </p:spPr>
        <p:txBody>
          <a:bodyPr>
            <a:noAutofit/>
          </a:bodyPr>
          <a:lstStyle/>
          <a:p>
            <a:r>
              <a:rPr lang="en-US" altLang="en-US" sz="3200" dirty="0">
                <a:ea typeface="ＭＳ Ｐゴシック" pitchFamily="34" charset="-128"/>
              </a:rPr>
              <a:t>Cornerstone: HBIG + HBV vaccine</a:t>
            </a:r>
            <a:endParaRPr lang="en-US" altLang="en-US" sz="3200" baseline="30000" dirty="0">
              <a:ea typeface="ＭＳ Ｐゴシック" pitchFamily="34" charset="-128"/>
            </a:endParaRPr>
          </a:p>
          <a:p>
            <a:pPr lvl="1"/>
            <a:r>
              <a:rPr lang="en-US" altLang="en-US" sz="3200" dirty="0">
                <a:ea typeface="ＭＳ Ｐゴシック" pitchFamily="34" charset="-128"/>
              </a:rPr>
              <a:t>HBIG + first dose vaccine within 12 hrs of birth, different sites</a:t>
            </a:r>
            <a:endParaRPr lang="en-US" altLang="en-US" sz="3200" baseline="30000" dirty="0">
              <a:ea typeface="ＭＳ Ｐゴシック" pitchFamily="34" charset="-128"/>
            </a:endParaRPr>
          </a:p>
          <a:p>
            <a:r>
              <a:rPr lang="en-US" altLang="en-US" sz="3200" dirty="0">
                <a:ea typeface="ＭＳ Ｐゴシック" pitchFamily="34" charset="-128"/>
              </a:rPr>
              <a:t>Efficacy: ~ 95%</a:t>
            </a:r>
          </a:p>
          <a:p>
            <a:r>
              <a:rPr lang="en-US" altLang="en-US" sz="3200" dirty="0">
                <a:ea typeface="ＭＳ Ｐゴシック" pitchFamily="34" charset="-128"/>
              </a:rPr>
              <a:t>Reasons for failure</a:t>
            </a:r>
          </a:p>
          <a:p>
            <a:pPr lvl="1"/>
            <a:r>
              <a:rPr lang="en-US" altLang="en-US" sz="3200" dirty="0">
                <a:ea typeface="ＭＳ Ｐゴシック" pitchFamily="34" charset="-128"/>
              </a:rPr>
              <a:t>Delay in administration of HBIG and first dose of vaccine</a:t>
            </a:r>
          </a:p>
          <a:p>
            <a:pPr lvl="1"/>
            <a:r>
              <a:rPr lang="en-US" altLang="en-US" sz="3200" dirty="0">
                <a:ea typeface="ＭＳ Ｐゴシック" pitchFamily="34" charset="-128"/>
              </a:rPr>
              <a:t>Failure to complete vaccine series</a:t>
            </a:r>
          </a:p>
          <a:p>
            <a:pPr lvl="1"/>
            <a:r>
              <a:rPr lang="en-US" altLang="en-US" sz="3200" dirty="0">
                <a:ea typeface="ＭＳ Ｐゴシック" pitchFamily="34" charset="-128"/>
              </a:rPr>
              <a:t>Mother </a:t>
            </a:r>
            <a:r>
              <a:rPr lang="en-US" altLang="en-US" sz="3200" dirty="0" err="1">
                <a:ea typeface="ＭＳ Ｐゴシック" pitchFamily="34" charset="-128"/>
              </a:rPr>
              <a:t>HBeAg</a:t>
            </a:r>
            <a:r>
              <a:rPr lang="en-US" altLang="en-US" sz="3200" dirty="0">
                <a:ea typeface="ＭＳ Ｐゴシック" pitchFamily="34" charset="-128"/>
              </a:rPr>
              <a:t> positive and/or high HBV DNA</a:t>
            </a:r>
          </a:p>
          <a:p>
            <a:endParaRPr lang="en-US" sz="3200" dirty="0"/>
          </a:p>
        </p:txBody>
      </p:sp>
      <p:sp>
        <p:nvSpPr>
          <p:cNvPr id="4" name="Text Box 11"/>
          <p:cNvSpPr txBox="1">
            <a:spLocks noChangeArrowheads="1"/>
          </p:cNvSpPr>
          <p:nvPr/>
        </p:nvSpPr>
        <p:spPr bwMode="auto">
          <a:xfrm>
            <a:off x="990600" y="6334780"/>
            <a:ext cx="6858000" cy="523220"/>
          </a:xfrm>
          <a:prstGeom prst="rect">
            <a:avLst/>
          </a:prstGeom>
          <a:noFill/>
          <a:ln w="9525">
            <a:noFill/>
            <a:miter lim="800000"/>
            <a:headEnd/>
            <a:tailEnd/>
          </a:ln>
        </p:spPr>
        <p:txBody>
          <a:bodyPr wrap="square" anchor="b">
            <a:spAutoFit/>
          </a:bodyPr>
          <a:lstStyle/>
          <a:p>
            <a:pPr eaLnBrk="1" hangingPunct="1">
              <a:buClr>
                <a:schemeClr val="folHlink"/>
              </a:buClr>
              <a:buFont typeface="Arial" pitchFamily="34" charset="0"/>
              <a:buNone/>
            </a:pPr>
            <a:r>
              <a:rPr lang="en-US" altLang="en-US" sz="1400" b="0" dirty="0"/>
              <a:t>12. </a:t>
            </a:r>
            <a:r>
              <a:rPr lang="en-US" altLang="en-US" sz="1400" b="0" dirty="0" err="1"/>
              <a:t>Lok</a:t>
            </a:r>
            <a:r>
              <a:rPr lang="en-US" altLang="en-US" sz="1400" b="0" dirty="0"/>
              <a:t> AS, et al. </a:t>
            </a:r>
            <a:r>
              <a:rPr lang="en-US" altLang="en-US" sz="1400" b="0" dirty="0" err="1"/>
              <a:t>Hepatology</a:t>
            </a:r>
            <a:r>
              <a:rPr lang="en-US" altLang="en-US" sz="1400" b="0" dirty="0"/>
              <a:t>. 2009;50:661-662. 13. Mast EE, et al. MMWR </a:t>
            </a:r>
            <a:r>
              <a:rPr lang="en-US" altLang="en-US" sz="1400" b="0" dirty="0" err="1"/>
              <a:t>Recomm</a:t>
            </a:r>
            <a:r>
              <a:rPr lang="en-US" altLang="en-US" sz="1400" b="0" dirty="0"/>
              <a:t> Rep. </a:t>
            </a:r>
            <a:br>
              <a:rPr lang="en-US" altLang="en-US" sz="1400" b="0" dirty="0"/>
            </a:br>
            <a:r>
              <a:rPr lang="en-US" altLang="en-US" sz="1400" b="0" dirty="0"/>
              <a:t>2005;54(RR-16):1-31. </a:t>
            </a:r>
          </a:p>
        </p:txBody>
      </p:sp>
    </p:spTree>
    <p:extLst>
      <p:ext uri="{BB962C8B-B14F-4D97-AF65-F5344CB8AC3E}">
        <p14:creationId xmlns:p14="http://schemas.microsoft.com/office/powerpoint/2010/main" val="39290133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1600200"/>
          </a:xfrm>
        </p:spPr>
        <p:txBody>
          <a:bodyPr>
            <a:noAutofit/>
          </a:bodyPr>
          <a:lstStyle/>
          <a:p>
            <a:r>
              <a:rPr lang="en-US" altLang="en-US" sz="3200" b="1" dirty="0">
                <a:ea typeface="ＭＳ Ｐゴシック" pitchFamily="34" charset="-128"/>
              </a:rPr>
              <a:t>Pregnant Women With High HBV DNA and Not Currently on Antiviral Therapy</a:t>
            </a:r>
            <a:endParaRPr lang="en-US" sz="3200" b="1" dirty="0"/>
          </a:p>
        </p:txBody>
      </p:sp>
      <p:sp>
        <p:nvSpPr>
          <p:cNvPr id="3" name="Content Placeholder 2"/>
          <p:cNvSpPr>
            <a:spLocks noGrp="1"/>
          </p:cNvSpPr>
          <p:nvPr>
            <p:ph sz="quarter" idx="1"/>
          </p:nvPr>
        </p:nvSpPr>
        <p:spPr>
          <a:xfrm>
            <a:off x="228600" y="1600200"/>
            <a:ext cx="8537448" cy="4953000"/>
          </a:xfrm>
        </p:spPr>
        <p:txBody>
          <a:bodyPr/>
          <a:lstStyle/>
          <a:p>
            <a:r>
              <a:rPr lang="en-US" altLang="en-US" dirty="0">
                <a:ea typeface="ＭＳ Ｐゴシック" pitchFamily="34" charset="-128"/>
              </a:rPr>
              <a:t>Should antiviral therapy be recommended to reduce risk of </a:t>
            </a:r>
            <a:r>
              <a:rPr lang="en-US" altLang="en-US" dirty="0" err="1">
                <a:ea typeface="ＭＳ Ｐゴシック" pitchFamily="34" charset="-128"/>
              </a:rPr>
              <a:t>perinatal</a:t>
            </a:r>
            <a:r>
              <a:rPr lang="en-US" altLang="en-US" dirty="0">
                <a:ea typeface="ＭＳ Ｐゴシック" pitchFamily="34" charset="-128"/>
              </a:rPr>
              <a:t> transmission? </a:t>
            </a:r>
          </a:p>
          <a:p>
            <a:r>
              <a:rPr lang="en-US" altLang="en-US" dirty="0">
                <a:ea typeface="ＭＳ Ｐゴシック" pitchFamily="34" charset="-128"/>
              </a:rPr>
              <a:t>What should be the cutoff maternal HBV DNA level for initiation of antiviral therapy? </a:t>
            </a:r>
          </a:p>
          <a:p>
            <a:r>
              <a:rPr lang="en-US" altLang="en-US" dirty="0">
                <a:ea typeface="ＭＳ Ｐゴシック" pitchFamily="34" charset="-128"/>
              </a:rPr>
              <a:t>When to start? </a:t>
            </a:r>
          </a:p>
          <a:p>
            <a:r>
              <a:rPr lang="en-US" altLang="en-US" dirty="0">
                <a:ea typeface="ＭＳ Ｐゴシック" pitchFamily="34" charset="-128"/>
              </a:rPr>
              <a:t>Which antiviral drug? </a:t>
            </a:r>
          </a:p>
          <a:p>
            <a:r>
              <a:rPr lang="en-US" altLang="en-US" dirty="0">
                <a:ea typeface="ＭＳ Ｐゴシック" pitchFamily="34" charset="-128"/>
              </a:rPr>
              <a:t>When to stop? </a:t>
            </a:r>
          </a:p>
          <a:p>
            <a:r>
              <a:rPr lang="en-US" altLang="en-US" dirty="0">
                <a:ea typeface="ＭＳ Ｐゴシック" pitchFamily="34" charset="-128"/>
              </a:rPr>
              <a:t>What is the risk of post-treatment flares? </a:t>
            </a:r>
          </a:p>
          <a:p>
            <a:endParaRPr lang="en-US" dirty="0"/>
          </a:p>
        </p:txBody>
      </p:sp>
    </p:spTree>
    <p:extLst>
      <p:ext uri="{BB962C8B-B14F-4D97-AF65-F5344CB8AC3E}">
        <p14:creationId xmlns:p14="http://schemas.microsoft.com/office/powerpoint/2010/main" val="2539710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838200"/>
          </a:xfrm>
        </p:spPr>
        <p:txBody>
          <a:bodyPr>
            <a:noAutofit/>
          </a:bodyPr>
          <a:lstStyle/>
          <a:p>
            <a:r>
              <a:rPr lang="en-US" altLang="en-US" sz="2800" b="1" dirty="0" err="1">
                <a:ea typeface="ＭＳ Ｐゴシック" pitchFamily="34" charset="-128"/>
              </a:rPr>
              <a:t>Lamivudine</a:t>
            </a:r>
            <a:r>
              <a:rPr lang="en-US" altLang="en-US" sz="2800" b="1" dirty="0">
                <a:ea typeface="ＭＳ Ｐゴシック" pitchFamily="34" charset="-128"/>
              </a:rPr>
              <a:t> in Late Pregnancy May Reduce HBV Transmission in High </a:t>
            </a:r>
            <a:r>
              <a:rPr lang="en-US" altLang="en-US" sz="2800" b="1" dirty="0" err="1">
                <a:ea typeface="ＭＳ Ｐゴシック" pitchFamily="34" charset="-128"/>
              </a:rPr>
              <a:t>Viremic</a:t>
            </a:r>
            <a:r>
              <a:rPr lang="en-US" altLang="en-US" sz="2800" b="1" dirty="0">
                <a:ea typeface="ＭＳ Ｐゴシック" pitchFamily="34" charset="-128"/>
              </a:rPr>
              <a:t> Mothers</a:t>
            </a:r>
            <a:endParaRPr lang="en-US" sz="2800" b="1" dirty="0"/>
          </a:p>
        </p:txBody>
      </p:sp>
      <p:sp>
        <p:nvSpPr>
          <p:cNvPr id="3" name="Content Placeholder 2"/>
          <p:cNvSpPr>
            <a:spLocks noGrp="1"/>
          </p:cNvSpPr>
          <p:nvPr>
            <p:ph sz="quarter" idx="1"/>
          </p:nvPr>
        </p:nvSpPr>
        <p:spPr/>
        <p:txBody>
          <a:bodyPr/>
          <a:lstStyle/>
          <a:p>
            <a:r>
              <a:rPr lang="en-US" altLang="en-US" sz="1800" dirty="0">
                <a:ea typeface="ＭＳ Ｐゴシック" pitchFamily="34" charset="-128"/>
              </a:rPr>
              <a:t>Randomized, double-blind, placebo-controlled trial</a:t>
            </a:r>
          </a:p>
          <a:p>
            <a:pPr lvl="1"/>
            <a:r>
              <a:rPr lang="en-US" altLang="en-US" sz="1600" dirty="0">
                <a:ea typeface="ＭＳ Ｐゴシック" pitchFamily="34" charset="-128"/>
              </a:rPr>
              <a:t>All mothers HBV DNA &gt; 10</a:t>
            </a:r>
            <a:r>
              <a:rPr lang="en-US" altLang="en-US" sz="1600" baseline="30000" dirty="0">
                <a:ea typeface="ＭＳ Ｐゴシック" pitchFamily="34" charset="-128"/>
              </a:rPr>
              <a:t>9</a:t>
            </a:r>
            <a:r>
              <a:rPr lang="en-US" altLang="en-US" sz="1600" dirty="0">
                <a:ea typeface="ＭＳ Ｐゴシック" pitchFamily="34" charset="-128"/>
              </a:rPr>
              <a:t> copies/</a:t>
            </a:r>
            <a:r>
              <a:rPr lang="en-US" altLang="en-US" sz="1600" dirty="0" err="1">
                <a:ea typeface="ＭＳ Ｐゴシック" pitchFamily="34" charset="-128"/>
              </a:rPr>
              <a:t>mL</a:t>
            </a:r>
            <a:r>
              <a:rPr lang="en-US" altLang="en-US" sz="1600" dirty="0">
                <a:ea typeface="ＭＳ Ｐゴシック" pitchFamily="34" charset="-128"/>
              </a:rPr>
              <a:t> prior to starting </a:t>
            </a:r>
            <a:r>
              <a:rPr lang="en-US" altLang="en-US" sz="1600" dirty="0" err="1">
                <a:ea typeface="ＭＳ Ｐゴシック" pitchFamily="34" charset="-128"/>
              </a:rPr>
              <a:t>lamivudine</a:t>
            </a:r>
            <a:r>
              <a:rPr lang="en-US" altLang="en-US" sz="1600" dirty="0">
                <a:ea typeface="ＭＳ Ｐゴシック" pitchFamily="34" charset="-128"/>
              </a:rPr>
              <a:t> at Wk 32 of pregnancy</a:t>
            </a:r>
          </a:p>
          <a:p>
            <a:pPr lvl="1"/>
            <a:r>
              <a:rPr lang="en-US" altLang="en-US" sz="1600" dirty="0">
                <a:ea typeface="ＭＳ Ｐゴシック" pitchFamily="34" charset="-128"/>
              </a:rPr>
              <a:t>All infants received HBIG + HBV vaccine</a:t>
            </a:r>
          </a:p>
          <a:p>
            <a:endParaRPr lang="en-US" dirty="0"/>
          </a:p>
        </p:txBody>
      </p:sp>
      <p:sp>
        <p:nvSpPr>
          <p:cNvPr id="4" name="TextBox 3"/>
          <p:cNvSpPr txBox="1"/>
          <p:nvPr/>
        </p:nvSpPr>
        <p:spPr>
          <a:xfrm rot="16200000">
            <a:off x="37307" y="4387056"/>
            <a:ext cx="2408238" cy="53657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Infants HBsAg Positive at 1 Yr (%)</a:t>
            </a:r>
          </a:p>
        </p:txBody>
      </p:sp>
      <p:sp>
        <p:nvSpPr>
          <p:cNvPr id="5" name="TextBox 4"/>
          <p:cNvSpPr txBox="1"/>
          <p:nvPr/>
        </p:nvSpPr>
        <p:spPr>
          <a:xfrm>
            <a:off x="2506663" y="5121275"/>
            <a:ext cx="685800"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18</a:t>
            </a:r>
          </a:p>
        </p:txBody>
      </p:sp>
      <p:sp>
        <p:nvSpPr>
          <p:cNvPr id="6" name="TextBox 5"/>
          <p:cNvSpPr txBox="1"/>
          <p:nvPr/>
        </p:nvSpPr>
        <p:spPr>
          <a:xfrm>
            <a:off x="3200400" y="4629150"/>
            <a:ext cx="685800"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39</a:t>
            </a:r>
          </a:p>
        </p:txBody>
      </p:sp>
      <p:sp>
        <p:nvSpPr>
          <p:cNvPr id="7" name="TextBox 6"/>
          <p:cNvSpPr txBox="1"/>
          <p:nvPr/>
        </p:nvSpPr>
        <p:spPr>
          <a:xfrm>
            <a:off x="5541963" y="5080000"/>
            <a:ext cx="685800"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18</a:t>
            </a:r>
          </a:p>
        </p:txBody>
      </p:sp>
      <p:sp>
        <p:nvSpPr>
          <p:cNvPr id="8" name="TextBox 7"/>
          <p:cNvSpPr txBox="1"/>
          <p:nvPr/>
        </p:nvSpPr>
        <p:spPr>
          <a:xfrm>
            <a:off x="4868863" y="5368925"/>
            <a:ext cx="685800"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7</a:t>
            </a:r>
          </a:p>
        </p:txBody>
      </p:sp>
      <p:sp>
        <p:nvSpPr>
          <p:cNvPr id="9" name="TextBox 8"/>
          <p:cNvSpPr txBox="1"/>
          <p:nvPr/>
        </p:nvSpPr>
        <p:spPr>
          <a:xfrm>
            <a:off x="2590800" y="4310063"/>
            <a:ext cx="1090613"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b="0" i="1" dirty="0">
                <a:latin typeface="+mj-lt"/>
                <a:ea typeface="+mn-ea"/>
              </a:rPr>
              <a:t>P</a:t>
            </a:r>
            <a:r>
              <a:rPr lang="en-US" sz="1600" b="0" dirty="0">
                <a:latin typeface="+mj-lt"/>
                <a:ea typeface="+mn-ea"/>
              </a:rPr>
              <a:t> = .014</a:t>
            </a:r>
          </a:p>
        </p:txBody>
      </p:sp>
      <p:sp>
        <p:nvSpPr>
          <p:cNvPr id="10" name="TextBox 9"/>
          <p:cNvSpPr txBox="1"/>
          <p:nvPr/>
        </p:nvSpPr>
        <p:spPr>
          <a:xfrm>
            <a:off x="4881563" y="4729163"/>
            <a:ext cx="1090612" cy="314325"/>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b="0" i="1" dirty="0">
                <a:latin typeface="+mj-lt"/>
                <a:ea typeface="+mn-ea"/>
              </a:rPr>
              <a:t>P</a:t>
            </a:r>
            <a:r>
              <a:rPr lang="en-US" sz="1600" b="0" dirty="0">
                <a:latin typeface="+mj-lt"/>
                <a:ea typeface="+mn-ea"/>
              </a:rPr>
              <a:t> = .15</a:t>
            </a:r>
          </a:p>
        </p:txBody>
      </p:sp>
      <p:cxnSp>
        <p:nvCxnSpPr>
          <p:cNvPr id="11" name="Straight Connector 18"/>
          <p:cNvCxnSpPr>
            <a:cxnSpLocks noChangeShapeType="1"/>
          </p:cNvCxnSpPr>
          <p:nvPr/>
        </p:nvCxnSpPr>
        <p:spPr bwMode="auto">
          <a:xfrm>
            <a:off x="2011363" y="3475038"/>
            <a:ext cx="0" cy="2352675"/>
          </a:xfrm>
          <a:prstGeom prst="line">
            <a:avLst/>
          </a:prstGeom>
          <a:noFill/>
          <a:ln w="28575">
            <a:solidFill>
              <a:schemeClr val="tx1"/>
            </a:solidFill>
            <a:round/>
            <a:headEnd/>
            <a:tailEnd/>
          </a:ln>
        </p:spPr>
      </p:cxnSp>
      <p:cxnSp>
        <p:nvCxnSpPr>
          <p:cNvPr id="12" name="Straight Connector 22"/>
          <p:cNvCxnSpPr>
            <a:cxnSpLocks noChangeShapeType="1"/>
          </p:cNvCxnSpPr>
          <p:nvPr/>
        </p:nvCxnSpPr>
        <p:spPr bwMode="auto">
          <a:xfrm>
            <a:off x="1939925" y="3481388"/>
            <a:ext cx="63500" cy="0"/>
          </a:xfrm>
          <a:prstGeom prst="line">
            <a:avLst/>
          </a:prstGeom>
          <a:noFill/>
          <a:ln w="28575">
            <a:solidFill>
              <a:schemeClr val="tx1"/>
            </a:solidFill>
            <a:round/>
            <a:headEnd/>
            <a:tailEnd/>
          </a:ln>
        </p:spPr>
      </p:cxnSp>
      <p:cxnSp>
        <p:nvCxnSpPr>
          <p:cNvPr id="13" name="Straight Connector 23"/>
          <p:cNvCxnSpPr>
            <a:cxnSpLocks noChangeShapeType="1"/>
          </p:cNvCxnSpPr>
          <p:nvPr/>
        </p:nvCxnSpPr>
        <p:spPr bwMode="auto">
          <a:xfrm>
            <a:off x="1933575" y="3960813"/>
            <a:ext cx="63500" cy="0"/>
          </a:xfrm>
          <a:prstGeom prst="line">
            <a:avLst/>
          </a:prstGeom>
          <a:noFill/>
          <a:ln w="28575">
            <a:solidFill>
              <a:schemeClr val="tx1"/>
            </a:solidFill>
            <a:round/>
            <a:headEnd/>
            <a:tailEnd/>
          </a:ln>
        </p:spPr>
      </p:cxnSp>
      <p:cxnSp>
        <p:nvCxnSpPr>
          <p:cNvPr id="14" name="Straight Connector 24"/>
          <p:cNvCxnSpPr>
            <a:cxnSpLocks noChangeShapeType="1"/>
          </p:cNvCxnSpPr>
          <p:nvPr/>
        </p:nvCxnSpPr>
        <p:spPr bwMode="auto">
          <a:xfrm>
            <a:off x="1933575" y="4422775"/>
            <a:ext cx="63500" cy="0"/>
          </a:xfrm>
          <a:prstGeom prst="line">
            <a:avLst/>
          </a:prstGeom>
          <a:noFill/>
          <a:ln w="28575">
            <a:solidFill>
              <a:schemeClr val="tx1"/>
            </a:solidFill>
            <a:round/>
            <a:headEnd/>
            <a:tailEnd/>
          </a:ln>
        </p:spPr>
      </p:cxnSp>
      <p:cxnSp>
        <p:nvCxnSpPr>
          <p:cNvPr id="15" name="Straight Connector 25"/>
          <p:cNvCxnSpPr>
            <a:cxnSpLocks noChangeShapeType="1"/>
          </p:cNvCxnSpPr>
          <p:nvPr/>
        </p:nvCxnSpPr>
        <p:spPr bwMode="auto">
          <a:xfrm>
            <a:off x="1935163" y="4892675"/>
            <a:ext cx="63500" cy="0"/>
          </a:xfrm>
          <a:prstGeom prst="line">
            <a:avLst/>
          </a:prstGeom>
          <a:noFill/>
          <a:ln w="28575">
            <a:solidFill>
              <a:schemeClr val="tx1"/>
            </a:solidFill>
            <a:round/>
            <a:headEnd/>
            <a:tailEnd/>
          </a:ln>
        </p:spPr>
      </p:cxnSp>
      <p:cxnSp>
        <p:nvCxnSpPr>
          <p:cNvPr id="16" name="Straight Connector 26"/>
          <p:cNvCxnSpPr>
            <a:cxnSpLocks noChangeShapeType="1"/>
          </p:cNvCxnSpPr>
          <p:nvPr/>
        </p:nvCxnSpPr>
        <p:spPr bwMode="auto">
          <a:xfrm>
            <a:off x="1935163" y="5362575"/>
            <a:ext cx="63500" cy="0"/>
          </a:xfrm>
          <a:prstGeom prst="line">
            <a:avLst/>
          </a:prstGeom>
          <a:noFill/>
          <a:ln w="28575">
            <a:solidFill>
              <a:schemeClr val="tx1"/>
            </a:solidFill>
            <a:round/>
            <a:headEnd/>
            <a:tailEnd/>
          </a:ln>
        </p:spPr>
      </p:cxnSp>
      <p:cxnSp>
        <p:nvCxnSpPr>
          <p:cNvPr id="17" name="Straight Connector 27"/>
          <p:cNvCxnSpPr>
            <a:cxnSpLocks noChangeShapeType="1"/>
          </p:cNvCxnSpPr>
          <p:nvPr/>
        </p:nvCxnSpPr>
        <p:spPr bwMode="auto">
          <a:xfrm>
            <a:off x="1928813" y="5832475"/>
            <a:ext cx="63500" cy="0"/>
          </a:xfrm>
          <a:prstGeom prst="line">
            <a:avLst/>
          </a:prstGeom>
          <a:noFill/>
          <a:ln w="28575">
            <a:solidFill>
              <a:schemeClr val="tx1"/>
            </a:solidFill>
            <a:round/>
            <a:headEnd/>
            <a:tailEnd/>
          </a:ln>
        </p:spPr>
      </p:cxnSp>
      <p:cxnSp>
        <p:nvCxnSpPr>
          <p:cNvPr id="18" name="Straight Connector 29"/>
          <p:cNvCxnSpPr>
            <a:cxnSpLocks noChangeShapeType="1"/>
          </p:cNvCxnSpPr>
          <p:nvPr/>
        </p:nvCxnSpPr>
        <p:spPr bwMode="auto">
          <a:xfrm rot="5400000">
            <a:off x="1975644" y="5871369"/>
            <a:ext cx="65088" cy="0"/>
          </a:xfrm>
          <a:prstGeom prst="line">
            <a:avLst/>
          </a:prstGeom>
          <a:noFill/>
          <a:ln w="28575">
            <a:solidFill>
              <a:schemeClr val="tx1"/>
            </a:solidFill>
            <a:round/>
            <a:headEnd/>
            <a:tailEnd/>
          </a:ln>
        </p:spPr>
      </p:cxnSp>
      <p:cxnSp>
        <p:nvCxnSpPr>
          <p:cNvPr id="19" name="Straight Connector 30"/>
          <p:cNvCxnSpPr>
            <a:cxnSpLocks noChangeShapeType="1"/>
          </p:cNvCxnSpPr>
          <p:nvPr/>
        </p:nvCxnSpPr>
        <p:spPr bwMode="auto">
          <a:xfrm rot="5400000">
            <a:off x="4330700" y="5873750"/>
            <a:ext cx="63500" cy="0"/>
          </a:xfrm>
          <a:prstGeom prst="line">
            <a:avLst/>
          </a:prstGeom>
          <a:noFill/>
          <a:ln w="28575">
            <a:solidFill>
              <a:schemeClr val="tx1"/>
            </a:solidFill>
            <a:round/>
            <a:headEnd/>
            <a:tailEnd/>
          </a:ln>
        </p:spPr>
      </p:cxnSp>
      <p:cxnSp>
        <p:nvCxnSpPr>
          <p:cNvPr id="20" name="Straight Connector 31"/>
          <p:cNvCxnSpPr>
            <a:cxnSpLocks noChangeShapeType="1"/>
          </p:cNvCxnSpPr>
          <p:nvPr/>
        </p:nvCxnSpPr>
        <p:spPr bwMode="auto">
          <a:xfrm rot="5400000">
            <a:off x="6698456" y="5858669"/>
            <a:ext cx="65088" cy="0"/>
          </a:xfrm>
          <a:prstGeom prst="line">
            <a:avLst/>
          </a:prstGeom>
          <a:noFill/>
          <a:ln w="28575">
            <a:solidFill>
              <a:schemeClr val="tx1"/>
            </a:solidFill>
            <a:round/>
            <a:headEnd/>
            <a:tailEnd/>
          </a:ln>
        </p:spPr>
      </p:cxnSp>
      <p:sp>
        <p:nvSpPr>
          <p:cNvPr id="21" name="TextBox 32"/>
          <p:cNvSpPr txBox="1">
            <a:spLocks noChangeArrowheads="1"/>
          </p:cNvSpPr>
          <p:nvPr/>
        </p:nvSpPr>
        <p:spPr bwMode="auto">
          <a:xfrm>
            <a:off x="1479550" y="3340100"/>
            <a:ext cx="525463"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100</a:t>
            </a:r>
          </a:p>
        </p:txBody>
      </p:sp>
      <p:sp>
        <p:nvSpPr>
          <p:cNvPr id="22" name="TextBox 33"/>
          <p:cNvSpPr txBox="1">
            <a:spLocks noChangeArrowheads="1"/>
          </p:cNvSpPr>
          <p:nvPr/>
        </p:nvSpPr>
        <p:spPr bwMode="auto">
          <a:xfrm>
            <a:off x="1592263" y="3802063"/>
            <a:ext cx="412750"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80</a:t>
            </a:r>
          </a:p>
        </p:txBody>
      </p:sp>
      <p:sp>
        <p:nvSpPr>
          <p:cNvPr id="23" name="TextBox 34"/>
          <p:cNvSpPr txBox="1">
            <a:spLocks noChangeArrowheads="1"/>
          </p:cNvSpPr>
          <p:nvPr/>
        </p:nvSpPr>
        <p:spPr bwMode="auto">
          <a:xfrm>
            <a:off x="1592263" y="4273550"/>
            <a:ext cx="412750"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60</a:t>
            </a:r>
          </a:p>
        </p:txBody>
      </p:sp>
      <p:sp>
        <p:nvSpPr>
          <p:cNvPr id="24" name="TextBox 35"/>
          <p:cNvSpPr txBox="1">
            <a:spLocks noChangeArrowheads="1"/>
          </p:cNvSpPr>
          <p:nvPr/>
        </p:nvSpPr>
        <p:spPr bwMode="auto">
          <a:xfrm>
            <a:off x="1593850" y="4743450"/>
            <a:ext cx="412750"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40</a:t>
            </a:r>
          </a:p>
        </p:txBody>
      </p:sp>
      <p:sp>
        <p:nvSpPr>
          <p:cNvPr id="25" name="TextBox 36"/>
          <p:cNvSpPr txBox="1">
            <a:spLocks noChangeArrowheads="1"/>
          </p:cNvSpPr>
          <p:nvPr/>
        </p:nvSpPr>
        <p:spPr bwMode="auto">
          <a:xfrm>
            <a:off x="1587500" y="5213350"/>
            <a:ext cx="412750"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20</a:t>
            </a:r>
          </a:p>
        </p:txBody>
      </p:sp>
      <p:sp>
        <p:nvSpPr>
          <p:cNvPr id="26" name="TextBox 37"/>
          <p:cNvSpPr txBox="1">
            <a:spLocks noChangeArrowheads="1"/>
          </p:cNvSpPr>
          <p:nvPr/>
        </p:nvSpPr>
        <p:spPr bwMode="auto">
          <a:xfrm>
            <a:off x="1708150" y="5675313"/>
            <a:ext cx="298450" cy="314325"/>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0</a:t>
            </a:r>
          </a:p>
        </p:txBody>
      </p:sp>
      <p:sp>
        <p:nvSpPr>
          <p:cNvPr id="27" name="Rectangle 38"/>
          <p:cNvSpPr>
            <a:spLocks noChangeArrowheads="1"/>
          </p:cNvSpPr>
          <p:nvPr/>
        </p:nvSpPr>
        <p:spPr bwMode="auto">
          <a:xfrm>
            <a:off x="2513013" y="5399088"/>
            <a:ext cx="666750" cy="428625"/>
          </a:xfrm>
          <a:prstGeom prst="rect">
            <a:avLst/>
          </a:prstGeom>
          <a:solidFill>
            <a:schemeClr val="accent2"/>
          </a:solidFill>
          <a:ln w="9525">
            <a:solidFill>
              <a:srgbClr val="000000"/>
            </a:solid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28" name="Rectangle 39"/>
          <p:cNvSpPr>
            <a:spLocks noChangeArrowheads="1"/>
          </p:cNvSpPr>
          <p:nvPr/>
        </p:nvSpPr>
        <p:spPr bwMode="auto">
          <a:xfrm>
            <a:off x="4859338" y="5662613"/>
            <a:ext cx="668337" cy="165100"/>
          </a:xfrm>
          <a:prstGeom prst="rect">
            <a:avLst/>
          </a:prstGeom>
          <a:solidFill>
            <a:schemeClr val="accent2"/>
          </a:solidFill>
          <a:ln w="9525">
            <a:solidFill>
              <a:srgbClr val="000000"/>
            </a:solid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29" name="Rectangle 28"/>
          <p:cNvSpPr/>
          <p:nvPr/>
        </p:nvSpPr>
        <p:spPr bwMode="auto">
          <a:xfrm>
            <a:off x="3181350" y="4906963"/>
            <a:ext cx="668338" cy="912812"/>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p>
            <a:pPr eaLnBrk="1" hangingPunct="1">
              <a:lnSpc>
                <a:spcPct val="90000"/>
              </a:lnSpc>
              <a:spcBef>
                <a:spcPct val="35000"/>
              </a:spcBef>
              <a:spcAft>
                <a:spcPct val="25000"/>
              </a:spcAft>
              <a:buClr>
                <a:schemeClr val="folHlink"/>
              </a:buClr>
              <a:buFont typeface="Arial" charset="0"/>
              <a:buChar char="•"/>
              <a:defRPr/>
            </a:pPr>
            <a:endParaRPr lang="en-US" dirty="0">
              <a:latin typeface="Arial" charset="0"/>
              <a:ea typeface="+mn-ea"/>
            </a:endParaRPr>
          </a:p>
        </p:txBody>
      </p:sp>
      <p:sp>
        <p:nvSpPr>
          <p:cNvPr id="30" name="Rectangle 29"/>
          <p:cNvSpPr/>
          <p:nvPr/>
        </p:nvSpPr>
        <p:spPr bwMode="auto">
          <a:xfrm>
            <a:off x="5527675" y="5399088"/>
            <a:ext cx="668338" cy="430212"/>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p>
            <a:pPr eaLnBrk="1" hangingPunct="1">
              <a:lnSpc>
                <a:spcPct val="90000"/>
              </a:lnSpc>
              <a:spcBef>
                <a:spcPct val="35000"/>
              </a:spcBef>
              <a:spcAft>
                <a:spcPct val="25000"/>
              </a:spcAft>
              <a:buClr>
                <a:schemeClr val="folHlink"/>
              </a:buClr>
              <a:buFont typeface="Arial" charset="0"/>
              <a:buChar char="•"/>
              <a:defRPr/>
            </a:pPr>
            <a:endParaRPr lang="en-US" dirty="0">
              <a:latin typeface="Arial" charset="0"/>
              <a:ea typeface="+mn-ea"/>
            </a:endParaRPr>
          </a:p>
        </p:txBody>
      </p:sp>
      <p:cxnSp>
        <p:nvCxnSpPr>
          <p:cNvPr id="31" name="Straight Connector 20"/>
          <p:cNvCxnSpPr>
            <a:cxnSpLocks noChangeShapeType="1"/>
          </p:cNvCxnSpPr>
          <p:nvPr/>
        </p:nvCxnSpPr>
        <p:spPr bwMode="auto">
          <a:xfrm>
            <a:off x="1963738" y="5827713"/>
            <a:ext cx="4770437" cy="0"/>
          </a:xfrm>
          <a:prstGeom prst="line">
            <a:avLst/>
          </a:prstGeom>
          <a:noFill/>
          <a:ln w="28575">
            <a:solidFill>
              <a:schemeClr val="tx1"/>
            </a:solidFill>
            <a:round/>
            <a:headEnd/>
            <a:tailEnd/>
          </a:ln>
        </p:spPr>
      </p:cxnSp>
      <p:sp>
        <p:nvSpPr>
          <p:cNvPr id="32" name="TextBox 31"/>
          <p:cNvSpPr txBox="1"/>
          <p:nvPr/>
        </p:nvSpPr>
        <p:spPr>
          <a:xfrm>
            <a:off x="4908550" y="3441700"/>
            <a:ext cx="2224088" cy="534988"/>
          </a:xfrm>
          <a:prstGeom prst="rect">
            <a:avLst/>
          </a:prstGeom>
          <a:noFill/>
        </p:spPr>
        <p:txBody>
          <a:bodyPr>
            <a:spAutoFit/>
          </a:bodyPr>
          <a:lstStyle/>
          <a:p>
            <a:pPr eaLnBrk="1" fontAlgn="auto" hangingPunct="1">
              <a:lnSpc>
                <a:spcPct val="90000"/>
              </a:lnSpc>
              <a:spcBef>
                <a:spcPts val="0"/>
              </a:spcBef>
              <a:spcAft>
                <a:spcPts val="0"/>
              </a:spcAft>
              <a:buClr>
                <a:schemeClr val="folHlink"/>
              </a:buClr>
              <a:buFont typeface="Arial" charset="0"/>
              <a:buNone/>
              <a:defRPr/>
            </a:pPr>
            <a:r>
              <a:rPr lang="en-US" sz="1600" b="0" dirty="0">
                <a:latin typeface="+mj-lt"/>
                <a:ea typeface="+mn-ea"/>
              </a:rPr>
              <a:t>Lamivudine (n = 56)</a:t>
            </a:r>
          </a:p>
          <a:p>
            <a:pPr eaLnBrk="1" fontAlgn="auto" hangingPunct="1">
              <a:lnSpc>
                <a:spcPct val="90000"/>
              </a:lnSpc>
              <a:spcBef>
                <a:spcPts val="0"/>
              </a:spcBef>
              <a:spcAft>
                <a:spcPts val="0"/>
              </a:spcAft>
              <a:buClr>
                <a:schemeClr val="folHlink"/>
              </a:buClr>
              <a:buFont typeface="Arial" charset="0"/>
              <a:buNone/>
              <a:defRPr/>
            </a:pPr>
            <a:r>
              <a:rPr lang="en-US" sz="1600" b="0" dirty="0">
                <a:latin typeface="+mj-lt"/>
                <a:ea typeface="+mn-ea"/>
              </a:rPr>
              <a:t>Placebo (n = 59)</a:t>
            </a:r>
          </a:p>
        </p:txBody>
      </p:sp>
      <p:sp>
        <p:nvSpPr>
          <p:cNvPr id="33" name="Rectangle 43"/>
          <p:cNvSpPr>
            <a:spLocks noChangeArrowheads="1"/>
          </p:cNvSpPr>
          <p:nvPr/>
        </p:nvSpPr>
        <p:spPr bwMode="auto">
          <a:xfrm>
            <a:off x="4794250" y="3525838"/>
            <a:ext cx="136525" cy="136525"/>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34" name="Rectangle 33"/>
          <p:cNvSpPr/>
          <p:nvPr/>
        </p:nvSpPr>
        <p:spPr bwMode="auto">
          <a:xfrm>
            <a:off x="4794250" y="3743325"/>
            <a:ext cx="136525" cy="136525"/>
          </a:xfrm>
          <a:prstGeom prst="rect">
            <a:avLst/>
          </a:prstGeom>
          <a:solidFill>
            <a:schemeClr val="accent3"/>
          </a:solidFill>
          <a:ln w="9525" cap="flat" cmpd="sng" algn="ctr">
            <a:noFill/>
            <a:prstDash val="solid"/>
            <a:round/>
            <a:headEnd type="none" w="med" len="med"/>
            <a:tailEnd type="none" w="med" len="med"/>
          </a:ln>
          <a:effectLst/>
        </p:spPr>
        <p:txBody>
          <a:bodyPr/>
          <a:lstStyle/>
          <a:p>
            <a:pPr eaLnBrk="1" hangingPunct="1">
              <a:lnSpc>
                <a:spcPct val="90000"/>
              </a:lnSpc>
              <a:spcBef>
                <a:spcPct val="35000"/>
              </a:spcBef>
              <a:spcAft>
                <a:spcPct val="25000"/>
              </a:spcAft>
              <a:buClr>
                <a:schemeClr val="folHlink"/>
              </a:buClr>
              <a:buFont typeface="Arial" charset="0"/>
              <a:buChar char="•"/>
              <a:defRPr/>
            </a:pPr>
            <a:endParaRPr lang="en-US" dirty="0">
              <a:latin typeface="Arial" charset="0"/>
              <a:ea typeface="+mn-ea"/>
            </a:endParaRPr>
          </a:p>
        </p:txBody>
      </p:sp>
      <p:sp>
        <p:nvSpPr>
          <p:cNvPr id="35" name="Text Box 11"/>
          <p:cNvSpPr txBox="1">
            <a:spLocks noChangeArrowheads="1"/>
          </p:cNvSpPr>
          <p:nvPr/>
        </p:nvSpPr>
        <p:spPr bwMode="auto">
          <a:xfrm>
            <a:off x="285750" y="6359525"/>
            <a:ext cx="8629650" cy="306388"/>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en-US" altLang="en-US" sz="1400" b="0" dirty="0"/>
              <a:t>15. </a:t>
            </a:r>
            <a:r>
              <a:rPr lang="en-US" altLang="en-US" sz="1400" b="0" dirty="0" err="1"/>
              <a:t>Xu</a:t>
            </a:r>
            <a:r>
              <a:rPr lang="en-US" altLang="en-US" sz="1400" b="0" dirty="0"/>
              <a:t> WM, et al. J Viral </a:t>
            </a:r>
            <a:r>
              <a:rPr lang="en-US" altLang="en-US" sz="1400" b="0" dirty="0" err="1"/>
              <a:t>Hepat</a:t>
            </a:r>
            <a:r>
              <a:rPr lang="en-US" altLang="en-US" sz="1400" b="0" dirty="0"/>
              <a:t>. 2009;16:94-103. </a:t>
            </a:r>
          </a:p>
        </p:txBody>
      </p:sp>
      <p:sp>
        <p:nvSpPr>
          <p:cNvPr id="36" name="TextBox 35"/>
          <p:cNvSpPr txBox="1"/>
          <p:nvPr/>
        </p:nvSpPr>
        <p:spPr>
          <a:xfrm>
            <a:off x="6553200" y="4273550"/>
            <a:ext cx="2362200" cy="1077218"/>
          </a:xfrm>
          <a:prstGeom prst="rect">
            <a:avLst/>
          </a:prstGeom>
          <a:noFill/>
        </p:spPr>
        <p:txBody>
          <a:bodyPr wrap="square" rtlCol="0">
            <a:spAutoFit/>
          </a:bodyPr>
          <a:lstStyle/>
          <a:p>
            <a:r>
              <a:rPr lang="en-US" sz="1600" dirty="0"/>
              <a:t>7 infants in lamivudine group and 18 in placebo group did not return for </a:t>
            </a:r>
            <a:r>
              <a:rPr lang="en-US" sz="1600" dirty="0" err="1"/>
              <a:t>HBsAg</a:t>
            </a:r>
            <a:r>
              <a:rPr lang="en-US" sz="1600" dirty="0"/>
              <a:t> test at 1 </a:t>
            </a:r>
            <a:r>
              <a:rPr lang="en-US" sz="1600" dirty="0" err="1"/>
              <a:t>yr</a:t>
            </a:r>
            <a:endParaRPr lang="en-US" sz="1600" dirty="0"/>
          </a:p>
        </p:txBody>
      </p:sp>
    </p:spTree>
    <p:extLst>
      <p:ext uri="{BB962C8B-B14F-4D97-AF65-F5344CB8AC3E}">
        <p14:creationId xmlns:p14="http://schemas.microsoft.com/office/powerpoint/2010/main" val="243440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990600"/>
          </a:xfrm>
        </p:spPr>
        <p:txBody>
          <a:bodyPr>
            <a:noAutofit/>
          </a:bodyPr>
          <a:lstStyle/>
          <a:p>
            <a:r>
              <a:rPr lang="en-US" altLang="en-US" sz="2800" b="1" dirty="0">
                <a:ea typeface="ＭＳ Ｐゴシック" pitchFamily="34" charset="-128"/>
              </a:rPr>
              <a:t>Meta-analysis of </a:t>
            </a:r>
            <a:r>
              <a:rPr lang="en-US" altLang="en-US" sz="2800" b="1" dirty="0" err="1">
                <a:ea typeface="ＭＳ Ｐゴシック" pitchFamily="34" charset="-128"/>
              </a:rPr>
              <a:t>Lamivudine</a:t>
            </a:r>
            <a:r>
              <a:rPr lang="en-US" altLang="en-US" sz="2800" b="1" dirty="0">
                <a:ea typeface="ＭＳ Ｐゴシック" pitchFamily="34" charset="-128"/>
              </a:rPr>
              <a:t> to Interrupt </a:t>
            </a:r>
            <a:r>
              <a:rPr lang="en-US" altLang="en-US" sz="2800" b="1" dirty="0" err="1">
                <a:ea typeface="ＭＳ Ｐゴシック" pitchFamily="34" charset="-128"/>
              </a:rPr>
              <a:t>Perinatal</a:t>
            </a:r>
            <a:r>
              <a:rPr lang="en-US" altLang="en-US" sz="2800" b="1" dirty="0">
                <a:ea typeface="ＭＳ Ｐゴシック" pitchFamily="34" charset="-128"/>
              </a:rPr>
              <a:t> Transmission of HBV </a:t>
            </a:r>
            <a:endParaRPr lang="en-US" sz="2800" b="1" dirty="0"/>
          </a:p>
        </p:txBody>
      </p:sp>
      <p:cxnSp>
        <p:nvCxnSpPr>
          <p:cNvPr id="4" name="Straight Connector 75"/>
          <p:cNvCxnSpPr>
            <a:cxnSpLocks noChangeShapeType="1"/>
          </p:cNvCxnSpPr>
          <p:nvPr/>
        </p:nvCxnSpPr>
        <p:spPr bwMode="auto">
          <a:xfrm>
            <a:off x="6184900" y="4770438"/>
            <a:ext cx="2649538" cy="0"/>
          </a:xfrm>
          <a:prstGeom prst="line">
            <a:avLst/>
          </a:prstGeom>
          <a:noFill/>
          <a:ln w="28575">
            <a:solidFill>
              <a:schemeClr val="tx1"/>
            </a:solidFill>
            <a:round/>
            <a:headEnd/>
            <a:tailEnd/>
          </a:ln>
        </p:spPr>
      </p:cxnSp>
      <p:cxnSp>
        <p:nvCxnSpPr>
          <p:cNvPr id="5" name="Straight Connector 19"/>
          <p:cNvCxnSpPr>
            <a:cxnSpLocks noChangeShapeType="1"/>
          </p:cNvCxnSpPr>
          <p:nvPr/>
        </p:nvCxnSpPr>
        <p:spPr bwMode="auto">
          <a:xfrm>
            <a:off x="6197600" y="2314575"/>
            <a:ext cx="2649538" cy="0"/>
          </a:xfrm>
          <a:prstGeom prst="line">
            <a:avLst/>
          </a:prstGeom>
          <a:noFill/>
          <a:ln w="28575">
            <a:solidFill>
              <a:schemeClr val="tx1"/>
            </a:solidFill>
            <a:round/>
            <a:headEnd/>
            <a:tailEnd/>
          </a:ln>
        </p:spPr>
      </p:cxnSp>
      <p:sp>
        <p:nvSpPr>
          <p:cNvPr id="6" name="Text Box 11"/>
          <p:cNvSpPr txBox="1">
            <a:spLocks noChangeArrowheads="1"/>
          </p:cNvSpPr>
          <p:nvPr/>
        </p:nvSpPr>
        <p:spPr bwMode="auto">
          <a:xfrm>
            <a:off x="384175" y="5902325"/>
            <a:ext cx="5795963" cy="258763"/>
          </a:xfrm>
          <a:prstGeom prst="rect">
            <a:avLst/>
          </a:prstGeom>
          <a:noFill/>
          <a:ln w="9525">
            <a:noFill/>
            <a:miter lim="800000"/>
            <a:headEnd/>
            <a:tailEnd/>
          </a:ln>
        </p:spPr>
        <p:txBody>
          <a:bodyPr anchor="b">
            <a:spAutoFit/>
          </a:bodyPr>
          <a:lstStyle/>
          <a:p>
            <a:pPr eaLnBrk="1" hangingPunct="1">
              <a:lnSpc>
                <a:spcPct val="90000"/>
              </a:lnSpc>
              <a:spcBef>
                <a:spcPct val="35000"/>
              </a:spcBef>
              <a:spcAft>
                <a:spcPct val="25000"/>
              </a:spcAft>
              <a:buClr>
                <a:schemeClr val="folHlink"/>
              </a:buClr>
              <a:buFont typeface="Arial" pitchFamily="34" charset="0"/>
              <a:buNone/>
            </a:pPr>
            <a:r>
              <a:rPr lang="sv-SE" altLang="en-US" sz="1200" b="0"/>
              <a:t>*Risk ratio calculated using the Mantel-Haenszel random-effects model.</a:t>
            </a:r>
          </a:p>
        </p:txBody>
      </p:sp>
      <p:graphicFrame>
        <p:nvGraphicFramePr>
          <p:cNvPr id="7" name="Table 6"/>
          <p:cNvGraphicFramePr>
            <a:graphicFrameLocks noGrp="1"/>
          </p:cNvGraphicFramePr>
          <p:nvPr/>
        </p:nvGraphicFramePr>
        <p:xfrm>
          <a:off x="384175" y="1924050"/>
          <a:ext cx="5821362" cy="1920874"/>
        </p:xfrm>
        <a:graphic>
          <a:graphicData uri="http://schemas.openxmlformats.org/drawingml/2006/table">
            <a:tbl>
              <a:tblPr firstRow="1" bandRow="1">
                <a:tableStyleId>{5C22544A-7EE6-4342-B048-85BDC9FD1C3A}</a:tableStyleId>
              </a:tblPr>
              <a:tblGrid>
                <a:gridCol w="1470814">
                  <a:extLst>
                    <a:ext uri="{9D8B030D-6E8A-4147-A177-3AD203B41FA5}">
                      <a16:colId xmlns:a16="http://schemas.microsoft.com/office/drawing/2014/main" val="20000"/>
                    </a:ext>
                  </a:extLst>
                </a:gridCol>
                <a:gridCol w="1470814">
                  <a:extLst>
                    <a:ext uri="{9D8B030D-6E8A-4147-A177-3AD203B41FA5}">
                      <a16:colId xmlns:a16="http://schemas.microsoft.com/office/drawing/2014/main" val="20001"/>
                    </a:ext>
                  </a:extLst>
                </a:gridCol>
                <a:gridCol w="1272256">
                  <a:extLst>
                    <a:ext uri="{9D8B030D-6E8A-4147-A177-3AD203B41FA5}">
                      <a16:colId xmlns:a16="http://schemas.microsoft.com/office/drawing/2014/main" val="20002"/>
                    </a:ext>
                  </a:extLst>
                </a:gridCol>
                <a:gridCol w="1607478">
                  <a:extLst>
                    <a:ext uri="{9D8B030D-6E8A-4147-A177-3AD203B41FA5}">
                      <a16:colId xmlns:a16="http://schemas.microsoft.com/office/drawing/2014/main" val="20003"/>
                    </a:ext>
                  </a:extLst>
                </a:gridCol>
              </a:tblGrid>
              <a:tr h="384164">
                <a:tc>
                  <a:txBody>
                    <a:bodyPr/>
                    <a:lstStyle/>
                    <a:p>
                      <a:pPr>
                        <a:lnSpc>
                          <a:spcPct val="90000"/>
                        </a:lnSpc>
                      </a:pPr>
                      <a:r>
                        <a:rPr lang="en-US" sz="1200" dirty="0"/>
                        <a:t>Infant HBsAg Seropositive</a:t>
                      </a:r>
                    </a:p>
                  </a:txBody>
                  <a:tcPr marL="91451" marR="91451" marT="27448" marB="2744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Lamivudine,</a:t>
                      </a:r>
                    </a:p>
                    <a:p>
                      <a:pPr algn="ctr">
                        <a:lnSpc>
                          <a:spcPct val="90000"/>
                        </a:lnSpc>
                      </a:pPr>
                      <a:r>
                        <a:rPr lang="en-US" sz="1200" dirty="0"/>
                        <a:t>Events/N</a:t>
                      </a:r>
                    </a:p>
                  </a:txBody>
                  <a:tcPr marL="91451" marR="91451" marT="27448" marB="2744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Control ,</a:t>
                      </a:r>
                    </a:p>
                    <a:p>
                      <a:pPr algn="ctr">
                        <a:lnSpc>
                          <a:spcPct val="90000"/>
                        </a:lnSpc>
                      </a:pPr>
                      <a:r>
                        <a:rPr lang="en-US" sz="1200" dirty="0"/>
                        <a:t>Events/N</a:t>
                      </a:r>
                    </a:p>
                  </a:txBody>
                  <a:tcPr marL="91451" marR="91451" marT="27448" marB="2744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Risk Ratio</a:t>
                      </a:r>
                    </a:p>
                    <a:p>
                      <a:pPr algn="ctr">
                        <a:lnSpc>
                          <a:spcPct val="90000"/>
                        </a:lnSpc>
                      </a:pPr>
                      <a:r>
                        <a:rPr lang="en-US" sz="1200" dirty="0"/>
                        <a:t>(95% CI)*</a:t>
                      </a:r>
                    </a:p>
                  </a:txBody>
                  <a:tcPr marL="91451" marR="91451" marT="27448" marB="27448">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19530">
                <a:tc>
                  <a:txBody>
                    <a:bodyPr/>
                    <a:lstStyle/>
                    <a:p>
                      <a:pPr marL="0" lvl="0" indent="-182880">
                        <a:lnSpc>
                          <a:spcPct val="90000"/>
                        </a:lnSpc>
                      </a:pPr>
                      <a:r>
                        <a:rPr lang="en-US" sz="1200" dirty="0">
                          <a:solidFill>
                            <a:srgbClr val="000000"/>
                          </a:solidFill>
                        </a:rPr>
                        <a:t>Han 2005</a:t>
                      </a:r>
                    </a:p>
                  </a:txBody>
                  <a:tcPr marL="91451" marR="91451" marT="27448" marB="27448">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0/43</a:t>
                      </a:r>
                    </a:p>
                  </a:txBody>
                  <a:tcPr marL="91451" marR="91451" marT="27448" marB="27448">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5/35</a:t>
                      </a:r>
                    </a:p>
                  </a:txBody>
                  <a:tcPr marL="91451" marR="91451" marT="27448" marB="27448">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0.07 (0.00-1.30)</a:t>
                      </a:r>
                    </a:p>
                  </a:txBody>
                  <a:tcPr marL="91451" marR="91451" marT="27448" marB="27448">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219530">
                <a:tc>
                  <a:txBody>
                    <a:bodyPr/>
                    <a:lstStyle/>
                    <a:p>
                      <a:pPr marL="0" lvl="0" indent="-182880">
                        <a:lnSpc>
                          <a:spcPct val="90000"/>
                        </a:lnSpc>
                      </a:pPr>
                      <a:r>
                        <a:rPr lang="en-US" sz="1200" dirty="0">
                          <a:solidFill>
                            <a:srgbClr val="000000"/>
                          </a:solidFill>
                        </a:rPr>
                        <a:t>Li 2006</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1/36</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7/44</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0.17 (0.02-1.35)</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2"/>
                  </a:ext>
                </a:extLst>
              </a:tr>
              <a:tr h="219530">
                <a:tc>
                  <a:txBody>
                    <a:bodyPr/>
                    <a:lstStyle/>
                    <a:p>
                      <a:pPr marL="0" lvl="0" indent="-182880">
                        <a:lnSpc>
                          <a:spcPct val="90000"/>
                        </a:lnSpc>
                      </a:pPr>
                      <a:r>
                        <a:rPr lang="en-US" sz="1200" dirty="0">
                          <a:solidFill>
                            <a:srgbClr val="000000"/>
                          </a:solidFill>
                        </a:rPr>
                        <a:t>Feng 2007</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7/48</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16/42</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0.38 (0.17-0.84)</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219530">
                <a:tc>
                  <a:txBody>
                    <a:bodyPr/>
                    <a:lstStyle/>
                    <a:p>
                      <a:pPr marL="0" lvl="0" indent="-182880">
                        <a:lnSpc>
                          <a:spcPct val="90000"/>
                        </a:lnSpc>
                      </a:pPr>
                      <a:r>
                        <a:rPr lang="en-US" sz="1200" dirty="0">
                          <a:solidFill>
                            <a:srgbClr val="000000"/>
                          </a:solidFill>
                        </a:rPr>
                        <a:t>Guo 2008</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4/70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12/40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0.19 (0.07-0.55)</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4"/>
                  </a:ext>
                </a:extLst>
              </a:tr>
              <a:tr h="219530">
                <a:tc>
                  <a:txBody>
                    <a:bodyPr/>
                    <a:lstStyle/>
                    <a:p>
                      <a:pPr marL="0" lvl="0" indent="-182880">
                        <a:lnSpc>
                          <a:spcPct val="90000"/>
                        </a:lnSpc>
                      </a:pPr>
                      <a:r>
                        <a:rPr lang="en-US" sz="1200" dirty="0">
                          <a:solidFill>
                            <a:srgbClr val="000000"/>
                          </a:solidFill>
                        </a:rPr>
                        <a:t>Xu 2009</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10/56</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23/59</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0.46 (0.24-0.87)</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219530">
                <a:tc>
                  <a:txBody>
                    <a:bodyPr/>
                    <a:lstStyle/>
                    <a:p>
                      <a:pPr marL="0" lvl="0" indent="-182880">
                        <a:lnSpc>
                          <a:spcPct val="90000"/>
                        </a:lnSpc>
                      </a:pPr>
                      <a:r>
                        <a:rPr lang="en-US" sz="1200" dirty="0">
                          <a:solidFill>
                            <a:srgbClr val="000000"/>
                          </a:solidFill>
                        </a:rPr>
                        <a:t>Zhang 2010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1/50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8/50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rgbClr val="000000"/>
                          </a:solidFill>
                        </a:rPr>
                        <a:t>0.13 (0.02-0.96)</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6"/>
                  </a:ext>
                </a:extLst>
              </a:tr>
              <a:tr h="219530">
                <a:tc>
                  <a:txBody>
                    <a:bodyPr/>
                    <a:lstStyle/>
                    <a:p>
                      <a:pPr marL="0" lvl="0" indent="-182880">
                        <a:lnSpc>
                          <a:spcPct val="90000"/>
                        </a:lnSpc>
                      </a:pPr>
                      <a:r>
                        <a:rPr lang="en-US" sz="1200" dirty="0">
                          <a:solidFill>
                            <a:srgbClr val="000000"/>
                          </a:solidFill>
                        </a:rPr>
                        <a:t>Total</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23/303</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rgbClr val="000000"/>
                          </a:solidFill>
                        </a:rPr>
                        <a:t>71/270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b="1" dirty="0">
                          <a:solidFill>
                            <a:srgbClr val="000000"/>
                          </a:solidFill>
                        </a:rPr>
                        <a:t>0.33 (0.21-0.50)</a:t>
                      </a:r>
                    </a:p>
                  </a:txBody>
                  <a:tcPr marL="91451" marR="91451" marT="27448" marB="2744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bl>
          </a:graphicData>
        </a:graphic>
      </p:graphicFrame>
      <p:sp>
        <p:nvSpPr>
          <p:cNvPr id="8" name="Oval 6"/>
          <p:cNvSpPr>
            <a:spLocks noChangeArrowheads="1"/>
          </p:cNvSpPr>
          <p:nvPr/>
        </p:nvSpPr>
        <p:spPr bwMode="auto">
          <a:xfrm>
            <a:off x="4575175" y="3609975"/>
            <a:ext cx="1606550" cy="254000"/>
          </a:xfrm>
          <a:prstGeom prst="ellipse">
            <a:avLst/>
          </a:prstGeom>
          <a:noFill/>
          <a:ln w="28575">
            <a:solidFill>
              <a:srgbClr val="FF0000"/>
            </a:solid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9" name="Text Box 11"/>
          <p:cNvSpPr txBox="1">
            <a:spLocks noChangeArrowheads="1"/>
          </p:cNvSpPr>
          <p:nvPr/>
        </p:nvSpPr>
        <p:spPr bwMode="auto">
          <a:xfrm>
            <a:off x="6657975" y="2019300"/>
            <a:ext cx="1938338" cy="258763"/>
          </a:xfrm>
          <a:prstGeom prst="rect">
            <a:avLst/>
          </a:prstGeom>
          <a:noFill/>
          <a:ln w="9525">
            <a:noFill/>
            <a:miter lim="800000"/>
            <a:headEnd/>
            <a:tailEnd/>
          </a:ln>
        </p:spPr>
        <p:txBody>
          <a:bodyPr anchor="b">
            <a:spAutoFit/>
          </a:bodyPr>
          <a:lstStyle/>
          <a:p>
            <a:pPr algn="ctr" eaLnBrk="1" hangingPunct="1">
              <a:lnSpc>
                <a:spcPct val="90000"/>
              </a:lnSpc>
              <a:spcBef>
                <a:spcPct val="35000"/>
              </a:spcBef>
              <a:spcAft>
                <a:spcPct val="25000"/>
              </a:spcAft>
              <a:buClr>
                <a:schemeClr val="folHlink"/>
              </a:buClr>
              <a:buFont typeface="Arial" pitchFamily="34" charset="0"/>
              <a:buNone/>
            </a:pPr>
            <a:r>
              <a:rPr lang="sv-SE" altLang="en-US" sz="1200"/>
              <a:t>Risk Ratio (95% CI)*</a:t>
            </a:r>
          </a:p>
        </p:txBody>
      </p:sp>
      <p:cxnSp>
        <p:nvCxnSpPr>
          <p:cNvPr id="10" name="Straight Connector 21"/>
          <p:cNvCxnSpPr>
            <a:cxnSpLocks noChangeShapeType="1"/>
          </p:cNvCxnSpPr>
          <p:nvPr/>
        </p:nvCxnSpPr>
        <p:spPr bwMode="auto">
          <a:xfrm flipV="1">
            <a:off x="7607300" y="2314575"/>
            <a:ext cx="0" cy="1565275"/>
          </a:xfrm>
          <a:prstGeom prst="line">
            <a:avLst/>
          </a:prstGeom>
          <a:noFill/>
          <a:ln w="28575">
            <a:solidFill>
              <a:schemeClr val="tx1"/>
            </a:solidFill>
            <a:round/>
            <a:headEnd/>
            <a:tailEnd/>
          </a:ln>
        </p:spPr>
      </p:cxnSp>
      <p:cxnSp>
        <p:nvCxnSpPr>
          <p:cNvPr id="11" name="Straight Connector 23"/>
          <p:cNvCxnSpPr>
            <a:cxnSpLocks noChangeShapeType="1"/>
          </p:cNvCxnSpPr>
          <p:nvPr/>
        </p:nvCxnSpPr>
        <p:spPr bwMode="auto">
          <a:xfrm>
            <a:off x="6635750" y="3865563"/>
            <a:ext cx="1962150" cy="0"/>
          </a:xfrm>
          <a:prstGeom prst="line">
            <a:avLst/>
          </a:prstGeom>
          <a:noFill/>
          <a:ln w="28575">
            <a:solidFill>
              <a:schemeClr val="tx1"/>
            </a:solidFill>
            <a:round/>
            <a:headEnd/>
            <a:tailEnd/>
          </a:ln>
        </p:spPr>
      </p:cxnSp>
      <p:sp>
        <p:nvSpPr>
          <p:cNvPr id="12" name="TextBox 24"/>
          <p:cNvSpPr txBox="1">
            <a:spLocks noChangeArrowheads="1"/>
          </p:cNvSpPr>
          <p:nvPr/>
        </p:nvSpPr>
        <p:spPr bwMode="auto">
          <a:xfrm>
            <a:off x="6407150" y="3929063"/>
            <a:ext cx="482600"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0.01</a:t>
            </a:r>
          </a:p>
        </p:txBody>
      </p:sp>
      <p:cxnSp>
        <p:nvCxnSpPr>
          <p:cNvPr id="13" name="Straight Connector 26"/>
          <p:cNvCxnSpPr>
            <a:cxnSpLocks noChangeShapeType="1"/>
          </p:cNvCxnSpPr>
          <p:nvPr/>
        </p:nvCxnSpPr>
        <p:spPr bwMode="auto">
          <a:xfrm>
            <a:off x="6646863" y="3870325"/>
            <a:ext cx="0" cy="63500"/>
          </a:xfrm>
          <a:prstGeom prst="line">
            <a:avLst/>
          </a:prstGeom>
          <a:noFill/>
          <a:ln w="28575">
            <a:solidFill>
              <a:schemeClr val="tx1"/>
            </a:solidFill>
            <a:round/>
            <a:headEnd/>
            <a:tailEnd/>
          </a:ln>
        </p:spPr>
      </p:cxnSp>
      <p:cxnSp>
        <p:nvCxnSpPr>
          <p:cNvPr id="14" name="Straight Connector 27"/>
          <p:cNvCxnSpPr>
            <a:cxnSpLocks noChangeShapeType="1"/>
          </p:cNvCxnSpPr>
          <p:nvPr/>
        </p:nvCxnSpPr>
        <p:spPr bwMode="auto">
          <a:xfrm>
            <a:off x="7118350" y="3870325"/>
            <a:ext cx="0" cy="63500"/>
          </a:xfrm>
          <a:prstGeom prst="line">
            <a:avLst/>
          </a:prstGeom>
          <a:noFill/>
          <a:ln w="28575">
            <a:solidFill>
              <a:schemeClr val="tx1"/>
            </a:solidFill>
            <a:round/>
            <a:headEnd/>
            <a:tailEnd/>
          </a:ln>
        </p:spPr>
      </p:cxnSp>
      <p:cxnSp>
        <p:nvCxnSpPr>
          <p:cNvPr id="15" name="Straight Connector 28"/>
          <p:cNvCxnSpPr>
            <a:cxnSpLocks noChangeShapeType="1"/>
          </p:cNvCxnSpPr>
          <p:nvPr/>
        </p:nvCxnSpPr>
        <p:spPr bwMode="auto">
          <a:xfrm>
            <a:off x="7607300" y="3873500"/>
            <a:ext cx="0" cy="65088"/>
          </a:xfrm>
          <a:prstGeom prst="line">
            <a:avLst/>
          </a:prstGeom>
          <a:noFill/>
          <a:ln w="28575">
            <a:solidFill>
              <a:schemeClr val="tx1"/>
            </a:solidFill>
            <a:round/>
            <a:headEnd/>
            <a:tailEnd/>
          </a:ln>
        </p:spPr>
      </p:cxnSp>
      <p:cxnSp>
        <p:nvCxnSpPr>
          <p:cNvPr id="16" name="Straight Connector 29"/>
          <p:cNvCxnSpPr>
            <a:cxnSpLocks noChangeShapeType="1"/>
          </p:cNvCxnSpPr>
          <p:nvPr/>
        </p:nvCxnSpPr>
        <p:spPr bwMode="auto">
          <a:xfrm>
            <a:off x="8070850" y="3865563"/>
            <a:ext cx="0" cy="63500"/>
          </a:xfrm>
          <a:prstGeom prst="line">
            <a:avLst/>
          </a:prstGeom>
          <a:noFill/>
          <a:ln w="28575">
            <a:solidFill>
              <a:schemeClr val="tx1"/>
            </a:solidFill>
            <a:round/>
            <a:headEnd/>
            <a:tailEnd/>
          </a:ln>
        </p:spPr>
      </p:cxnSp>
      <p:cxnSp>
        <p:nvCxnSpPr>
          <p:cNvPr id="17" name="Straight Connector 30"/>
          <p:cNvCxnSpPr>
            <a:cxnSpLocks noChangeShapeType="1"/>
          </p:cNvCxnSpPr>
          <p:nvPr/>
        </p:nvCxnSpPr>
        <p:spPr bwMode="auto">
          <a:xfrm>
            <a:off x="8585200" y="3871913"/>
            <a:ext cx="0" cy="63500"/>
          </a:xfrm>
          <a:prstGeom prst="line">
            <a:avLst/>
          </a:prstGeom>
          <a:noFill/>
          <a:ln w="28575">
            <a:solidFill>
              <a:schemeClr val="tx1"/>
            </a:solidFill>
            <a:round/>
            <a:headEnd/>
            <a:tailEnd/>
          </a:ln>
        </p:spPr>
      </p:cxnSp>
      <p:sp>
        <p:nvSpPr>
          <p:cNvPr id="18" name="TextBox 31"/>
          <p:cNvSpPr txBox="1">
            <a:spLocks noChangeArrowheads="1"/>
          </p:cNvSpPr>
          <p:nvPr/>
        </p:nvSpPr>
        <p:spPr bwMode="auto">
          <a:xfrm>
            <a:off x="6946900" y="3924300"/>
            <a:ext cx="398463" cy="258763"/>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0.1</a:t>
            </a:r>
          </a:p>
        </p:txBody>
      </p:sp>
      <p:sp>
        <p:nvSpPr>
          <p:cNvPr id="19" name="TextBox 32"/>
          <p:cNvSpPr txBox="1">
            <a:spLocks noChangeArrowheads="1"/>
          </p:cNvSpPr>
          <p:nvPr/>
        </p:nvSpPr>
        <p:spPr bwMode="auto">
          <a:xfrm>
            <a:off x="7488238" y="3922713"/>
            <a:ext cx="269875"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a:t>
            </a:r>
          </a:p>
        </p:txBody>
      </p:sp>
      <p:sp>
        <p:nvSpPr>
          <p:cNvPr id="20" name="TextBox 33"/>
          <p:cNvSpPr txBox="1">
            <a:spLocks noChangeArrowheads="1"/>
          </p:cNvSpPr>
          <p:nvPr/>
        </p:nvSpPr>
        <p:spPr bwMode="auto">
          <a:xfrm>
            <a:off x="7931150" y="3929063"/>
            <a:ext cx="354013"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10</a:t>
            </a:r>
          </a:p>
        </p:txBody>
      </p:sp>
      <p:sp>
        <p:nvSpPr>
          <p:cNvPr id="21" name="TextBox 34"/>
          <p:cNvSpPr txBox="1">
            <a:spLocks noChangeArrowheads="1"/>
          </p:cNvSpPr>
          <p:nvPr/>
        </p:nvSpPr>
        <p:spPr bwMode="auto">
          <a:xfrm>
            <a:off x="8378825" y="3916363"/>
            <a:ext cx="439738"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100</a:t>
            </a:r>
          </a:p>
        </p:txBody>
      </p:sp>
      <p:sp>
        <p:nvSpPr>
          <p:cNvPr id="22" name="TextBox 35"/>
          <p:cNvSpPr txBox="1">
            <a:spLocks noChangeArrowheads="1"/>
          </p:cNvSpPr>
          <p:nvPr/>
        </p:nvSpPr>
        <p:spPr bwMode="auto">
          <a:xfrm>
            <a:off x="5956300" y="4079875"/>
            <a:ext cx="1676400" cy="258763"/>
          </a:xfrm>
          <a:prstGeom prst="rect">
            <a:avLst/>
          </a:prstGeom>
          <a:noFill/>
          <a:ln w="9525">
            <a:noFill/>
            <a:miter lim="800000"/>
            <a:headEnd/>
            <a:tailEnd/>
          </a:ln>
        </p:spPr>
        <p:txBody>
          <a:bodyPr>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200"/>
              <a:t>Favors Lamivudine</a:t>
            </a:r>
          </a:p>
        </p:txBody>
      </p:sp>
      <p:sp>
        <p:nvSpPr>
          <p:cNvPr id="23" name="TextBox 36"/>
          <p:cNvSpPr txBox="1">
            <a:spLocks noChangeArrowheads="1"/>
          </p:cNvSpPr>
          <p:nvPr/>
        </p:nvSpPr>
        <p:spPr bwMode="auto">
          <a:xfrm>
            <a:off x="7586663" y="4079875"/>
            <a:ext cx="1277937" cy="258763"/>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200"/>
              <a:t>Favors Control</a:t>
            </a:r>
          </a:p>
        </p:txBody>
      </p:sp>
      <p:sp>
        <p:nvSpPr>
          <p:cNvPr id="24" name="Diamond 49"/>
          <p:cNvSpPr>
            <a:spLocks noChangeArrowheads="1"/>
          </p:cNvSpPr>
          <p:nvPr/>
        </p:nvSpPr>
        <p:spPr bwMode="auto">
          <a:xfrm>
            <a:off x="7277100" y="3613150"/>
            <a:ext cx="171450" cy="203200"/>
          </a:xfrm>
          <a:prstGeom prst="diamond">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nvGrpSpPr>
          <p:cNvPr id="25" name="Group 59"/>
          <p:cNvGrpSpPr>
            <a:grpSpLocks/>
          </p:cNvGrpSpPr>
          <p:nvPr/>
        </p:nvGrpSpPr>
        <p:grpSpPr bwMode="auto">
          <a:xfrm>
            <a:off x="7258050" y="2787650"/>
            <a:ext cx="317500" cy="152400"/>
            <a:chOff x="7258050" y="2993944"/>
            <a:chExt cx="317500" cy="152400"/>
          </a:xfrm>
        </p:grpSpPr>
        <p:cxnSp>
          <p:nvCxnSpPr>
            <p:cNvPr id="26" name="Straight Connector 42"/>
            <p:cNvCxnSpPr>
              <a:cxnSpLocks noChangeShapeType="1"/>
            </p:cNvCxnSpPr>
            <p:nvPr/>
          </p:nvCxnSpPr>
          <p:spPr bwMode="auto">
            <a:xfrm>
              <a:off x="7258050" y="3051094"/>
              <a:ext cx="317500" cy="0"/>
            </a:xfrm>
            <a:prstGeom prst="line">
              <a:avLst/>
            </a:prstGeom>
            <a:noFill/>
            <a:ln w="28575">
              <a:solidFill>
                <a:schemeClr val="accent2"/>
              </a:solidFill>
              <a:round/>
              <a:headEnd/>
              <a:tailEnd/>
            </a:ln>
          </p:spPr>
        </p:cxnSp>
        <p:sp>
          <p:nvSpPr>
            <p:cNvPr id="27" name="Rectangle 51"/>
            <p:cNvSpPr>
              <a:spLocks noChangeArrowheads="1"/>
            </p:cNvSpPr>
            <p:nvPr/>
          </p:nvSpPr>
          <p:spPr bwMode="auto">
            <a:xfrm>
              <a:off x="7366000" y="2993944"/>
              <a:ext cx="88900" cy="15240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28" name="Group 61"/>
          <p:cNvGrpSpPr>
            <a:grpSpLocks/>
          </p:cNvGrpSpPr>
          <p:nvPr/>
        </p:nvGrpSpPr>
        <p:grpSpPr bwMode="auto">
          <a:xfrm>
            <a:off x="7308850" y="3206750"/>
            <a:ext cx="285750" cy="165100"/>
            <a:chOff x="7308850" y="3476544"/>
            <a:chExt cx="285750" cy="165143"/>
          </a:xfrm>
        </p:grpSpPr>
        <p:cxnSp>
          <p:nvCxnSpPr>
            <p:cNvPr id="29" name="Straight Connector 46"/>
            <p:cNvCxnSpPr>
              <a:cxnSpLocks noChangeShapeType="1"/>
            </p:cNvCxnSpPr>
            <p:nvPr/>
          </p:nvCxnSpPr>
          <p:spPr bwMode="auto">
            <a:xfrm>
              <a:off x="7308850" y="3565444"/>
              <a:ext cx="285750" cy="0"/>
            </a:xfrm>
            <a:prstGeom prst="line">
              <a:avLst/>
            </a:prstGeom>
            <a:noFill/>
            <a:ln w="28575">
              <a:solidFill>
                <a:schemeClr val="accent2"/>
              </a:solidFill>
              <a:round/>
              <a:headEnd/>
              <a:tailEnd/>
            </a:ln>
          </p:spPr>
        </p:cxnSp>
        <p:sp>
          <p:nvSpPr>
            <p:cNvPr id="30" name="Rectangle 52"/>
            <p:cNvSpPr>
              <a:spLocks noChangeArrowheads="1"/>
            </p:cNvSpPr>
            <p:nvPr/>
          </p:nvSpPr>
          <p:spPr bwMode="auto">
            <a:xfrm>
              <a:off x="7391399" y="3476544"/>
              <a:ext cx="122583" cy="165143"/>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31" name="Group 60"/>
          <p:cNvGrpSpPr>
            <a:grpSpLocks/>
          </p:cNvGrpSpPr>
          <p:nvPr/>
        </p:nvGrpSpPr>
        <p:grpSpPr bwMode="auto">
          <a:xfrm>
            <a:off x="7029450" y="3036888"/>
            <a:ext cx="463550" cy="107950"/>
            <a:chOff x="7029450" y="3266994"/>
            <a:chExt cx="463550" cy="107950"/>
          </a:xfrm>
        </p:grpSpPr>
        <p:cxnSp>
          <p:nvCxnSpPr>
            <p:cNvPr id="32" name="Straight Connector 44"/>
            <p:cNvCxnSpPr>
              <a:cxnSpLocks noChangeShapeType="1"/>
            </p:cNvCxnSpPr>
            <p:nvPr/>
          </p:nvCxnSpPr>
          <p:spPr bwMode="auto">
            <a:xfrm>
              <a:off x="7029450" y="3305094"/>
              <a:ext cx="463550" cy="0"/>
            </a:xfrm>
            <a:prstGeom prst="line">
              <a:avLst/>
            </a:prstGeom>
            <a:noFill/>
            <a:ln w="28575">
              <a:solidFill>
                <a:schemeClr val="accent2"/>
              </a:solidFill>
              <a:round/>
              <a:headEnd/>
              <a:tailEnd/>
            </a:ln>
          </p:spPr>
        </p:cxnSp>
        <p:sp>
          <p:nvSpPr>
            <p:cNvPr id="33" name="Rectangle 53"/>
            <p:cNvSpPr>
              <a:spLocks noChangeArrowheads="1"/>
            </p:cNvSpPr>
            <p:nvPr/>
          </p:nvSpPr>
          <p:spPr bwMode="auto">
            <a:xfrm>
              <a:off x="7213600" y="3266994"/>
              <a:ext cx="82550" cy="10795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34" name="Group 62"/>
          <p:cNvGrpSpPr>
            <a:grpSpLocks/>
          </p:cNvGrpSpPr>
          <p:nvPr/>
        </p:nvGrpSpPr>
        <p:grpSpPr bwMode="auto">
          <a:xfrm>
            <a:off x="6743700" y="3500438"/>
            <a:ext cx="863600" cy="69850"/>
            <a:chOff x="6743700" y="3794044"/>
            <a:chExt cx="863600" cy="69850"/>
          </a:xfrm>
        </p:grpSpPr>
        <p:cxnSp>
          <p:nvCxnSpPr>
            <p:cNvPr id="35" name="Straight Connector 48"/>
            <p:cNvCxnSpPr>
              <a:cxnSpLocks noChangeShapeType="1"/>
            </p:cNvCxnSpPr>
            <p:nvPr/>
          </p:nvCxnSpPr>
          <p:spPr bwMode="auto">
            <a:xfrm>
              <a:off x="6743700" y="3813094"/>
              <a:ext cx="863600" cy="0"/>
            </a:xfrm>
            <a:prstGeom prst="line">
              <a:avLst/>
            </a:prstGeom>
            <a:noFill/>
            <a:ln w="28575">
              <a:solidFill>
                <a:schemeClr val="accent2"/>
              </a:solidFill>
              <a:round/>
              <a:headEnd/>
              <a:tailEnd/>
            </a:ln>
          </p:spPr>
        </p:cxnSp>
        <p:sp>
          <p:nvSpPr>
            <p:cNvPr id="36" name="Rectangle 54"/>
            <p:cNvSpPr>
              <a:spLocks noChangeArrowheads="1"/>
            </p:cNvSpPr>
            <p:nvPr/>
          </p:nvSpPr>
          <p:spPr bwMode="auto">
            <a:xfrm>
              <a:off x="7143750" y="3794044"/>
              <a:ext cx="57150" cy="6985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37" name="Group 58"/>
          <p:cNvGrpSpPr>
            <a:grpSpLocks/>
          </p:cNvGrpSpPr>
          <p:nvPr/>
        </p:nvGrpSpPr>
        <p:grpSpPr bwMode="auto">
          <a:xfrm>
            <a:off x="6800850" y="2624138"/>
            <a:ext cx="889000" cy="69850"/>
            <a:chOff x="6800850" y="2790744"/>
            <a:chExt cx="889000" cy="69850"/>
          </a:xfrm>
        </p:grpSpPr>
        <p:cxnSp>
          <p:nvCxnSpPr>
            <p:cNvPr id="38" name="Straight Connector 40"/>
            <p:cNvCxnSpPr>
              <a:cxnSpLocks noChangeShapeType="1"/>
            </p:cNvCxnSpPr>
            <p:nvPr/>
          </p:nvCxnSpPr>
          <p:spPr bwMode="auto">
            <a:xfrm>
              <a:off x="6800850" y="2809794"/>
              <a:ext cx="889000" cy="0"/>
            </a:xfrm>
            <a:prstGeom prst="line">
              <a:avLst/>
            </a:prstGeom>
            <a:noFill/>
            <a:ln w="28575">
              <a:solidFill>
                <a:schemeClr val="accent2"/>
              </a:solidFill>
              <a:round/>
              <a:headEnd/>
              <a:tailEnd/>
            </a:ln>
          </p:spPr>
        </p:cxnSp>
        <p:sp>
          <p:nvSpPr>
            <p:cNvPr id="39" name="Rectangle 55"/>
            <p:cNvSpPr>
              <a:spLocks noChangeArrowheads="1"/>
            </p:cNvSpPr>
            <p:nvPr/>
          </p:nvSpPr>
          <p:spPr bwMode="auto">
            <a:xfrm>
              <a:off x="7213600" y="2790744"/>
              <a:ext cx="57150" cy="6985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40" name="Group 57"/>
          <p:cNvGrpSpPr>
            <a:grpSpLocks/>
          </p:cNvGrpSpPr>
          <p:nvPr/>
        </p:nvGrpSpPr>
        <p:grpSpPr bwMode="auto">
          <a:xfrm>
            <a:off x="6642100" y="2382838"/>
            <a:ext cx="1028700" cy="114300"/>
            <a:chOff x="6642100" y="2517694"/>
            <a:chExt cx="1028700" cy="114300"/>
          </a:xfrm>
        </p:grpSpPr>
        <p:cxnSp>
          <p:nvCxnSpPr>
            <p:cNvPr id="41" name="Straight Connector 38"/>
            <p:cNvCxnSpPr>
              <a:cxnSpLocks noChangeShapeType="1"/>
            </p:cNvCxnSpPr>
            <p:nvPr/>
          </p:nvCxnSpPr>
          <p:spPr bwMode="auto">
            <a:xfrm>
              <a:off x="6648450" y="2562144"/>
              <a:ext cx="1022350" cy="0"/>
            </a:xfrm>
            <a:prstGeom prst="line">
              <a:avLst/>
            </a:prstGeom>
            <a:noFill/>
            <a:ln w="28575">
              <a:solidFill>
                <a:schemeClr val="accent2"/>
              </a:solidFill>
              <a:round/>
              <a:headEnd/>
              <a:tailEnd/>
            </a:ln>
          </p:spPr>
        </p:cxnSp>
        <p:sp>
          <p:nvSpPr>
            <p:cNvPr id="42" name="Diamond 50"/>
            <p:cNvSpPr>
              <a:spLocks noChangeArrowheads="1"/>
            </p:cNvSpPr>
            <p:nvPr/>
          </p:nvSpPr>
          <p:spPr bwMode="auto">
            <a:xfrm>
              <a:off x="6642100" y="2517694"/>
              <a:ext cx="80211" cy="95250"/>
            </a:xfrm>
            <a:prstGeom prst="diamond">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43" name="Rectangle 56"/>
            <p:cNvSpPr>
              <a:spLocks noChangeArrowheads="1"/>
            </p:cNvSpPr>
            <p:nvPr/>
          </p:nvSpPr>
          <p:spPr bwMode="auto">
            <a:xfrm>
              <a:off x="7035800" y="2562144"/>
              <a:ext cx="57150" cy="6985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aphicFrame>
        <p:nvGraphicFramePr>
          <p:cNvPr id="44" name="Table 43"/>
          <p:cNvGraphicFramePr>
            <a:graphicFrameLocks noGrp="1"/>
          </p:cNvGraphicFramePr>
          <p:nvPr/>
        </p:nvGraphicFramePr>
        <p:xfrm>
          <a:off x="384175" y="4392613"/>
          <a:ext cx="5810250" cy="1481160"/>
        </p:xfrm>
        <a:graphic>
          <a:graphicData uri="http://schemas.openxmlformats.org/drawingml/2006/table">
            <a:tbl>
              <a:tblPr firstRow="1" bandRow="1">
                <a:tableStyleId>{5C22544A-7EE6-4342-B048-85BDC9FD1C3A}</a:tableStyleId>
              </a:tblPr>
              <a:tblGrid>
                <a:gridCol w="1428811">
                  <a:extLst>
                    <a:ext uri="{9D8B030D-6E8A-4147-A177-3AD203B41FA5}">
                      <a16:colId xmlns:a16="http://schemas.microsoft.com/office/drawing/2014/main" val="20000"/>
                    </a:ext>
                  </a:extLst>
                </a:gridCol>
                <a:gridCol w="1486986">
                  <a:extLst>
                    <a:ext uri="{9D8B030D-6E8A-4147-A177-3AD203B41FA5}">
                      <a16:colId xmlns:a16="http://schemas.microsoft.com/office/drawing/2014/main" val="20001"/>
                    </a:ext>
                  </a:extLst>
                </a:gridCol>
                <a:gridCol w="1290045">
                  <a:extLst>
                    <a:ext uri="{9D8B030D-6E8A-4147-A177-3AD203B41FA5}">
                      <a16:colId xmlns:a16="http://schemas.microsoft.com/office/drawing/2014/main" val="20002"/>
                    </a:ext>
                  </a:extLst>
                </a:gridCol>
                <a:gridCol w="1604408">
                  <a:extLst>
                    <a:ext uri="{9D8B030D-6E8A-4147-A177-3AD203B41FA5}">
                      <a16:colId xmlns:a16="http://schemas.microsoft.com/office/drawing/2014/main" val="20003"/>
                    </a:ext>
                  </a:extLst>
                </a:gridCol>
              </a:tblGrid>
              <a:tr h="384014">
                <a:tc>
                  <a:txBody>
                    <a:bodyPr/>
                    <a:lstStyle/>
                    <a:p>
                      <a:pPr>
                        <a:lnSpc>
                          <a:spcPct val="90000"/>
                        </a:lnSpc>
                      </a:pPr>
                      <a:r>
                        <a:rPr lang="en-US" sz="1200" dirty="0"/>
                        <a:t>Infant HBV DNA Seropositive</a:t>
                      </a:r>
                    </a:p>
                  </a:txBody>
                  <a:tcPr marL="91456" marR="91456" marT="27418" marB="2741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Lamivudine,</a:t>
                      </a:r>
                    </a:p>
                    <a:p>
                      <a:pPr algn="ctr">
                        <a:lnSpc>
                          <a:spcPct val="90000"/>
                        </a:lnSpc>
                      </a:pPr>
                      <a:r>
                        <a:rPr lang="en-US" sz="1200" dirty="0"/>
                        <a:t>Events/N</a:t>
                      </a:r>
                    </a:p>
                  </a:txBody>
                  <a:tcPr marL="91456" marR="91456" marT="27418" marB="2741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Control ,</a:t>
                      </a:r>
                    </a:p>
                    <a:p>
                      <a:pPr algn="ctr">
                        <a:lnSpc>
                          <a:spcPct val="90000"/>
                        </a:lnSpc>
                      </a:pPr>
                      <a:r>
                        <a:rPr lang="en-US" sz="1200" dirty="0"/>
                        <a:t>Events/N</a:t>
                      </a:r>
                    </a:p>
                  </a:txBody>
                  <a:tcPr marL="91456" marR="91456" marT="27418" marB="27418">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lnSpc>
                          <a:spcPct val="90000"/>
                        </a:lnSpc>
                      </a:pPr>
                      <a:r>
                        <a:rPr lang="en-US" sz="1200" dirty="0"/>
                        <a:t>Risk Ratio </a:t>
                      </a:r>
                    </a:p>
                    <a:p>
                      <a:pPr algn="ctr">
                        <a:lnSpc>
                          <a:spcPct val="90000"/>
                        </a:lnSpc>
                      </a:pPr>
                      <a:r>
                        <a:rPr lang="en-US" sz="1200" dirty="0"/>
                        <a:t>(95% CI)*</a:t>
                      </a:r>
                    </a:p>
                  </a:txBody>
                  <a:tcPr marL="91456" marR="91456" marT="27418" marB="27418">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19425">
                <a:tc>
                  <a:txBody>
                    <a:bodyPr/>
                    <a:lstStyle/>
                    <a:p>
                      <a:pPr>
                        <a:lnSpc>
                          <a:spcPct val="90000"/>
                        </a:lnSpc>
                      </a:pPr>
                      <a:r>
                        <a:rPr lang="en-US" sz="1200" dirty="0">
                          <a:solidFill>
                            <a:schemeClr val="bg1"/>
                          </a:solidFill>
                        </a:rPr>
                        <a:t>Feng 2007</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7/48</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16/42</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0.38 (0.17-0.84)</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219425">
                <a:tc>
                  <a:txBody>
                    <a:bodyPr/>
                    <a:lstStyle/>
                    <a:p>
                      <a:pPr>
                        <a:lnSpc>
                          <a:spcPct val="90000"/>
                        </a:lnSpc>
                      </a:pPr>
                      <a:r>
                        <a:rPr lang="en-US" sz="1200" dirty="0">
                          <a:solidFill>
                            <a:schemeClr val="bg1"/>
                          </a:solidFill>
                        </a:rPr>
                        <a:t>Guo 2008</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6/70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18/40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0.19 (0.08-0.44)</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2"/>
                  </a:ext>
                </a:extLst>
              </a:tr>
              <a:tr h="219425">
                <a:tc>
                  <a:txBody>
                    <a:bodyPr/>
                    <a:lstStyle/>
                    <a:p>
                      <a:pPr>
                        <a:lnSpc>
                          <a:spcPct val="90000"/>
                        </a:lnSpc>
                      </a:pPr>
                      <a:r>
                        <a:rPr lang="en-US" sz="1200" dirty="0">
                          <a:solidFill>
                            <a:schemeClr val="bg1"/>
                          </a:solidFill>
                        </a:rPr>
                        <a:t>Xu 2009</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11/56</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27/59</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0.43 (0.24-0.78)</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219425">
                <a:tc>
                  <a:txBody>
                    <a:bodyPr/>
                    <a:lstStyle/>
                    <a:p>
                      <a:pPr>
                        <a:lnSpc>
                          <a:spcPct val="90000"/>
                        </a:lnSpc>
                      </a:pPr>
                      <a:r>
                        <a:rPr lang="en-US" sz="1200" dirty="0">
                          <a:solidFill>
                            <a:schemeClr val="bg1"/>
                          </a:solidFill>
                        </a:rPr>
                        <a:t>Zhang 2010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1/50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8/50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lnSpc>
                          <a:spcPct val="90000"/>
                        </a:lnSpc>
                      </a:pPr>
                      <a:r>
                        <a:rPr lang="en-US" sz="1200" dirty="0">
                          <a:solidFill>
                            <a:schemeClr val="bg1"/>
                          </a:solidFill>
                        </a:rPr>
                        <a:t>0.13 (0.02-0.96)</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4"/>
                  </a:ext>
                </a:extLst>
              </a:tr>
              <a:tr h="219425">
                <a:tc>
                  <a:txBody>
                    <a:bodyPr/>
                    <a:lstStyle/>
                    <a:p>
                      <a:pPr>
                        <a:lnSpc>
                          <a:spcPct val="90000"/>
                        </a:lnSpc>
                      </a:pPr>
                      <a:r>
                        <a:rPr lang="en-US" sz="1200" dirty="0">
                          <a:solidFill>
                            <a:schemeClr val="bg1"/>
                          </a:solidFill>
                        </a:rPr>
                        <a:t>Total</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25/224</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dirty="0">
                          <a:solidFill>
                            <a:schemeClr val="bg1"/>
                          </a:solidFill>
                        </a:rPr>
                        <a:t>69/191</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lnSpc>
                          <a:spcPct val="90000"/>
                        </a:lnSpc>
                      </a:pPr>
                      <a:r>
                        <a:rPr lang="en-US" sz="1200" b="1" dirty="0">
                          <a:solidFill>
                            <a:schemeClr val="bg1"/>
                          </a:solidFill>
                        </a:rPr>
                        <a:t>0.32 (0.20-0.50)</a:t>
                      </a:r>
                    </a:p>
                  </a:txBody>
                  <a:tcPr marL="91456" marR="91456" marT="27418" marB="27418">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bl>
          </a:graphicData>
        </a:graphic>
      </p:graphicFrame>
      <p:sp>
        <p:nvSpPr>
          <p:cNvPr id="45" name="Oval 13"/>
          <p:cNvSpPr>
            <a:spLocks noChangeArrowheads="1"/>
          </p:cNvSpPr>
          <p:nvPr/>
        </p:nvSpPr>
        <p:spPr bwMode="auto">
          <a:xfrm>
            <a:off x="4575175" y="5632450"/>
            <a:ext cx="1622425" cy="242888"/>
          </a:xfrm>
          <a:prstGeom prst="ellipse">
            <a:avLst/>
          </a:prstGeom>
          <a:noFill/>
          <a:ln w="28575">
            <a:solidFill>
              <a:srgbClr val="FF0000"/>
            </a:solid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sp>
        <p:nvSpPr>
          <p:cNvPr id="46" name="Text Box 11"/>
          <p:cNvSpPr txBox="1">
            <a:spLocks noChangeArrowheads="1"/>
          </p:cNvSpPr>
          <p:nvPr/>
        </p:nvSpPr>
        <p:spPr bwMode="auto">
          <a:xfrm>
            <a:off x="6635750" y="4473575"/>
            <a:ext cx="1938338" cy="258763"/>
          </a:xfrm>
          <a:prstGeom prst="rect">
            <a:avLst/>
          </a:prstGeom>
          <a:noFill/>
          <a:ln w="9525">
            <a:noFill/>
            <a:miter lim="800000"/>
            <a:headEnd/>
            <a:tailEnd/>
          </a:ln>
        </p:spPr>
        <p:txBody>
          <a:bodyPr anchor="b">
            <a:spAutoFit/>
          </a:bodyPr>
          <a:lstStyle/>
          <a:p>
            <a:pPr algn="ctr" eaLnBrk="1" hangingPunct="1">
              <a:lnSpc>
                <a:spcPct val="90000"/>
              </a:lnSpc>
              <a:spcBef>
                <a:spcPct val="35000"/>
              </a:spcBef>
              <a:spcAft>
                <a:spcPct val="25000"/>
              </a:spcAft>
              <a:buClr>
                <a:schemeClr val="folHlink"/>
              </a:buClr>
              <a:buFont typeface="Arial" pitchFamily="34" charset="0"/>
              <a:buNone/>
            </a:pPr>
            <a:r>
              <a:rPr lang="sv-SE" altLang="en-US" sz="1200"/>
              <a:t>Risk Ratio (95% CI)*</a:t>
            </a:r>
          </a:p>
        </p:txBody>
      </p:sp>
      <p:cxnSp>
        <p:nvCxnSpPr>
          <p:cNvPr id="47" name="Straight Connector 76"/>
          <p:cNvCxnSpPr>
            <a:cxnSpLocks noChangeShapeType="1"/>
          </p:cNvCxnSpPr>
          <p:nvPr/>
        </p:nvCxnSpPr>
        <p:spPr bwMode="auto">
          <a:xfrm flipV="1">
            <a:off x="7594600" y="4770438"/>
            <a:ext cx="0" cy="1130300"/>
          </a:xfrm>
          <a:prstGeom prst="line">
            <a:avLst/>
          </a:prstGeom>
          <a:noFill/>
          <a:ln w="28575">
            <a:solidFill>
              <a:schemeClr val="tx1"/>
            </a:solidFill>
            <a:round/>
            <a:headEnd/>
            <a:tailEnd/>
          </a:ln>
        </p:spPr>
      </p:cxnSp>
      <p:cxnSp>
        <p:nvCxnSpPr>
          <p:cNvPr id="48" name="Straight Connector 77"/>
          <p:cNvCxnSpPr>
            <a:cxnSpLocks noChangeShapeType="1"/>
          </p:cNvCxnSpPr>
          <p:nvPr/>
        </p:nvCxnSpPr>
        <p:spPr bwMode="auto">
          <a:xfrm>
            <a:off x="6623050" y="5903913"/>
            <a:ext cx="1962150" cy="0"/>
          </a:xfrm>
          <a:prstGeom prst="line">
            <a:avLst/>
          </a:prstGeom>
          <a:noFill/>
          <a:ln w="28575">
            <a:solidFill>
              <a:schemeClr val="tx1"/>
            </a:solidFill>
            <a:round/>
            <a:headEnd/>
            <a:tailEnd/>
          </a:ln>
        </p:spPr>
      </p:cxnSp>
      <p:sp>
        <p:nvSpPr>
          <p:cNvPr id="49" name="TextBox 78"/>
          <p:cNvSpPr txBox="1">
            <a:spLocks noChangeArrowheads="1"/>
          </p:cNvSpPr>
          <p:nvPr/>
        </p:nvSpPr>
        <p:spPr bwMode="auto">
          <a:xfrm>
            <a:off x="6394450" y="5967413"/>
            <a:ext cx="482600"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0.01</a:t>
            </a:r>
          </a:p>
        </p:txBody>
      </p:sp>
      <p:cxnSp>
        <p:nvCxnSpPr>
          <p:cNvPr id="50" name="Straight Connector 79"/>
          <p:cNvCxnSpPr>
            <a:cxnSpLocks noChangeShapeType="1"/>
          </p:cNvCxnSpPr>
          <p:nvPr/>
        </p:nvCxnSpPr>
        <p:spPr bwMode="auto">
          <a:xfrm>
            <a:off x="6632575" y="5907088"/>
            <a:ext cx="0" cy="65087"/>
          </a:xfrm>
          <a:prstGeom prst="line">
            <a:avLst/>
          </a:prstGeom>
          <a:noFill/>
          <a:ln w="28575">
            <a:solidFill>
              <a:schemeClr val="tx1"/>
            </a:solidFill>
            <a:round/>
            <a:headEnd/>
            <a:tailEnd/>
          </a:ln>
        </p:spPr>
      </p:cxnSp>
      <p:cxnSp>
        <p:nvCxnSpPr>
          <p:cNvPr id="51" name="Straight Connector 80"/>
          <p:cNvCxnSpPr>
            <a:cxnSpLocks noChangeShapeType="1"/>
          </p:cNvCxnSpPr>
          <p:nvPr/>
        </p:nvCxnSpPr>
        <p:spPr bwMode="auto">
          <a:xfrm>
            <a:off x="7105650" y="5907088"/>
            <a:ext cx="0" cy="65087"/>
          </a:xfrm>
          <a:prstGeom prst="line">
            <a:avLst/>
          </a:prstGeom>
          <a:noFill/>
          <a:ln w="28575">
            <a:solidFill>
              <a:schemeClr val="tx1"/>
            </a:solidFill>
            <a:round/>
            <a:headEnd/>
            <a:tailEnd/>
          </a:ln>
        </p:spPr>
      </p:cxnSp>
      <p:cxnSp>
        <p:nvCxnSpPr>
          <p:cNvPr id="52" name="Straight Connector 81"/>
          <p:cNvCxnSpPr>
            <a:cxnSpLocks noChangeShapeType="1"/>
          </p:cNvCxnSpPr>
          <p:nvPr/>
        </p:nvCxnSpPr>
        <p:spPr bwMode="auto">
          <a:xfrm>
            <a:off x="7594600" y="5911850"/>
            <a:ext cx="0" cy="63500"/>
          </a:xfrm>
          <a:prstGeom prst="line">
            <a:avLst/>
          </a:prstGeom>
          <a:noFill/>
          <a:ln w="28575">
            <a:solidFill>
              <a:schemeClr val="tx1"/>
            </a:solidFill>
            <a:round/>
            <a:headEnd/>
            <a:tailEnd/>
          </a:ln>
        </p:spPr>
      </p:cxnSp>
      <p:cxnSp>
        <p:nvCxnSpPr>
          <p:cNvPr id="53" name="Straight Connector 82"/>
          <p:cNvCxnSpPr>
            <a:cxnSpLocks noChangeShapeType="1"/>
          </p:cNvCxnSpPr>
          <p:nvPr/>
        </p:nvCxnSpPr>
        <p:spPr bwMode="auto">
          <a:xfrm>
            <a:off x="8058150" y="5903913"/>
            <a:ext cx="0" cy="63500"/>
          </a:xfrm>
          <a:prstGeom prst="line">
            <a:avLst/>
          </a:prstGeom>
          <a:noFill/>
          <a:ln w="28575">
            <a:solidFill>
              <a:schemeClr val="tx1"/>
            </a:solidFill>
            <a:round/>
            <a:headEnd/>
            <a:tailEnd/>
          </a:ln>
        </p:spPr>
      </p:cxnSp>
      <p:cxnSp>
        <p:nvCxnSpPr>
          <p:cNvPr id="54" name="Straight Connector 83"/>
          <p:cNvCxnSpPr>
            <a:cxnSpLocks noChangeShapeType="1"/>
          </p:cNvCxnSpPr>
          <p:nvPr/>
        </p:nvCxnSpPr>
        <p:spPr bwMode="auto">
          <a:xfrm>
            <a:off x="8580438" y="5910263"/>
            <a:ext cx="0" cy="63500"/>
          </a:xfrm>
          <a:prstGeom prst="line">
            <a:avLst/>
          </a:prstGeom>
          <a:noFill/>
          <a:ln w="28575">
            <a:solidFill>
              <a:schemeClr val="tx1"/>
            </a:solidFill>
            <a:round/>
            <a:headEnd/>
            <a:tailEnd/>
          </a:ln>
        </p:spPr>
      </p:cxnSp>
      <p:sp>
        <p:nvSpPr>
          <p:cNvPr id="55" name="TextBox 84"/>
          <p:cNvSpPr txBox="1">
            <a:spLocks noChangeArrowheads="1"/>
          </p:cNvSpPr>
          <p:nvPr/>
        </p:nvSpPr>
        <p:spPr bwMode="auto">
          <a:xfrm>
            <a:off x="6934200" y="5962650"/>
            <a:ext cx="398463" cy="258763"/>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0.1</a:t>
            </a:r>
          </a:p>
        </p:txBody>
      </p:sp>
      <p:sp>
        <p:nvSpPr>
          <p:cNvPr id="56" name="TextBox 85"/>
          <p:cNvSpPr txBox="1">
            <a:spLocks noChangeArrowheads="1"/>
          </p:cNvSpPr>
          <p:nvPr/>
        </p:nvSpPr>
        <p:spPr bwMode="auto">
          <a:xfrm>
            <a:off x="7459663" y="5961063"/>
            <a:ext cx="269875"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a:t>
            </a:r>
          </a:p>
        </p:txBody>
      </p:sp>
      <p:sp>
        <p:nvSpPr>
          <p:cNvPr id="57" name="TextBox 86"/>
          <p:cNvSpPr txBox="1">
            <a:spLocks noChangeArrowheads="1"/>
          </p:cNvSpPr>
          <p:nvPr/>
        </p:nvSpPr>
        <p:spPr bwMode="auto">
          <a:xfrm>
            <a:off x="7918450" y="5967413"/>
            <a:ext cx="354013" cy="258762"/>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10</a:t>
            </a:r>
          </a:p>
        </p:txBody>
      </p:sp>
      <p:sp>
        <p:nvSpPr>
          <p:cNvPr id="58" name="TextBox 87"/>
          <p:cNvSpPr txBox="1">
            <a:spLocks noChangeArrowheads="1"/>
          </p:cNvSpPr>
          <p:nvPr/>
        </p:nvSpPr>
        <p:spPr bwMode="auto">
          <a:xfrm>
            <a:off x="8366125" y="5965825"/>
            <a:ext cx="439738" cy="258763"/>
          </a:xfrm>
          <a:prstGeom prst="rect">
            <a:avLst/>
          </a:prstGeom>
          <a:noFill/>
          <a:ln w="9525">
            <a:noFill/>
            <a:miter lim="800000"/>
            <a:headEnd/>
            <a:tailEnd/>
          </a:ln>
        </p:spPr>
        <p:txBody>
          <a:bodyPr wrap="none">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200" b="0"/>
              <a:t>100</a:t>
            </a:r>
          </a:p>
        </p:txBody>
      </p:sp>
      <p:sp>
        <p:nvSpPr>
          <p:cNvPr id="59" name="Diamond 90"/>
          <p:cNvSpPr>
            <a:spLocks noChangeArrowheads="1"/>
          </p:cNvSpPr>
          <p:nvPr/>
        </p:nvSpPr>
        <p:spPr bwMode="auto">
          <a:xfrm>
            <a:off x="7253288" y="5672138"/>
            <a:ext cx="190500" cy="180975"/>
          </a:xfrm>
          <a:prstGeom prst="diamond">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nvGrpSpPr>
          <p:cNvPr id="60" name="Group 94"/>
          <p:cNvGrpSpPr>
            <a:grpSpLocks/>
          </p:cNvGrpSpPr>
          <p:nvPr/>
        </p:nvGrpSpPr>
        <p:grpSpPr bwMode="auto">
          <a:xfrm>
            <a:off x="7269163" y="5280025"/>
            <a:ext cx="285750" cy="103188"/>
            <a:chOff x="7308850" y="3522618"/>
            <a:chExt cx="285750" cy="103322"/>
          </a:xfrm>
        </p:grpSpPr>
        <p:cxnSp>
          <p:nvCxnSpPr>
            <p:cNvPr id="61" name="Straight Connector 95"/>
            <p:cNvCxnSpPr>
              <a:cxnSpLocks noChangeShapeType="1"/>
            </p:cNvCxnSpPr>
            <p:nvPr/>
          </p:nvCxnSpPr>
          <p:spPr bwMode="auto">
            <a:xfrm>
              <a:off x="7308850" y="3565444"/>
              <a:ext cx="285750" cy="0"/>
            </a:xfrm>
            <a:prstGeom prst="line">
              <a:avLst/>
            </a:prstGeom>
            <a:noFill/>
            <a:ln w="28575">
              <a:solidFill>
                <a:schemeClr val="accent2"/>
              </a:solidFill>
              <a:round/>
              <a:headEnd/>
              <a:tailEnd/>
            </a:ln>
          </p:spPr>
        </p:cxnSp>
        <p:sp>
          <p:nvSpPr>
            <p:cNvPr id="62" name="Rectangle 96"/>
            <p:cNvSpPr>
              <a:spLocks noChangeArrowheads="1"/>
            </p:cNvSpPr>
            <p:nvPr/>
          </p:nvSpPr>
          <p:spPr bwMode="auto">
            <a:xfrm>
              <a:off x="7401731" y="3522618"/>
              <a:ext cx="107426" cy="103322"/>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63" name="Group 97"/>
          <p:cNvGrpSpPr>
            <a:grpSpLocks/>
          </p:cNvGrpSpPr>
          <p:nvPr/>
        </p:nvGrpSpPr>
        <p:grpSpPr bwMode="auto">
          <a:xfrm>
            <a:off x="7077075" y="5064125"/>
            <a:ext cx="361950" cy="92075"/>
            <a:chOff x="7126865" y="3272160"/>
            <a:chExt cx="360969" cy="91882"/>
          </a:xfrm>
        </p:grpSpPr>
        <p:cxnSp>
          <p:nvCxnSpPr>
            <p:cNvPr id="64" name="Straight Connector 98"/>
            <p:cNvCxnSpPr>
              <a:cxnSpLocks noChangeShapeType="1"/>
            </p:cNvCxnSpPr>
            <p:nvPr/>
          </p:nvCxnSpPr>
          <p:spPr bwMode="auto">
            <a:xfrm>
              <a:off x="7126865" y="3305094"/>
              <a:ext cx="360969" cy="0"/>
            </a:xfrm>
            <a:prstGeom prst="line">
              <a:avLst/>
            </a:prstGeom>
            <a:noFill/>
            <a:ln w="28575">
              <a:solidFill>
                <a:schemeClr val="accent2"/>
              </a:solidFill>
              <a:round/>
              <a:headEnd/>
              <a:tailEnd/>
            </a:ln>
          </p:spPr>
        </p:cxnSp>
        <p:sp>
          <p:nvSpPr>
            <p:cNvPr id="65" name="Rectangle 99"/>
            <p:cNvSpPr>
              <a:spLocks noChangeArrowheads="1"/>
            </p:cNvSpPr>
            <p:nvPr/>
          </p:nvSpPr>
          <p:spPr bwMode="auto">
            <a:xfrm>
              <a:off x="7249761" y="3272160"/>
              <a:ext cx="83747" cy="91882"/>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66" name="Group 100"/>
          <p:cNvGrpSpPr>
            <a:grpSpLocks/>
          </p:cNvGrpSpPr>
          <p:nvPr/>
        </p:nvGrpSpPr>
        <p:grpSpPr bwMode="auto">
          <a:xfrm>
            <a:off x="6719888" y="5524500"/>
            <a:ext cx="863600" cy="69850"/>
            <a:chOff x="6743700" y="3794044"/>
            <a:chExt cx="863600" cy="69850"/>
          </a:xfrm>
        </p:grpSpPr>
        <p:cxnSp>
          <p:nvCxnSpPr>
            <p:cNvPr id="67" name="Straight Connector 101"/>
            <p:cNvCxnSpPr>
              <a:cxnSpLocks noChangeShapeType="1"/>
            </p:cNvCxnSpPr>
            <p:nvPr/>
          </p:nvCxnSpPr>
          <p:spPr bwMode="auto">
            <a:xfrm>
              <a:off x="6743700" y="3813094"/>
              <a:ext cx="863600" cy="0"/>
            </a:xfrm>
            <a:prstGeom prst="line">
              <a:avLst/>
            </a:prstGeom>
            <a:noFill/>
            <a:ln w="28575">
              <a:solidFill>
                <a:schemeClr val="accent2"/>
              </a:solidFill>
              <a:round/>
              <a:headEnd/>
              <a:tailEnd/>
            </a:ln>
          </p:spPr>
        </p:cxnSp>
        <p:sp>
          <p:nvSpPr>
            <p:cNvPr id="68" name="Rectangle 102"/>
            <p:cNvSpPr>
              <a:spLocks noChangeArrowheads="1"/>
            </p:cNvSpPr>
            <p:nvPr/>
          </p:nvSpPr>
          <p:spPr bwMode="auto">
            <a:xfrm>
              <a:off x="7143750" y="3794044"/>
              <a:ext cx="57150" cy="69850"/>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grpSp>
        <p:nvGrpSpPr>
          <p:cNvPr id="69" name="Group 111"/>
          <p:cNvGrpSpPr>
            <a:grpSpLocks/>
          </p:cNvGrpSpPr>
          <p:nvPr/>
        </p:nvGrpSpPr>
        <p:grpSpPr bwMode="auto">
          <a:xfrm>
            <a:off x="7237413" y="4845050"/>
            <a:ext cx="317500" cy="90488"/>
            <a:chOff x="7175944" y="3266994"/>
            <a:chExt cx="317056" cy="91882"/>
          </a:xfrm>
        </p:grpSpPr>
        <p:cxnSp>
          <p:nvCxnSpPr>
            <p:cNvPr id="70" name="Straight Connector 112"/>
            <p:cNvCxnSpPr>
              <a:cxnSpLocks noChangeShapeType="1"/>
            </p:cNvCxnSpPr>
            <p:nvPr/>
          </p:nvCxnSpPr>
          <p:spPr bwMode="auto">
            <a:xfrm>
              <a:off x="7175944" y="3305094"/>
              <a:ext cx="317056" cy="0"/>
            </a:xfrm>
            <a:prstGeom prst="line">
              <a:avLst/>
            </a:prstGeom>
            <a:noFill/>
            <a:ln w="28575">
              <a:solidFill>
                <a:schemeClr val="accent2"/>
              </a:solidFill>
              <a:round/>
              <a:headEnd/>
              <a:tailEnd/>
            </a:ln>
          </p:spPr>
        </p:cxnSp>
        <p:sp>
          <p:nvSpPr>
            <p:cNvPr id="71" name="Rectangle 113"/>
            <p:cNvSpPr>
              <a:spLocks noChangeArrowheads="1"/>
            </p:cNvSpPr>
            <p:nvPr/>
          </p:nvSpPr>
          <p:spPr bwMode="auto">
            <a:xfrm>
              <a:off x="7291089" y="3266994"/>
              <a:ext cx="83747" cy="91882"/>
            </a:xfrm>
            <a:prstGeom prst="rect">
              <a:avLst/>
            </a:prstGeom>
            <a:solidFill>
              <a:schemeClr val="accent2"/>
            </a:solidFill>
            <a:ln w="9525">
              <a:noFill/>
              <a:round/>
              <a:headEnd/>
              <a:tailEnd/>
            </a:ln>
          </p:spPr>
          <p:txBody>
            <a:bodyPr/>
            <a:lstStyle/>
            <a:p>
              <a:pPr eaLnBrk="1" hangingPunct="1">
                <a:lnSpc>
                  <a:spcPct val="90000"/>
                </a:lnSpc>
                <a:spcBef>
                  <a:spcPct val="35000"/>
                </a:spcBef>
                <a:spcAft>
                  <a:spcPct val="25000"/>
                </a:spcAft>
                <a:buClr>
                  <a:schemeClr val="folHlink"/>
                </a:buClr>
                <a:buFont typeface="Arial" pitchFamily="34" charset="0"/>
                <a:buChar char="•"/>
              </a:pPr>
              <a:endParaRPr lang="en-US" altLang="en-US"/>
            </a:p>
          </p:txBody>
        </p:sp>
      </p:grpSp>
      <p:sp>
        <p:nvSpPr>
          <p:cNvPr id="72" name="Text Box 11"/>
          <p:cNvSpPr txBox="1">
            <a:spLocks noChangeArrowheads="1"/>
          </p:cNvSpPr>
          <p:nvPr/>
        </p:nvSpPr>
        <p:spPr bwMode="auto">
          <a:xfrm>
            <a:off x="284163" y="6364288"/>
            <a:ext cx="8629650" cy="306387"/>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sv-SE" altLang="en-US" sz="1400" b="0" dirty="0"/>
              <a:t>17. Han L, et al. </a:t>
            </a:r>
            <a:r>
              <a:rPr lang="en-US" altLang="en-US" sz="1400" b="0" dirty="0"/>
              <a:t>World J </a:t>
            </a:r>
            <a:r>
              <a:rPr lang="en-US" altLang="en-US" sz="1400" b="0" dirty="0" err="1"/>
              <a:t>Gastroenterol</a:t>
            </a:r>
            <a:r>
              <a:rPr lang="en-US" altLang="en-US" sz="1400" b="0" dirty="0"/>
              <a:t>. 2011;17:4321-4333.</a:t>
            </a:r>
            <a:endParaRPr lang="sv-SE" altLang="en-US" sz="1400" b="0" dirty="0"/>
          </a:p>
        </p:txBody>
      </p:sp>
    </p:spTree>
    <p:extLst>
      <p:ext uri="{BB962C8B-B14F-4D97-AF65-F5344CB8AC3E}">
        <p14:creationId xmlns:p14="http://schemas.microsoft.com/office/powerpoint/2010/main" val="228515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838200"/>
          </a:xfrm>
        </p:spPr>
        <p:txBody>
          <a:bodyPr>
            <a:noAutofit/>
          </a:bodyPr>
          <a:lstStyle/>
          <a:p>
            <a:r>
              <a:rPr lang="en-US" altLang="en-US" sz="2800" b="1" dirty="0">
                <a:ea typeface="ＭＳ Ｐゴシック" pitchFamily="34" charset="-128"/>
              </a:rPr>
              <a:t>Antiviral Treatment During Pregnancy:</a:t>
            </a:r>
            <a:br>
              <a:rPr lang="en-US" altLang="en-US" sz="2800" b="1" dirty="0">
                <a:ea typeface="ＭＳ Ｐゴシック" pitchFamily="34" charset="-128"/>
              </a:rPr>
            </a:br>
            <a:r>
              <a:rPr lang="en-US" altLang="en-US" sz="2800" b="1" dirty="0">
                <a:ea typeface="ＭＳ Ｐゴシック" pitchFamily="34" charset="-128"/>
              </a:rPr>
              <a:t>TBV Starting Wk 20-32 </a:t>
            </a:r>
            <a:endParaRPr lang="en-US" sz="2800" b="1" dirty="0"/>
          </a:p>
        </p:txBody>
      </p:sp>
      <p:sp>
        <p:nvSpPr>
          <p:cNvPr id="3" name="Content Placeholder 2"/>
          <p:cNvSpPr>
            <a:spLocks noGrp="1"/>
          </p:cNvSpPr>
          <p:nvPr>
            <p:ph sz="quarter" idx="1"/>
          </p:nvPr>
        </p:nvSpPr>
        <p:spPr>
          <a:xfrm>
            <a:off x="699247" y="2057401"/>
            <a:ext cx="7745505" cy="4068762"/>
          </a:xfrm>
        </p:spPr>
        <p:txBody>
          <a:bodyPr/>
          <a:lstStyle/>
          <a:p>
            <a:r>
              <a:rPr lang="en-US" altLang="en-US" sz="1600" dirty="0" err="1">
                <a:ea typeface="ＭＳ Ｐゴシック" pitchFamily="34" charset="-128"/>
              </a:rPr>
              <a:t>HBeAg</a:t>
            </a:r>
            <a:r>
              <a:rPr lang="en-US" altLang="en-US" sz="1600" dirty="0">
                <a:ea typeface="ＭＳ Ｐゴシック" pitchFamily="34" charset="-128"/>
              </a:rPr>
              <a:t>-positive</a:t>
            </a:r>
            <a:r>
              <a:rPr lang="en-US" altLang="en-US" sz="1600" baseline="30000" dirty="0">
                <a:ea typeface="ＭＳ Ｐゴシック" pitchFamily="34" charset="-128"/>
              </a:rPr>
              <a:t> </a:t>
            </a:r>
            <a:r>
              <a:rPr lang="en-US" altLang="en-US" sz="1600" dirty="0">
                <a:ea typeface="ＭＳ Ｐゴシック" pitchFamily="34" charset="-128"/>
              </a:rPr>
              <a:t>Chinese mothers with HBV DNA &gt; 10</a:t>
            </a:r>
            <a:r>
              <a:rPr lang="en-US" altLang="en-US" sz="1600" baseline="30000" dirty="0">
                <a:ea typeface="ＭＳ Ｐゴシック" pitchFamily="34" charset="-128"/>
              </a:rPr>
              <a:t>7</a:t>
            </a:r>
            <a:r>
              <a:rPr lang="en-US" altLang="en-US" sz="1600" dirty="0">
                <a:ea typeface="ＭＳ Ｐゴシック" pitchFamily="34" charset="-128"/>
              </a:rPr>
              <a:t> copies/mL received TBV 600 mg/day beginning in Wk 20-32 of gestation or served as untreated controls</a:t>
            </a:r>
          </a:p>
          <a:p>
            <a:pPr marL="411480" lvl="1" indent="0">
              <a:buNone/>
            </a:pPr>
            <a:r>
              <a:rPr lang="en-US" altLang="en-US" sz="1400" dirty="0">
                <a:ea typeface="ＭＳ Ｐゴシック" pitchFamily="34" charset="-128"/>
              </a:rPr>
              <a:t> 	Not randomized; controls chose not to receive treatment</a:t>
            </a:r>
          </a:p>
          <a:p>
            <a:endParaRPr lang="en-US" dirty="0"/>
          </a:p>
        </p:txBody>
      </p:sp>
      <p:sp>
        <p:nvSpPr>
          <p:cNvPr id="4" name="Line 24"/>
          <p:cNvSpPr>
            <a:spLocks noChangeShapeType="1"/>
          </p:cNvSpPr>
          <p:nvPr/>
        </p:nvSpPr>
        <p:spPr bwMode="auto">
          <a:xfrm>
            <a:off x="1042988" y="5740400"/>
            <a:ext cx="65087" cy="0"/>
          </a:xfrm>
          <a:prstGeom prst="line">
            <a:avLst/>
          </a:prstGeom>
          <a:noFill/>
          <a:ln w="28575">
            <a:solidFill>
              <a:schemeClr val="tx1"/>
            </a:solidFill>
            <a:round/>
            <a:headEnd/>
            <a:tailEnd/>
          </a:ln>
        </p:spPr>
        <p:txBody>
          <a:bodyPr lIns="0" tIns="0" rIns="0" bIns="0"/>
          <a:lstStyle/>
          <a:p>
            <a:endParaRPr lang="en-US"/>
          </a:p>
        </p:txBody>
      </p:sp>
      <p:sp>
        <p:nvSpPr>
          <p:cNvPr id="5" name="Line 25"/>
          <p:cNvSpPr>
            <a:spLocks noChangeShapeType="1"/>
          </p:cNvSpPr>
          <p:nvPr/>
        </p:nvSpPr>
        <p:spPr bwMode="auto">
          <a:xfrm flipV="1">
            <a:off x="1116013" y="5740400"/>
            <a:ext cx="0" cy="69850"/>
          </a:xfrm>
          <a:prstGeom prst="line">
            <a:avLst/>
          </a:prstGeom>
          <a:noFill/>
          <a:ln w="28575">
            <a:solidFill>
              <a:schemeClr val="tx1"/>
            </a:solidFill>
            <a:round/>
            <a:headEnd/>
            <a:tailEnd/>
          </a:ln>
        </p:spPr>
        <p:txBody>
          <a:bodyPr lIns="0" tIns="0" rIns="0" bIns="0"/>
          <a:lstStyle/>
          <a:p>
            <a:endParaRPr lang="en-US"/>
          </a:p>
        </p:txBody>
      </p:sp>
      <p:sp>
        <p:nvSpPr>
          <p:cNvPr id="6" name="Rectangle 38"/>
          <p:cNvSpPr>
            <a:spLocks noChangeArrowheads="1"/>
          </p:cNvSpPr>
          <p:nvPr/>
        </p:nvSpPr>
        <p:spPr bwMode="auto">
          <a:xfrm>
            <a:off x="1739900" y="3105150"/>
            <a:ext cx="2074863" cy="590550"/>
          </a:xfrm>
          <a:prstGeom prst="rect">
            <a:avLst/>
          </a:prstGeom>
          <a:noFill/>
          <a:ln w="9525">
            <a:noFill/>
            <a:miter lim="800000"/>
            <a:headEnd/>
            <a:tailEnd/>
          </a:ln>
        </p:spPr>
        <p:txBody>
          <a:bodyPr lIns="0" tIns="0" rIns="0" bIns="0">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TBV (n = 135)  </a:t>
            </a:r>
          </a:p>
          <a:p>
            <a:pPr eaLnBrk="1" hangingPunct="1">
              <a:lnSpc>
                <a:spcPct val="90000"/>
              </a:lnSpc>
              <a:spcBef>
                <a:spcPct val="35000"/>
              </a:spcBef>
              <a:spcAft>
                <a:spcPct val="25000"/>
              </a:spcAft>
              <a:buClr>
                <a:schemeClr val="folHlink"/>
              </a:buClr>
              <a:buFont typeface="Arial" pitchFamily="34" charset="0"/>
              <a:buNone/>
            </a:pPr>
            <a:endParaRPr lang="en-US" altLang="en-US" sz="1600" b="0"/>
          </a:p>
        </p:txBody>
      </p:sp>
      <p:sp>
        <p:nvSpPr>
          <p:cNvPr id="7" name="Rectangle 39"/>
          <p:cNvSpPr>
            <a:spLocks noChangeArrowheads="1"/>
          </p:cNvSpPr>
          <p:nvPr/>
        </p:nvSpPr>
        <p:spPr bwMode="auto">
          <a:xfrm>
            <a:off x="1539875" y="3135313"/>
            <a:ext cx="136525" cy="136525"/>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None/>
            </a:pPr>
            <a:endParaRPr lang="en-GB" altLang="en-US"/>
          </a:p>
        </p:txBody>
      </p:sp>
      <p:sp>
        <p:nvSpPr>
          <p:cNvPr id="8" name="Rectangle 40"/>
          <p:cNvSpPr>
            <a:spLocks noChangeArrowheads="1"/>
          </p:cNvSpPr>
          <p:nvPr/>
        </p:nvSpPr>
        <p:spPr bwMode="auto">
          <a:xfrm>
            <a:off x="1539875" y="3417888"/>
            <a:ext cx="136525" cy="136525"/>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None/>
              <a:defRPr/>
            </a:pPr>
            <a:endParaRPr lang="en-GB" dirty="0">
              <a:latin typeface="Arial"/>
              <a:ea typeface="+mn-ea"/>
            </a:endParaRPr>
          </a:p>
        </p:txBody>
      </p:sp>
      <p:sp>
        <p:nvSpPr>
          <p:cNvPr id="9" name="Rectangle 41"/>
          <p:cNvSpPr>
            <a:spLocks noChangeArrowheads="1"/>
          </p:cNvSpPr>
          <p:nvPr/>
        </p:nvSpPr>
        <p:spPr bwMode="auto">
          <a:xfrm>
            <a:off x="1744663" y="3409950"/>
            <a:ext cx="2141537" cy="590550"/>
          </a:xfrm>
          <a:prstGeom prst="rect">
            <a:avLst/>
          </a:prstGeom>
          <a:noFill/>
          <a:ln w="9525">
            <a:noFill/>
            <a:miter lim="800000"/>
            <a:headEnd/>
            <a:tailEnd/>
          </a:ln>
        </p:spPr>
        <p:txBody>
          <a:bodyPr lIns="0" tIns="0" rIns="0" bIns="0">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Control (n = 94)</a:t>
            </a:r>
          </a:p>
          <a:p>
            <a:pPr eaLnBrk="1" hangingPunct="1">
              <a:lnSpc>
                <a:spcPct val="90000"/>
              </a:lnSpc>
              <a:spcBef>
                <a:spcPct val="35000"/>
              </a:spcBef>
              <a:spcAft>
                <a:spcPct val="25000"/>
              </a:spcAft>
              <a:buClr>
                <a:schemeClr val="folHlink"/>
              </a:buClr>
              <a:buFont typeface="Arial" pitchFamily="34" charset="0"/>
              <a:buNone/>
            </a:pPr>
            <a:endParaRPr lang="en-US" altLang="en-US" sz="1600" b="0"/>
          </a:p>
        </p:txBody>
      </p:sp>
      <p:sp>
        <p:nvSpPr>
          <p:cNvPr id="10" name="Rectangle 8"/>
          <p:cNvSpPr>
            <a:spLocks noChangeArrowheads="1"/>
          </p:cNvSpPr>
          <p:nvPr/>
        </p:nvSpPr>
        <p:spPr bwMode="auto">
          <a:xfrm>
            <a:off x="1047750" y="5829300"/>
            <a:ext cx="2446338" cy="442913"/>
          </a:xfrm>
          <a:prstGeom prst="rect">
            <a:avLst/>
          </a:prstGeom>
          <a:noFill/>
          <a:ln w="9525">
            <a:noFill/>
            <a:miter lim="800000"/>
            <a:headEnd/>
            <a:tailEnd/>
          </a:ln>
        </p:spPr>
        <p:txBody>
          <a:bodyPr lIns="0" tIns="0" rIns="0" bIns="0">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a:t>Maternal HBV DNA </a:t>
            </a:r>
            <a:br>
              <a:rPr lang="en-US" altLang="en-US" sz="1600"/>
            </a:br>
            <a:r>
              <a:rPr lang="en-US" altLang="en-US" sz="1600"/>
              <a:t>&lt; 500 c/mL at Delivery</a:t>
            </a:r>
          </a:p>
        </p:txBody>
      </p:sp>
      <p:sp>
        <p:nvSpPr>
          <p:cNvPr id="11" name="Rectangle 14"/>
          <p:cNvSpPr>
            <a:spLocks noChangeArrowheads="1"/>
          </p:cNvSpPr>
          <p:nvPr/>
        </p:nvSpPr>
        <p:spPr bwMode="auto">
          <a:xfrm>
            <a:off x="1649413" y="4894263"/>
            <a:ext cx="639762" cy="847725"/>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None/>
            </a:pPr>
            <a:endParaRPr lang="en-GB" altLang="en-US"/>
          </a:p>
        </p:txBody>
      </p:sp>
      <p:sp>
        <p:nvSpPr>
          <p:cNvPr id="12" name="Line 17"/>
          <p:cNvSpPr>
            <a:spLocks noChangeShapeType="1"/>
          </p:cNvSpPr>
          <p:nvPr/>
        </p:nvSpPr>
        <p:spPr bwMode="auto">
          <a:xfrm>
            <a:off x="1114425" y="3090863"/>
            <a:ext cx="0" cy="2676525"/>
          </a:xfrm>
          <a:prstGeom prst="line">
            <a:avLst/>
          </a:prstGeom>
          <a:noFill/>
          <a:ln w="28575">
            <a:solidFill>
              <a:schemeClr val="tx1"/>
            </a:solidFill>
            <a:round/>
            <a:headEnd/>
            <a:tailEnd/>
          </a:ln>
        </p:spPr>
        <p:txBody>
          <a:bodyPr lIns="0" tIns="0" rIns="0" bIns="0"/>
          <a:lstStyle/>
          <a:p>
            <a:endParaRPr lang="en-US"/>
          </a:p>
        </p:txBody>
      </p:sp>
      <p:sp>
        <p:nvSpPr>
          <p:cNvPr id="13" name="Line 18"/>
          <p:cNvSpPr>
            <a:spLocks noChangeShapeType="1"/>
          </p:cNvSpPr>
          <p:nvPr/>
        </p:nvSpPr>
        <p:spPr bwMode="auto">
          <a:xfrm>
            <a:off x="1042988" y="5235575"/>
            <a:ext cx="63500" cy="1588"/>
          </a:xfrm>
          <a:prstGeom prst="line">
            <a:avLst/>
          </a:prstGeom>
          <a:noFill/>
          <a:ln w="28575">
            <a:solidFill>
              <a:schemeClr val="tx1"/>
            </a:solidFill>
            <a:round/>
            <a:headEnd/>
            <a:tailEnd/>
          </a:ln>
        </p:spPr>
        <p:txBody>
          <a:bodyPr lIns="0" tIns="0" rIns="0" bIns="0"/>
          <a:lstStyle/>
          <a:p>
            <a:endParaRPr lang="en-US"/>
          </a:p>
        </p:txBody>
      </p:sp>
      <p:sp>
        <p:nvSpPr>
          <p:cNvPr id="14" name="Line 19"/>
          <p:cNvSpPr>
            <a:spLocks noChangeShapeType="1"/>
          </p:cNvSpPr>
          <p:nvPr/>
        </p:nvSpPr>
        <p:spPr bwMode="auto">
          <a:xfrm>
            <a:off x="1042988" y="4702175"/>
            <a:ext cx="63500" cy="1588"/>
          </a:xfrm>
          <a:prstGeom prst="line">
            <a:avLst/>
          </a:prstGeom>
          <a:noFill/>
          <a:ln w="28575">
            <a:solidFill>
              <a:schemeClr val="tx1"/>
            </a:solidFill>
            <a:round/>
            <a:headEnd/>
            <a:tailEnd/>
          </a:ln>
        </p:spPr>
        <p:txBody>
          <a:bodyPr lIns="0" tIns="0" rIns="0" bIns="0"/>
          <a:lstStyle/>
          <a:p>
            <a:endParaRPr lang="en-US"/>
          </a:p>
        </p:txBody>
      </p:sp>
      <p:sp>
        <p:nvSpPr>
          <p:cNvPr id="15" name="Line 20"/>
          <p:cNvSpPr>
            <a:spLocks noChangeShapeType="1"/>
          </p:cNvSpPr>
          <p:nvPr/>
        </p:nvSpPr>
        <p:spPr bwMode="auto">
          <a:xfrm>
            <a:off x="1042988" y="4154488"/>
            <a:ext cx="63500" cy="1587"/>
          </a:xfrm>
          <a:prstGeom prst="line">
            <a:avLst/>
          </a:prstGeom>
          <a:noFill/>
          <a:ln w="28575">
            <a:solidFill>
              <a:schemeClr val="tx1"/>
            </a:solidFill>
            <a:round/>
            <a:headEnd/>
            <a:tailEnd/>
          </a:ln>
        </p:spPr>
        <p:txBody>
          <a:bodyPr lIns="0" tIns="0" rIns="0" bIns="0"/>
          <a:lstStyle/>
          <a:p>
            <a:endParaRPr lang="en-US"/>
          </a:p>
        </p:txBody>
      </p:sp>
      <p:sp>
        <p:nvSpPr>
          <p:cNvPr id="16" name="Line 21"/>
          <p:cNvSpPr>
            <a:spLocks noChangeShapeType="1"/>
          </p:cNvSpPr>
          <p:nvPr/>
        </p:nvSpPr>
        <p:spPr bwMode="auto">
          <a:xfrm>
            <a:off x="1042988" y="3622675"/>
            <a:ext cx="63500" cy="3175"/>
          </a:xfrm>
          <a:prstGeom prst="line">
            <a:avLst/>
          </a:prstGeom>
          <a:noFill/>
          <a:ln w="28575">
            <a:solidFill>
              <a:schemeClr val="tx1"/>
            </a:solidFill>
            <a:round/>
            <a:headEnd/>
            <a:tailEnd/>
          </a:ln>
        </p:spPr>
        <p:txBody>
          <a:bodyPr lIns="0" tIns="0" rIns="0" bIns="0"/>
          <a:lstStyle/>
          <a:p>
            <a:endParaRPr lang="en-US"/>
          </a:p>
        </p:txBody>
      </p:sp>
      <p:sp>
        <p:nvSpPr>
          <p:cNvPr id="17" name="Line 22"/>
          <p:cNvSpPr>
            <a:spLocks noChangeShapeType="1"/>
          </p:cNvSpPr>
          <p:nvPr/>
        </p:nvSpPr>
        <p:spPr bwMode="auto">
          <a:xfrm>
            <a:off x="1042988" y="3098800"/>
            <a:ext cx="63500" cy="0"/>
          </a:xfrm>
          <a:prstGeom prst="line">
            <a:avLst/>
          </a:prstGeom>
          <a:noFill/>
          <a:ln w="28575">
            <a:solidFill>
              <a:schemeClr val="tx1"/>
            </a:solidFill>
            <a:round/>
            <a:headEnd/>
            <a:tailEnd/>
          </a:ln>
        </p:spPr>
        <p:txBody>
          <a:bodyPr lIns="0" tIns="0" rIns="0" bIns="0"/>
          <a:lstStyle/>
          <a:p>
            <a:endParaRPr lang="en-US"/>
          </a:p>
        </p:txBody>
      </p:sp>
      <p:sp>
        <p:nvSpPr>
          <p:cNvPr id="18" name="Rectangle 31"/>
          <p:cNvSpPr>
            <a:spLocks noChangeArrowheads="1"/>
          </p:cNvSpPr>
          <p:nvPr/>
        </p:nvSpPr>
        <p:spPr bwMode="auto">
          <a:xfrm>
            <a:off x="876300" y="5664200"/>
            <a:ext cx="114300"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0</a:t>
            </a:r>
          </a:p>
        </p:txBody>
      </p:sp>
      <p:sp>
        <p:nvSpPr>
          <p:cNvPr id="19" name="Rectangle 32"/>
          <p:cNvSpPr>
            <a:spLocks noChangeArrowheads="1"/>
          </p:cNvSpPr>
          <p:nvPr/>
        </p:nvSpPr>
        <p:spPr bwMode="auto">
          <a:xfrm>
            <a:off x="796925" y="5130800"/>
            <a:ext cx="227013"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20</a:t>
            </a:r>
          </a:p>
        </p:txBody>
      </p:sp>
      <p:sp>
        <p:nvSpPr>
          <p:cNvPr id="20" name="Rectangle 33"/>
          <p:cNvSpPr>
            <a:spLocks noChangeArrowheads="1"/>
          </p:cNvSpPr>
          <p:nvPr/>
        </p:nvSpPr>
        <p:spPr bwMode="auto">
          <a:xfrm>
            <a:off x="790575" y="4600575"/>
            <a:ext cx="227013"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40</a:t>
            </a:r>
          </a:p>
        </p:txBody>
      </p:sp>
      <p:sp>
        <p:nvSpPr>
          <p:cNvPr id="21" name="Rectangle 34"/>
          <p:cNvSpPr>
            <a:spLocks noChangeArrowheads="1"/>
          </p:cNvSpPr>
          <p:nvPr/>
        </p:nvSpPr>
        <p:spPr bwMode="auto">
          <a:xfrm>
            <a:off x="777875" y="4041775"/>
            <a:ext cx="227013"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60</a:t>
            </a:r>
          </a:p>
        </p:txBody>
      </p:sp>
      <p:sp>
        <p:nvSpPr>
          <p:cNvPr id="22" name="Rectangle 35"/>
          <p:cNvSpPr>
            <a:spLocks noChangeArrowheads="1"/>
          </p:cNvSpPr>
          <p:nvPr/>
        </p:nvSpPr>
        <p:spPr bwMode="auto">
          <a:xfrm>
            <a:off x="781050" y="3519488"/>
            <a:ext cx="227013"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80</a:t>
            </a:r>
          </a:p>
        </p:txBody>
      </p:sp>
      <p:sp>
        <p:nvSpPr>
          <p:cNvPr id="23" name="47 - Ορθογώνιο"/>
          <p:cNvSpPr>
            <a:spLocks noChangeArrowheads="1"/>
          </p:cNvSpPr>
          <p:nvPr/>
        </p:nvSpPr>
        <p:spPr bwMode="auto">
          <a:xfrm>
            <a:off x="2444750" y="5448300"/>
            <a:ext cx="2984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s-ES" altLang="en-US" sz="1600"/>
              <a:t>0</a:t>
            </a:r>
          </a:p>
        </p:txBody>
      </p:sp>
      <p:sp>
        <p:nvSpPr>
          <p:cNvPr id="24" name="48 - Ορθογώνιο"/>
          <p:cNvSpPr>
            <a:spLocks noChangeArrowheads="1"/>
          </p:cNvSpPr>
          <p:nvPr/>
        </p:nvSpPr>
        <p:spPr bwMode="auto">
          <a:xfrm>
            <a:off x="1600200" y="4600575"/>
            <a:ext cx="752475" cy="314325"/>
          </a:xfrm>
          <a:prstGeom prst="rect">
            <a:avLst/>
          </a:prstGeom>
          <a:noFill/>
          <a:ln w="9525">
            <a:noFill/>
            <a:miter lim="800000"/>
            <a:headEnd/>
            <a:tailEnd/>
          </a:ln>
        </p:spPr>
        <p:txBody>
          <a:bodyPr>
            <a:spAutoFit/>
          </a:bodyPr>
          <a:lstStyle/>
          <a:p>
            <a:pPr algn="ctr" eaLnBrk="1" hangingPunct="1">
              <a:lnSpc>
                <a:spcPct val="90000"/>
              </a:lnSpc>
              <a:spcBef>
                <a:spcPct val="35000"/>
              </a:spcBef>
              <a:spcAft>
                <a:spcPct val="25000"/>
              </a:spcAft>
              <a:buClr>
                <a:schemeClr val="folHlink"/>
              </a:buClr>
              <a:buFont typeface="Arial" pitchFamily="34" charset="0"/>
              <a:buNone/>
            </a:pPr>
            <a:r>
              <a:rPr lang="es-ES" altLang="en-US" sz="1600"/>
              <a:t>33</a:t>
            </a:r>
          </a:p>
        </p:txBody>
      </p:sp>
      <p:sp>
        <p:nvSpPr>
          <p:cNvPr id="25" name="Rectangle 43"/>
          <p:cNvSpPr>
            <a:spLocks noChangeArrowheads="1"/>
          </p:cNvSpPr>
          <p:nvPr/>
        </p:nvSpPr>
        <p:spPr bwMode="auto">
          <a:xfrm>
            <a:off x="1863725" y="4298950"/>
            <a:ext cx="955675"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i="1"/>
              <a:t>P</a:t>
            </a:r>
            <a:r>
              <a:rPr lang="en-US" altLang="en-US" sz="1600" b="0"/>
              <a:t> = .001</a:t>
            </a:r>
          </a:p>
        </p:txBody>
      </p:sp>
      <p:sp>
        <p:nvSpPr>
          <p:cNvPr id="26" name="Rectangle 15"/>
          <p:cNvSpPr>
            <a:spLocks noChangeArrowheads="1"/>
          </p:cNvSpPr>
          <p:nvPr/>
        </p:nvSpPr>
        <p:spPr bwMode="auto">
          <a:xfrm>
            <a:off x="2289175" y="5702300"/>
            <a:ext cx="641350" cy="38100"/>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None/>
              <a:defRPr/>
            </a:pPr>
            <a:endParaRPr lang="en-GB" dirty="0">
              <a:latin typeface="Arial"/>
              <a:ea typeface="+mn-ea"/>
            </a:endParaRPr>
          </a:p>
        </p:txBody>
      </p:sp>
      <p:sp>
        <p:nvSpPr>
          <p:cNvPr id="27" name="Rectangle 38"/>
          <p:cNvSpPr>
            <a:spLocks noChangeArrowheads="1"/>
          </p:cNvSpPr>
          <p:nvPr/>
        </p:nvSpPr>
        <p:spPr bwMode="auto">
          <a:xfrm>
            <a:off x="5265738" y="3187700"/>
            <a:ext cx="1914525" cy="442913"/>
          </a:xfrm>
          <a:prstGeom prst="rect">
            <a:avLst/>
          </a:prstGeom>
          <a:noFill/>
          <a:ln w="9525">
            <a:noFill/>
            <a:miter lim="800000"/>
            <a:headEnd/>
            <a:tailEnd/>
          </a:ln>
        </p:spPr>
        <p:txBody>
          <a:bodyPr lIns="0" tIns="0" rIns="0" bIns="0">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TBV + HBIG + Vac (n = 132)</a:t>
            </a:r>
          </a:p>
        </p:txBody>
      </p:sp>
      <p:sp>
        <p:nvSpPr>
          <p:cNvPr id="28" name="Rectangle 39"/>
          <p:cNvSpPr>
            <a:spLocks noChangeArrowheads="1"/>
          </p:cNvSpPr>
          <p:nvPr/>
        </p:nvSpPr>
        <p:spPr bwMode="auto">
          <a:xfrm>
            <a:off x="5046663" y="3216275"/>
            <a:ext cx="138112" cy="136525"/>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None/>
            </a:pPr>
            <a:endParaRPr lang="en-GB" altLang="en-US" b="0"/>
          </a:p>
        </p:txBody>
      </p:sp>
      <p:sp>
        <p:nvSpPr>
          <p:cNvPr id="29" name="Rectangle 40"/>
          <p:cNvSpPr>
            <a:spLocks noChangeArrowheads="1"/>
          </p:cNvSpPr>
          <p:nvPr/>
        </p:nvSpPr>
        <p:spPr bwMode="auto">
          <a:xfrm>
            <a:off x="5046663" y="3727450"/>
            <a:ext cx="138112" cy="136525"/>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None/>
              <a:defRPr/>
            </a:pPr>
            <a:endParaRPr lang="en-GB" b="0" dirty="0">
              <a:latin typeface="Arial"/>
              <a:ea typeface="+mn-ea"/>
            </a:endParaRPr>
          </a:p>
        </p:txBody>
      </p:sp>
      <p:sp>
        <p:nvSpPr>
          <p:cNvPr id="30" name="Rectangle 41"/>
          <p:cNvSpPr>
            <a:spLocks noChangeArrowheads="1"/>
          </p:cNvSpPr>
          <p:nvPr/>
        </p:nvSpPr>
        <p:spPr bwMode="auto">
          <a:xfrm>
            <a:off x="5265738" y="3702050"/>
            <a:ext cx="1685925" cy="442913"/>
          </a:xfrm>
          <a:prstGeom prst="rect">
            <a:avLst/>
          </a:prstGeom>
          <a:noFill/>
          <a:ln w="9525">
            <a:noFill/>
            <a:miter lim="800000"/>
            <a:headEnd/>
            <a:tailEnd/>
          </a:ln>
        </p:spPr>
        <p:txBody>
          <a:bodyPr lIns="0" tIns="0" rIns="0" bIns="0">
            <a:spAutoFit/>
          </a:bodyPr>
          <a:lstStyle/>
          <a:p>
            <a:pPr eaLnBrk="1" hangingPunct="1">
              <a:lnSpc>
                <a:spcPct val="90000"/>
              </a:lnSpc>
              <a:spcBef>
                <a:spcPct val="35000"/>
              </a:spcBef>
              <a:spcAft>
                <a:spcPct val="25000"/>
              </a:spcAft>
              <a:buClr>
                <a:schemeClr val="folHlink"/>
              </a:buClr>
              <a:buFont typeface="Arial" pitchFamily="34" charset="0"/>
              <a:buNone/>
            </a:pPr>
            <a:r>
              <a:rPr lang="en-US" altLang="en-US" sz="1600" b="0"/>
              <a:t>HBIG + Vac</a:t>
            </a:r>
            <a:br>
              <a:rPr lang="en-US" altLang="en-US" sz="1600" b="0"/>
            </a:br>
            <a:r>
              <a:rPr lang="en-US" altLang="en-US" sz="1600" b="0"/>
              <a:t>(n = 88)</a:t>
            </a:r>
          </a:p>
        </p:txBody>
      </p:sp>
      <p:sp>
        <p:nvSpPr>
          <p:cNvPr id="31" name="Rectangle 9"/>
          <p:cNvSpPr>
            <a:spLocks noChangeArrowheads="1"/>
          </p:cNvSpPr>
          <p:nvPr/>
        </p:nvSpPr>
        <p:spPr bwMode="auto">
          <a:xfrm>
            <a:off x="5357968" y="5829300"/>
            <a:ext cx="788677" cy="443198"/>
          </a:xfrm>
          <a:prstGeom prst="rect">
            <a:avLst/>
          </a:prstGeom>
          <a:noFill/>
          <a:ln w="9525">
            <a:noFill/>
            <a:miter lim="800000"/>
            <a:headEnd/>
            <a:tailEnd/>
          </a:ln>
        </p:spPr>
        <p:txBody>
          <a:bodyPr wrap="none" lIns="0" tIns="0" rIns="0" bIns="0">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a:t>HBsAg+</a:t>
            </a:r>
            <a:br>
              <a:rPr lang="en-US" altLang="en-US" sz="1600"/>
            </a:br>
            <a:r>
              <a:rPr lang="en-US" altLang="en-US" sz="1600"/>
              <a:t>at 7 Mos</a:t>
            </a:r>
          </a:p>
        </p:txBody>
      </p:sp>
      <p:sp>
        <p:nvSpPr>
          <p:cNvPr id="32" name="Rectangle 10"/>
          <p:cNvSpPr>
            <a:spLocks noChangeArrowheads="1"/>
          </p:cNvSpPr>
          <p:nvPr/>
        </p:nvSpPr>
        <p:spPr bwMode="auto">
          <a:xfrm>
            <a:off x="6754813" y="5829300"/>
            <a:ext cx="2016125" cy="442913"/>
          </a:xfrm>
          <a:prstGeom prst="rect">
            <a:avLst/>
          </a:prstGeom>
          <a:noFill/>
          <a:ln w="9525">
            <a:noFill/>
            <a:miter lim="800000"/>
            <a:headEnd/>
            <a:tailEnd/>
          </a:ln>
        </p:spPr>
        <p:txBody>
          <a:bodyPr lIns="0" tIns="0" rIns="0" bIns="0">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a:t>Anti-HBs Detectable</a:t>
            </a:r>
            <a:br>
              <a:rPr lang="en-US" altLang="en-US" sz="1600"/>
            </a:br>
            <a:r>
              <a:rPr lang="en-US" altLang="en-US" sz="1600"/>
              <a:t>at Wk 28</a:t>
            </a:r>
          </a:p>
        </p:txBody>
      </p:sp>
      <p:sp>
        <p:nvSpPr>
          <p:cNvPr id="33" name="Rectangle 13"/>
          <p:cNvSpPr>
            <a:spLocks noChangeArrowheads="1"/>
          </p:cNvSpPr>
          <p:nvPr/>
        </p:nvSpPr>
        <p:spPr bwMode="auto">
          <a:xfrm>
            <a:off x="7180263" y="3219450"/>
            <a:ext cx="639762" cy="2533650"/>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None/>
            </a:pPr>
            <a:endParaRPr lang="en-GB" altLang="en-US" b="0"/>
          </a:p>
        </p:txBody>
      </p:sp>
      <p:sp>
        <p:nvSpPr>
          <p:cNvPr id="34" name="Rectangle 15"/>
          <p:cNvSpPr>
            <a:spLocks noChangeArrowheads="1"/>
          </p:cNvSpPr>
          <p:nvPr/>
        </p:nvSpPr>
        <p:spPr bwMode="auto">
          <a:xfrm>
            <a:off x="5753100" y="5502275"/>
            <a:ext cx="639763" cy="236538"/>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None/>
              <a:defRPr/>
            </a:pPr>
            <a:endParaRPr lang="en-GB" b="0" dirty="0">
              <a:latin typeface="Arial"/>
              <a:ea typeface="+mn-ea"/>
            </a:endParaRPr>
          </a:p>
        </p:txBody>
      </p:sp>
      <p:sp>
        <p:nvSpPr>
          <p:cNvPr id="35" name="Rectangle 16"/>
          <p:cNvSpPr>
            <a:spLocks noChangeArrowheads="1"/>
          </p:cNvSpPr>
          <p:nvPr/>
        </p:nvSpPr>
        <p:spPr bwMode="auto">
          <a:xfrm>
            <a:off x="7827963" y="3433763"/>
            <a:ext cx="639762" cy="2297112"/>
          </a:xfrm>
          <a:prstGeom prst="rect">
            <a:avLst/>
          </a:prstGeom>
          <a:solidFill>
            <a:schemeClr val="accent3"/>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charset="0"/>
              <a:buNone/>
              <a:defRPr/>
            </a:pPr>
            <a:endParaRPr lang="en-GB" b="0" dirty="0">
              <a:latin typeface="Arial"/>
              <a:ea typeface="+mn-ea"/>
            </a:endParaRPr>
          </a:p>
        </p:txBody>
      </p:sp>
      <p:sp>
        <p:nvSpPr>
          <p:cNvPr id="36" name="Line 17"/>
          <p:cNvSpPr>
            <a:spLocks noChangeShapeType="1"/>
          </p:cNvSpPr>
          <p:nvPr/>
        </p:nvSpPr>
        <p:spPr bwMode="auto">
          <a:xfrm>
            <a:off x="4845050" y="3206750"/>
            <a:ext cx="1588" cy="2530475"/>
          </a:xfrm>
          <a:prstGeom prst="line">
            <a:avLst/>
          </a:prstGeom>
          <a:noFill/>
          <a:ln w="28575">
            <a:solidFill>
              <a:schemeClr val="tx1"/>
            </a:solidFill>
            <a:round/>
            <a:headEnd/>
            <a:tailEnd/>
          </a:ln>
        </p:spPr>
        <p:txBody>
          <a:bodyPr lIns="0" tIns="0" rIns="0" bIns="0"/>
          <a:lstStyle/>
          <a:p>
            <a:endParaRPr lang="en-US"/>
          </a:p>
        </p:txBody>
      </p:sp>
      <p:sp>
        <p:nvSpPr>
          <p:cNvPr id="37" name="Line 18"/>
          <p:cNvSpPr>
            <a:spLocks noChangeShapeType="1"/>
          </p:cNvSpPr>
          <p:nvPr/>
        </p:nvSpPr>
        <p:spPr bwMode="auto">
          <a:xfrm>
            <a:off x="4773613" y="5235575"/>
            <a:ext cx="63500" cy="0"/>
          </a:xfrm>
          <a:prstGeom prst="line">
            <a:avLst/>
          </a:prstGeom>
          <a:noFill/>
          <a:ln w="28575">
            <a:solidFill>
              <a:schemeClr val="tx1"/>
            </a:solidFill>
            <a:round/>
            <a:headEnd/>
            <a:tailEnd/>
          </a:ln>
        </p:spPr>
        <p:txBody>
          <a:bodyPr lIns="0" tIns="0" rIns="0" bIns="0"/>
          <a:lstStyle/>
          <a:p>
            <a:endParaRPr lang="en-US"/>
          </a:p>
        </p:txBody>
      </p:sp>
      <p:sp>
        <p:nvSpPr>
          <p:cNvPr id="38" name="Line 19"/>
          <p:cNvSpPr>
            <a:spLocks noChangeShapeType="1"/>
          </p:cNvSpPr>
          <p:nvPr/>
        </p:nvSpPr>
        <p:spPr bwMode="auto">
          <a:xfrm>
            <a:off x="4773613" y="4730750"/>
            <a:ext cx="63500" cy="0"/>
          </a:xfrm>
          <a:prstGeom prst="line">
            <a:avLst/>
          </a:prstGeom>
          <a:noFill/>
          <a:ln w="28575">
            <a:solidFill>
              <a:schemeClr val="tx1"/>
            </a:solidFill>
            <a:round/>
            <a:headEnd/>
            <a:tailEnd/>
          </a:ln>
        </p:spPr>
        <p:txBody>
          <a:bodyPr lIns="0" tIns="0" rIns="0" bIns="0"/>
          <a:lstStyle/>
          <a:p>
            <a:endParaRPr lang="en-US"/>
          </a:p>
        </p:txBody>
      </p:sp>
      <p:sp>
        <p:nvSpPr>
          <p:cNvPr id="39" name="Line 20"/>
          <p:cNvSpPr>
            <a:spLocks noChangeShapeType="1"/>
          </p:cNvSpPr>
          <p:nvPr/>
        </p:nvSpPr>
        <p:spPr bwMode="auto">
          <a:xfrm>
            <a:off x="4773613" y="4211638"/>
            <a:ext cx="63500" cy="1587"/>
          </a:xfrm>
          <a:prstGeom prst="line">
            <a:avLst/>
          </a:prstGeom>
          <a:noFill/>
          <a:ln w="28575">
            <a:solidFill>
              <a:schemeClr val="tx1"/>
            </a:solidFill>
            <a:round/>
            <a:headEnd/>
            <a:tailEnd/>
          </a:ln>
        </p:spPr>
        <p:txBody>
          <a:bodyPr lIns="0" tIns="0" rIns="0" bIns="0"/>
          <a:lstStyle/>
          <a:p>
            <a:endParaRPr lang="en-US"/>
          </a:p>
        </p:txBody>
      </p:sp>
      <p:sp>
        <p:nvSpPr>
          <p:cNvPr id="40" name="Line 21"/>
          <p:cNvSpPr>
            <a:spLocks noChangeShapeType="1"/>
          </p:cNvSpPr>
          <p:nvPr/>
        </p:nvSpPr>
        <p:spPr bwMode="auto">
          <a:xfrm>
            <a:off x="4773613" y="3708400"/>
            <a:ext cx="63500" cy="3175"/>
          </a:xfrm>
          <a:prstGeom prst="line">
            <a:avLst/>
          </a:prstGeom>
          <a:noFill/>
          <a:ln w="28575">
            <a:solidFill>
              <a:schemeClr val="tx1"/>
            </a:solidFill>
            <a:round/>
            <a:headEnd/>
            <a:tailEnd/>
          </a:ln>
        </p:spPr>
        <p:txBody>
          <a:bodyPr lIns="0" tIns="0" rIns="0" bIns="0"/>
          <a:lstStyle/>
          <a:p>
            <a:endParaRPr lang="en-US"/>
          </a:p>
        </p:txBody>
      </p:sp>
      <p:sp>
        <p:nvSpPr>
          <p:cNvPr id="41" name="Line 22"/>
          <p:cNvSpPr>
            <a:spLocks noChangeShapeType="1"/>
          </p:cNvSpPr>
          <p:nvPr/>
        </p:nvSpPr>
        <p:spPr bwMode="auto">
          <a:xfrm>
            <a:off x="4773613" y="3214688"/>
            <a:ext cx="63500" cy="1587"/>
          </a:xfrm>
          <a:prstGeom prst="line">
            <a:avLst/>
          </a:prstGeom>
          <a:noFill/>
          <a:ln w="28575">
            <a:solidFill>
              <a:schemeClr val="tx1"/>
            </a:solidFill>
            <a:round/>
            <a:headEnd/>
            <a:tailEnd/>
          </a:ln>
        </p:spPr>
        <p:txBody>
          <a:bodyPr lIns="0" tIns="0" rIns="0" bIns="0"/>
          <a:lstStyle/>
          <a:p>
            <a:endParaRPr lang="en-US"/>
          </a:p>
        </p:txBody>
      </p:sp>
      <p:sp>
        <p:nvSpPr>
          <p:cNvPr id="42" name="Line 24"/>
          <p:cNvSpPr>
            <a:spLocks noChangeShapeType="1"/>
          </p:cNvSpPr>
          <p:nvPr/>
        </p:nvSpPr>
        <p:spPr bwMode="auto">
          <a:xfrm>
            <a:off x="4773613" y="5737225"/>
            <a:ext cx="63500" cy="1588"/>
          </a:xfrm>
          <a:prstGeom prst="line">
            <a:avLst/>
          </a:prstGeom>
          <a:noFill/>
          <a:ln w="28575">
            <a:solidFill>
              <a:schemeClr val="tx1"/>
            </a:solidFill>
            <a:round/>
            <a:headEnd/>
            <a:tailEnd/>
          </a:ln>
        </p:spPr>
        <p:txBody>
          <a:bodyPr lIns="0" tIns="0" rIns="0" bIns="0"/>
          <a:lstStyle/>
          <a:p>
            <a:endParaRPr lang="en-US"/>
          </a:p>
        </p:txBody>
      </p:sp>
      <p:sp>
        <p:nvSpPr>
          <p:cNvPr id="43" name="Line 25"/>
          <p:cNvSpPr>
            <a:spLocks noChangeShapeType="1"/>
          </p:cNvSpPr>
          <p:nvPr/>
        </p:nvSpPr>
        <p:spPr bwMode="auto">
          <a:xfrm flipV="1">
            <a:off x="4845050" y="5737225"/>
            <a:ext cx="0" cy="65088"/>
          </a:xfrm>
          <a:prstGeom prst="line">
            <a:avLst/>
          </a:prstGeom>
          <a:noFill/>
          <a:ln w="28575">
            <a:solidFill>
              <a:schemeClr val="tx1"/>
            </a:solidFill>
            <a:round/>
            <a:headEnd/>
            <a:tailEnd/>
          </a:ln>
        </p:spPr>
        <p:txBody>
          <a:bodyPr lIns="0" tIns="0" rIns="0" bIns="0"/>
          <a:lstStyle/>
          <a:p>
            <a:endParaRPr lang="en-US"/>
          </a:p>
        </p:txBody>
      </p:sp>
      <p:sp>
        <p:nvSpPr>
          <p:cNvPr id="44" name="Line 29"/>
          <p:cNvSpPr>
            <a:spLocks noChangeShapeType="1"/>
          </p:cNvSpPr>
          <p:nvPr/>
        </p:nvSpPr>
        <p:spPr bwMode="auto">
          <a:xfrm flipV="1">
            <a:off x="6711950" y="5737225"/>
            <a:ext cx="0" cy="65088"/>
          </a:xfrm>
          <a:prstGeom prst="line">
            <a:avLst/>
          </a:prstGeom>
          <a:noFill/>
          <a:ln w="28575">
            <a:solidFill>
              <a:schemeClr val="tx1"/>
            </a:solidFill>
            <a:round/>
            <a:headEnd/>
            <a:tailEnd/>
          </a:ln>
        </p:spPr>
        <p:txBody>
          <a:bodyPr lIns="0" tIns="0" rIns="0" bIns="0"/>
          <a:lstStyle/>
          <a:p>
            <a:endParaRPr lang="en-US"/>
          </a:p>
        </p:txBody>
      </p:sp>
      <p:sp>
        <p:nvSpPr>
          <p:cNvPr id="45" name="Rectangle 31"/>
          <p:cNvSpPr>
            <a:spLocks noChangeArrowheads="1"/>
          </p:cNvSpPr>
          <p:nvPr/>
        </p:nvSpPr>
        <p:spPr bwMode="auto">
          <a:xfrm>
            <a:off x="4608513" y="5638800"/>
            <a:ext cx="114300"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0</a:t>
            </a:r>
          </a:p>
        </p:txBody>
      </p:sp>
      <p:sp>
        <p:nvSpPr>
          <p:cNvPr id="46" name="Rectangle 32"/>
          <p:cNvSpPr>
            <a:spLocks noChangeArrowheads="1"/>
          </p:cNvSpPr>
          <p:nvPr/>
        </p:nvSpPr>
        <p:spPr bwMode="auto">
          <a:xfrm>
            <a:off x="4527550" y="5137150"/>
            <a:ext cx="227013"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20</a:t>
            </a:r>
          </a:p>
        </p:txBody>
      </p:sp>
      <p:sp>
        <p:nvSpPr>
          <p:cNvPr id="47" name="Rectangle 33"/>
          <p:cNvSpPr>
            <a:spLocks noChangeArrowheads="1"/>
          </p:cNvSpPr>
          <p:nvPr/>
        </p:nvSpPr>
        <p:spPr bwMode="auto">
          <a:xfrm>
            <a:off x="4522788" y="4635500"/>
            <a:ext cx="227012"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40</a:t>
            </a:r>
          </a:p>
        </p:txBody>
      </p:sp>
      <p:sp>
        <p:nvSpPr>
          <p:cNvPr id="48" name="Rectangle 34"/>
          <p:cNvSpPr>
            <a:spLocks noChangeArrowheads="1"/>
          </p:cNvSpPr>
          <p:nvPr/>
        </p:nvSpPr>
        <p:spPr bwMode="auto">
          <a:xfrm>
            <a:off x="4510088" y="4114800"/>
            <a:ext cx="227012"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60</a:t>
            </a:r>
          </a:p>
        </p:txBody>
      </p:sp>
      <p:sp>
        <p:nvSpPr>
          <p:cNvPr id="49" name="Rectangle 35"/>
          <p:cNvSpPr>
            <a:spLocks noChangeArrowheads="1"/>
          </p:cNvSpPr>
          <p:nvPr/>
        </p:nvSpPr>
        <p:spPr bwMode="auto">
          <a:xfrm>
            <a:off x="4513263" y="3606800"/>
            <a:ext cx="227012"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80</a:t>
            </a:r>
          </a:p>
        </p:txBody>
      </p:sp>
      <p:sp>
        <p:nvSpPr>
          <p:cNvPr id="50" name="Rectangle 36"/>
          <p:cNvSpPr>
            <a:spLocks noChangeArrowheads="1"/>
          </p:cNvSpPr>
          <p:nvPr/>
        </p:nvSpPr>
        <p:spPr bwMode="auto">
          <a:xfrm>
            <a:off x="4392613" y="3119438"/>
            <a:ext cx="341312" cy="222250"/>
          </a:xfrm>
          <a:prstGeom prst="rect">
            <a:avLst/>
          </a:prstGeom>
          <a:noFill/>
          <a:ln w="9525">
            <a:noFill/>
            <a:miter lim="800000"/>
            <a:headEnd/>
            <a:tailEnd/>
          </a:ln>
        </p:spPr>
        <p:txBody>
          <a:bodyPr wrap="none" lIns="0" tIns="0" rIns="0" bIns="0">
            <a:spAutoFit/>
          </a:bodyPr>
          <a:lstStyle/>
          <a:p>
            <a:pPr algn="r" eaLnBrk="1" hangingPunct="1">
              <a:lnSpc>
                <a:spcPct val="90000"/>
              </a:lnSpc>
              <a:spcBef>
                <a:spcPct val="35000"/>
              </a:spcBef>
              <a:spcAft>
                <a:spcPct val="25000"/>
              </a:spcAft>
              <a:buClr>
                <a:schemeClr val="folHlink"/>
              </a:buClr>
              <a:buFont typeface="Arial" pitchFamily="34" charset="0"/>
              <a:buNone/>
            </a:pPr>
            <a:r>
              <a:rPr lang="en-US" altLang="en-US" sz="1600" b="0"/>
              <a:t>100</a:t>
            </a:r>
          </a:p>
        </p:txBody>
      </p:sp>
      <p:sp>
        <p:nvSpPr>
          <p:cNvPr id="51" name="Rectangle 43"/>
          <p:cNvSpPr>
            <a:spLocks noChangeArrowheads="1"/>
          </p:cNvSpPr>
          <p:nvPr/>
        </p:nvSpPr>
        <p:spPr bwMode="auto">
          <a:xfrm>
            <a:off x="5451475" y="4881563"/>
            <a:ext cx="957263"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n-US" altLang="en-US" sz="1600" b="0" i="1"/>
              <a:t>P</a:t>
            </a:r>
            <a:r>
              <a:rPr lang="en-US" altLang="en-US" sz="1600" b="0"/>
              <a:t> = .001</a:t>
            </a:r>
          </a:p>
        </p:txBody>
      </p:sp>
      <p:sp>
        <p:nvSpPr>
          <p:cNvPr id="52" name="Rectangle 49"/>
          <p:cNvSpPr>
            <a:spLocks noChangeArrowheads="1"/>
          </p:cNvSpPr>
          <p:nvPr/>
        </p:nvSpPr>
        <p:spPr bwMode="auto">
          <a:xfrm>
            <a:off x="7921625" y="3138488"/>
            <a:ext cx="4127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s-ES" altLang="en-US" sz="1600"/>
              <a:t>92</a:t>
            </a:r>
          </a:p>
        </p:txBody>
      </p:sp>
      <p:sp>
        <p:nvSpPr>
          <p:cNvPr id="53" name="Rectangle 50"/>
          <p:cNvSpPr>
            <a:spLocks noChangeArrowheads="1"/>
          </p:cNvSpPr>
          <p:nvPr/>
        </p:nvSpPr>
        <p:spPr bwMode="auto">
          <a:xfrm>
            <a:off x="5311775" y="5443538"/>
            <a:ext cx="2984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s-ES" altLang="en-US" sz="1600"/>
              <a:t>0</a:t>
            </a:r>
          </a:p>
        </p:txBody>
      </p:sp>
      <p:sp>
        <p:nvSpPr>
          <p:cNvPr id="54" name="Rectangle 51"/>
          <p:cNvSpPr>
            <a:spLocks noChangeArrowheads="1"/>
          </p:cNvSpPr>
          <p:nvPr/>
        </p:nvSpPr>
        <p:spPr bwMode="auto">
          <a:xfrm>
            <a:off x="5903913" y="5240338"/>
            <a:ext cx="298450" cy="314325"/>
          </a:xfrm>
          <a:prstGeom prst="rect">
            <a:avLst/>
          </a:prstGeom>
          <a:noFill/>
          <a:ln w="9525">
            <a:noFill/>
            <a:miter lim="800000"/>
            <a:headEnd/>
            <a:tailEnd/>
          </a:ln>
        </p:spPr>
        <p:txBody>
          <a:bodyPr wrap="none">
            <a:spAutoFit/>
          </a:bodyPr>
          <a:lstStyle/>
          <a:p>
            <a:pPr algn="ctr" eaLnBrk="1" hangingPunct="1">
              <a:lnSpc>
                <a:spcPct val="90000"/>
              </a:lnSpc>
              <a:spcBef>
                <a:spcPct val="35000"/>
              </a:spcBef>
              <a:spcAft>
                <a:spcPct val="25000"/>
              </a:spcAft>
              <a:buClr>
                <a:schemeClr val="folHlink"/>
              </a:buClr>
              <a:buFont typeface="Arial" pitchFamily="34" charset="0"/>
              <a:buNone/>
            </a:pPr>
            <a:r>
              <a:rPr lang="es-ES" altLang="en-US" sz="1600"/>
              <a:t>8</a:t>
            </a:r>
          </a:p>
        </p:txBody>
      </p:sp>
      <p:sp>
        <p:nvSpPr>
          <p:cNvPr id="55" name="Rectangle 15"/>
          <p:cNvSpPr>
            <a:spLocks noChangeArrowheads="1"/>
          </p:cNvSpPr>
          <p:nvPr/>
        </p:nvSpPr>
        <p:spPr bwMode="auto">
          <a:xfrm>
            <a:off x="5113338" y="5699125"/>
            <a:ext cx="639762" cy="36513"/>
          </a:xfrm>
          <a:prstGeom prst="rect">
            <a:avLst/>
          </a:prstGeom>
          <a:solidFill>
            <a:schemeClr val="accent2"/>
          </a:solidFill>
          <a:ln w="9525">
            <a:noFill/>
            <a:miter lim="800000"/>
            <a:headEnd/>
            <a:tailEnd/>
          </a:ln>
        </p:spPr>
        <p:txBody>
          <a:bodyPr lIns="0" tIns="0" rIns="0" bIns="0"/>
          <a:lstStyle/>
          <a:p>
            <a:pPr eaLnBrk="1" hangingPunct="1">
              <a:lnSpc>
                <a:spcPct val="90000"/>
              </a:lnSpc>
              <a:spcBef>
                <a:spcPct val="35000"/>
              </a:spcBef>
              <a:spcAft>
                <a:spcPct val="25000"/>
              </a:spcAft>
              <a:buClr>
                <a:schemeClr val="folHlink"/>
              </a:buClr>
              <a:buFont typeface="Arial" pitchFamily="34" charset="0"/>
              <a:buNone/>
            </a:pPr>
            <a:endParaRPr lang="en-GB" altLang="en-US" b="0"/>
          </a:p>
        </p:txBody>
      </p:sp>
      <p:sp>
        <p:nvSpPr>
          <p:cNvPr id="56" name="TextBox 55"/>
          <p:cNvSpPr txBox="1"/>
          <p:nvPr/>
        </p:nvSpPr>
        <p:spPr>
          <a:xfrm rot="16200000">
            <a:off x="2800350" y="4318000"/>
            <a:ext cx="2846388" cy="312738"/>
          </a:xfrm>
          <a:prstGeom prst="rect">
            <a:avLst/>
          </a:prstGeom>
          <a:noFill/>
        </p:spPr>
        <p:txBody>
          <a:bodyPr>
            <a:spAutoFit/>
          </a:bodyPr>
          <a:lstStyle/>
          <a:p>
            <a:pPr algn="ctr" eaLnBrk="1" fontAlgn="auto" hangingPunct="1">
              <a:lnSpc>
                <a:spcPct val="90000"/>
              </a:lnSpc>
              <a:spcBef>
                <a:spcPts val="0"/>
              </a:spcBef>
              <a:spcAft>
                <a:spcPts val="0"/>
              </a:spcAft>
              <a:buClr>
                <a:schemeClr val="folHlink"/>
              </a:buClr>
              <a:buFont typeface="Arial" charset="0"/>
              <a:buNone/>
              <a:defRPr/>
            </a:pPr>
            <a:r>
              <a:rPr lang="en-US" sz="1600" dirty="0">
                <a:latin typeface="+mj-lt"/>
                <a:ea typeface="+mn-ea"/>
              </a:rPr>
              <a:t>Proportion of Patients, %</a:t>
            </a:r>
          </a:p>
        </p:txBody>
      </p:sp>
      <p:sp>
        <p:nvSpPr>
          <p:cNvPr id="57" name="Line 25"/>
          <p:cNvSpPr>
            <a:spLocks noChangeShapeType="1"/>
          </p:cNvSpPr>
          <p:nvPr/>
        </p:nvSpPr>
        <p:spPr bwMode="auto">
          <a:xfrm flipV="1">
            <a:off x="3421063" y="5740400"/>
            <a:ext cx="0" cy="68263"/>
          </a:xfrm>
          <a:prstGeom prst="line">
            <a:avLst/>
          </a:prstGeom>
          <a:noFill/>
          <a:ln w="28575">
            <a:solidFill>
              <a:schemeClr val="tx1"/>
            </a:solidFill>
            <a:round/>
            <a:headEnd/>
            <a:tailEnd/>
          </a:ln>
        </p:spPr>
        <p:txBody>
          <a:bodyPr lIns="0" tIns="0" rIns="0" bIns="0"/>
          <a:lstStyle/>
          <a:p>
            <a:endParaRPr lang="en-US"/>
          </a:p>
        </p:txBody>
      </p:sp>
      <p:sp>
        <p:nvSpPr>
          <p:cNvPr id="58" name="Line 27"/>
          <p:cNvSpPr>
            <a:spLocks noChangeShapeType="1"/>
          </p:cNvSpPr>
          <p:nvPr/>
        </p:nvSpPr>
        <p:spPr bwMode="auto">
          <a:xfrm>
            <a:off x="1125538" y="5735638"/>
            <a:ext cx="2303462" cy="0"/>
          </a:xfrm>
          <a:prstGeom prst="line">
            <a:avLst/>
          </a:prstGeom>
          <a:noFill/>
          <a:ln w="28575">
            <a:solidFill>
              <a:schemeClr val="tx1"/>
            </a:solidFill>
            <a:round/>
            <a:headEnd/>
            <a:tailEnd/>
          </a:ln>
        </p:spPr>
        <p:txBody>
          <a:bodyPr lIns="0" tIns="0" rIns="0" bIns="0"/>
          <a:lstStyle/>
          <a:p>
            <a:endParaRPr lang="en-US"/>
          </a:p>
        </p:txBody>
      </p:sp>
      <p:sp>
        <p:nvSpPr>
          <p:cNvPr id="59" name="Line 29"/>
          <p:cNvSpPr>
            <a:spLocks noChangeShapeType="1"/>
          </p:cNvSpPr>
          <p:nvPr/>
        </p:nvSpPr>
        <p:spPr bwMode="auto">
          <a:xfrm flipV="1">
            <a:off x="8812213" y="5743575"/>
            <a:ext cx="0" cy="65088"/>
          </a:xfrm>
          <a:prstGeom prst="line">
            <a:avLst/>
          </a:prstGeom>
          <a:noFill/>
          <a:ln w="28575">
            <a:solidFill>
              <a:schemeClr val="tx1"/>
            </a:solidFill>
            <a:round/>
            <a:headEnd/>
            <a:tailEnd/>
          </a:ln>
        </p:spPr>
        <p:txBody>
          <a:bodyPr lIns="0" tIns="0" rIns="0" bIns="0"/>
          <a:lstStyle/>
          <a:p>
            <a:endParaRPr lang="en-US"/>
          </a:p>
        </p:txBody>
      </p:sp>
      <p:sp>
        <p:nvSpPr>
          <p:cNvPr id="60" name="Line 27"/>
          <p:cNvSpPr>
            <a:spLocks noChangeShapeType="1"/>
          </p:cNvSpPr>
          <p:nvPr/>
        </p:nvSpPr>
        <p:spPr bwMode="auto">
          <a:xfrm>
            <a:off x="4843463" y="5737225"/>
            <a:ext cx="3978275" cy="1588"/>
          </a:xfrm>
          <a:prstGeom prst="line">
            <a:avLst/>
          </a:prstGeom>
          <a:noFill/>
          <a:ln w="28575">
            <a:solidFill>
              <a:schemeClr val="tx1"/>
            </a:solidFill>
            <a:round/>
            <a:headEnd/>
            <a:tailEnd/>
          </a:ln>
        </p:spPr>
        <p:txBody>
          <a:bodyPr lIns="0" tIns="0" rIns="0" bIns="0"/>
          <a:lstStyle/>
          <a:p>
            <a:endParaRPr lang="en-US"/>
          </a:p>
        </p:txBody>
      </p:sp>
      <p:sp>
        <p:nvSpPr>
          <p:cNvPr id="61" name="Text Box 11"/>
          <p:cNvSpPr txBox="1">
            <a:spLocks noChangeArrowheads="1"/>
          </p:cNvSpPr>
          <p:nvPr/>
        </p:nvSpPr>
        <p:spPr bwMode="auto">
          <a:xfrm>
            <a:off x="285750" y="6364288"/>
            <a:ext cx="8629650" cy="306387"/>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en-US" altLang="en-US" sz="1400" b="0" dirty="0"/>
              <a:t>16. Han GR, et al. J </a:t>
            </a:r>
            <a:r>
              <a:rPr lang="en-US" altLang="en-US" sz="1400" b="0" dirty="0" err="1"/>
              <a:t>Hepatol</a:t>
            </a:r>
            <a:r>
              <a:rPr lang="en-US" altLang="en-US" sz="1400" b="0" dirty="0"/>
              <a:t>. 2011;55:1215-1221.</a:t>
            </a:r>
          </a:p>
        </p:txBody>
      </p:sp>
    </p:spTree>
    <p:extLst>
      <p:ext uri="{BB962C8B-B14F-4D97-AF65-F5344CB8AC3E}">
        <p14:creationId xmlns:p14="http://schemas.microsoft.com/office/powerpoint/2010/main" val="4140400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53400" cy="1524000"/>
          </a:xfrm>
        </p:spPr>
        <p:txBody>
          <a:bodyPr>
            <a:noAutofit/>
          </a:bodyPr>
          <a:lstStyle/>
          <a:p>
            <a:r>
              <a:rPr lang="en-US" altLang="en-US" sz="2800" b="1" dirty="0">
                <a:ea typeface="ＭＳ Ｐゴシック" pitchFamily="34" charset="-128"/>
              </a:rPr>
              <a:t>Pregnant Women With High HBV DNA and Not Currently on Antiviral Therapy</a:t>
            </a:r>
            <a:endParaRPr lang="en-US" sz="2800" b="1" dirty="0"/>
          </a:p>
        </p:txBody>
      </p:sp>
      <p:sp>
        <p:nvSpPr>
          <p:cNvPr id="3" name="Content Placeholder 2"/>
          <p:cNvSpPr>
            <a:spLocks noGrp="1"/>
          </p:cNvSpPr>
          <p:nvPr>
            <p:ph sz="quarter" idx="1"/>
          </p:nvPr>
        </p:nvSpPr>
        <p:spPr>
          <a:xfrm>
            <a:off x="228600" y="1752600"/>
            <a:ext cx="8763000" cy="4800600"/>
          </a:xfrm>
        </p:spPr>
        <p:txBody>
          <a:bodyPr>
            <a:normAutofit/>
          </a:bodyPr>
          <a:lstStyle/>
          <a:p>
            <a:r>
              <a:rPr lang="en-US" altLang="en-US" sz="2800" dirty="0">
                <a:ea typeface="ＭＳ Ｐゴシック" pitchFamily="34" charset="-128"/>
              </a:rPr>
              <a:t>Should antiviral be recommended to reduce risk of </a:t>
            </a:r>
            <a:r>
              <a:rPr lang="en-US" altLang="en-US" sz="2800" dirty="0" err="1">
                <a:ea typeface="ＭＳ Ｐゴシック" pitchFamily="34" charset="-128"/>
              </a:rPr>
              <a:t>perinatal</a:t>
            </a:r>
            <a:r>
              <a:rPr lang="en-US" altLang="en-US" sz="2800" dirty="0">
                <a:ea typeface="ＭＳ Ｐゴシック" pitchFamily="34" charset="-128"/>
              </a:rPr>
              <a:t> transmission?</a:t>
            </a:r>
          </a:p>
          <a:p>
            <a:pPr lvl="1"/>
            <a:r>
              <a:rPr lang="en-US" altLang="en-US" sz="2800" dirty="0">
                <a:ea typeface="ＭＳ Ｐゴシック" pitchFamily="34" charset="-128"/>
              </a:rPr>
              <a:t>Yes; although quality of evidence is low, all studies showed benefit and no harm</a:t>
            </a:r>
          </a:p>
          <a:p>
            <a:r>
              <a:rPr lang="en-US" altLang="en-US" sz="2800" dirty="0">
                <a:ea typeface="ＭＳ Ｐゴシック" pitchFamily="34" charset="-128"/>
              </a:rPr>
              <a:t>What should be the cutoff maternal HBV DNA level for initiation of antiviral therapy? </a:t>
            </a:r>
          </a:p>
          <a:p>
            <a:pPr lvl="1"/>
            <a:r>
              <a:rPr lang="en-US" altLang="en-US" sz="2800" dirty="0">
                <a:ea typeface="ＭＳ Ｐゴシック" pitchFamily="34" charset="-128"/>
              </a:rPr>
              <a:t>&gt; 8 log</a:t>
            </a:r>
            <a:r>
              <a:rPr lang="en-US" altLang="en-US" sz="2800" baseline="-25000" dirty="0">
                <a:ea typeface="ＭＳ Ｐゴシック" pitchFamily="34" charset="-128"/>
              </a:rPr>
              <a:t>10</a:t>
            </a:r>
            <a:r>
              <a:rPr lang="en-US" altLang="en-US" sz="2800" dirty="0">
                <a:ea typeface="ＭＳ Ｐゴシック" pitchFamily="34" charset="-128"/>
              </a:rPr>
              <a:t> IU/</a:t>
            </a:r>
            <a:r>
              <a:rPr lang="en-US" altLang="en-US" sz="2800" dirty="0" err="1">
                <a:ea typeface="ＭＳ Ｐゴシック" pitchFamily="34" charset="-128"/>
              </a:rPr>
              <a:t>mL</a:t>
            </a:r>
            <a:r>
              <a:rPr lang="en-US" altLang="en-US" sz="2800" dirty="0">
                <a:ea typeface="ＭＳ Ｐゴシック" pitchFamily="34" charset="-128"/>
              </a:rPr>
              <a:t>: Yes</a:t>
            </a:r>
          </a:p>
          <a:p>
            <a:pPr lvl="1"/>
            <a:r>
              <a:rPr lang="en-US" altLang="en-US" sz="2800" dirty="0">
                <a:ea typeface="ＭＳ Ｐゴシック" pitchFamily="34" charset="-128"/>
              </a:rPr>
              <a:t>6-8 log</a:t>
            </a:r>
            <a:r>
              <a:rPr lang="en-US" altLang="en-US" sz="2800" baseline="-25000" dirty="0">
                <a:ea typeface="ＭＳ Ｐゴシック" pitchFamily="34" charset="-128"/>
              </a:rPr>
              <a:t>10</a:t>
            </a:r>
            <a:r>
              <a:rPr lang="en-US" altLang="en-US" sz="2800" dirty="0">
                <a:ea typeface="ＭＳ Ｐゴシック" pitchFamily="34" charset="-128"/>
              </a:rPr>
              <a:t> IU/</a:t>
            </a:r>
            <a:r>
              <a:rPr lang="en-US" altLang="en-US" sz="2800" dirty="0" err="1">
                <a:ea typeface="ＭＳ Ｐゴシック" pitchFamily="34" charset="-128"/>
              </a:rPr>
              <a:t>mL</a:t>
            </a:r>
            <a:r>
              <a:rPr lang="en-US" altLang="en-US" sz="2800" dirty="0">
                <a:ea typeface="ＭＳ Ｐゴシック" pitchFamily="34" charset="-128"/>
              </a:rPr>
              <a:t>: Maybe</a:t>
            </a:r>
          </a:p>
          <a:p>
            <a:pPr lvl="1"/>
            <a:r>
              <a:rPr lang="en-US" altLang="en-US" sz="2800" dirty="0">
                <a:ea typeface="ＭＳ Ｐゴシック" pitchFamily="34" charset="-128"/>
              </a:rPr>
              <a:t>&lt; 6 log</a:t>
            </a:r>
            <a:r>
              <a:rPr lang="en-US" altLang="en-US" sz="2800" baseline="-25000" dirty="0">
                <a:ea typeface="ＭＳ Ｐゴシック" pitchFamily="34" charset="-128"/>
              </a:rPr>
              <a:t>10</a:t>
            </a:r>
            <a:r>
              <a:rPr lang="en-US" altLang="en-US" sz="2800" dirty="0">
                <a:ea typeface="ＭＳ Ｐゴシック" pitchFamily="34" charset="-128"/>
              </a:rPr>
              <a:t> IU/</a:t>
            </a:r>
            <a:r>
              <a:rPr lang="en-US" altLang="en-US" sz="2800" dirty="0" err="1">
                <a:ea typeface="ＭＳ Ｐゴシック" pitchFamily="34" charset="-128"/>
              </a:rPr>
              <a:t>mL</a:t>
            </a:r>
            <a:r>
              <a:rPr lang="en-US" altLang="en-US" sz="2800" dirty="0">
                <a:ea typeface="ＭＳ Ｐゴシック" pitchFamily="34" charset="-128"/>
              </a:rPr>
              <a:t>: No</a:t>
            </a:r>
          </a:p>
          <a:p>
            <a:endParaRPr lang="en-US" sz="2800" dirty="0"/>
          </a:p>
        </p:txBody>
      </p:sp>
    </p:spTree>
    <p:extLst>
      <p:ext uri="{BB962C8B-B14F-4D97-AF65-F5344CB8AC3E}">
        <p14:creationId xmlns:p14="http://schemas.microsoft.com/office/powerpoint/2010/main" val="4116471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Autofit/>
          </a:bodyPr>
          <a:lstStyle/>
          <a:p>
            <a:r>
              <a:rPr lang="en-US" altLang="en-US" sz="3200" b="1" dirty="0">
                <a:ea typeface="ＭＳ Ｐゴシック" pitchFamily="34" charset="-128"/>
              </a:rPr>
              <a:t>Pregnant Women With High HBV DNA and Not Currently on Antiviral Therapy</a:t>
            </a:r>
            <a:endParaRPr lang="en-US" sz="3200" b="1" dirty="0"/>
          </a:p>
        </p:txBody>
      </p:sp>
      <p:sp>
        <p:nvSpPr>
          <p:cNvPr id="3" name="Content Placeholder 2"/>
          <p:cNvSpPr>
            <a:spLocks noGrp="1"/>
          </p:cNvSpPr>
          <p:nvPr>
            <p:ph sz="quarter" idx="1"/>
          </p:nvPr>
        </p:nvSpPr>
        <p:spPr>
          <a:xfrm>
            <a:off x="152400" y="1600200"/>
            <a:ext cx="8839200" cy="5029200"/>
          </a:xfrm>
        </p:spPr>
        <p:txBody>
          <a:bodyPr>
            <a:normAutofit/>
          </a:bodyPr>
          <a:lstStyle/>
          <a:p>
            <a:r>
              <a:rPr lang="en-US" altLang="en-US" sz="3200" dirty="0">
                <a:ea typeface="ＭＳ Ｐゴシック" pitchFamily="34" charset="-128"/>
              </a:rPr>
              <a:t>When to start antiviral? </a:t>
            </a:r>
          </a:p>
          <a:p>
            <a:pPr lvl="1"/>
            <a:r>
              <a:rPr lang="en-US" altLang="en-US" sz="3200" dirty="0">
                <a:ea typeface="ＭＳ Ｐゴシック" pitchFamily="34" charset="-128"/>
              </a:rPr>
              <a:t>Late second/early third trimester</a:t>
            </a:r>
          </a:p>
          <a:p>
            <a:pPr lvl="1"/>
            <a:r>
              <a:rPr lang="en-US" altLang="en-US" sz="3200" dirty="0">
                <a:ea typeface="ＭＳ Ｐゴシック" pitchFamily="34" charset="-128"/>
              </a:rPr>
              <a:t>Allow at least 4-6 wks for an effect</a:t>
            </a:r>
          </a:p>
          <a:p>
            <a:r>
              <a:rPr lang="en-US" altLang="en-US" sz="3200" dirty="0">
                <a:ea typeface="ＭＳ Ｐゴシック" pitchFamily="34" charset="-128"/>
              </a:rPr>
              <a:t>Which antiviral drug? </a:t>
            </a:r>
          </a:p>
          <a:p>
            <a:pPr lvl="1"/>
            <a:r>
              <a:rPr lang="en-US" altLang="en-US" sz="3200" dirty="0" err="1">
                <a:ea typeface="ＭＳ Ｐゴシック" pitchFamily="34" charset="-128"/>
              </a:rPr>
              <a:t>Lamivudine</a:t>
            </a:r>
            <a:r>
              <a:rPr lang="en-US" altLang="en-US" sz="3200" dirty="0">
                <a:ea typeface="ＭＳ Ｐゴシック" pitchFamily="34" charset="-128"/>
              </a:rPr>
              <a:t>, </a:t>
            </a:r>
            <a:r>
              <a:rPr lang="en-US" altLang="en-US" sz="3200" dirty="0" err="1">
                <a:ea typeface="ＭＳ Ｐゴシック" pitchFamily="34" charset="-128"/>
              </a:rPr>
              <a:t>telbivudine</a:t>
            </a:r>
            <a:r>
              <a:rPr lang="en-US" altLang="en-US" sz="3200" dirty="0">
                <a:ea typeface="ＭＳ Ｐゴシック" pitchFamily="34" charset="-128"/>
              </a:rPr>
              <a:t>, or </a:t>
            </a:r>
            <a:r>
              <a:rPr lang="en-US" altLang="en-US" sz="3200" dirty="0" err="1">
                <a:ea typeface="ＭＳ Ｐゴシック" pitchFamily="34" charset="-128"/>
              </a:rPr>
              <a:t>tenofovir</a:t>
            </a:r>
            <a:endParaRPr lang="en-US" altLang="en-US" sz="3200" dirty="0">
              <a:ea typeface="ＭＳ Ｐゴシック" pitchFamily="34" charset="-128"/>
            </a:endParaRPr>
          </a:p>
          <a:p>
            <a:pPr lvl="1"/>
            <a:r>
              <a:rPr lang="en-US" altLang="en-US" sz="3200" dirty="0" err="1">
                <a:ea typeface="ＭＳ Ｐゴシック" pitchFamily="34" charset="-128"/>
              </a:rPr>
              <a:t>Tenofovir</a:t>
            </a:r>
            <a:r>
              <a:rPr lang="en-US" altLang="en-US" sz="3200" dirty="0">
                <a:ea typeface="ＭＳ Ｐゴシック" pitchFamily="34" charset="-128"/>
              </a:rPr>
              <a:t> preferred: low risk of drug resistance, baseline HBV DNA high, and some mothers may need treatment for their liver disease in the future</a:t>
            </a:r>
          </a:p>
          <a:p>
            <a:endParaRPr lang="en-US" sz="3200" dirty="0"/>
          </a:p>
        </p:txBody>
      </p:sp>
    </p:spTree>
    <p:extLst>
      <p:ext uri="{BB962C8B-B14F-4D97-AF65-F5344CB8AC3E}">
        <p14:creationId xmlns:p14="http://schemas.microsoft.com/office/powerpoint/2010/main" val="3323313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200" b="1" dirty="0">
                <a:ea typeface="ＭＳ Ｐゴシック" pitchFamily="34" charset="-128"/>
              </a:rPr>
              <a:t>Pregnant Women With </a:t>
            </a:r>
            <a:r>
              <a:rPr lang="en-US" altLang="en-US" sz="3600" b="1" dirty="0">
                <a:ea typeface="ＭＳ Ｐゴシック" pitchFamily="34" charset="-128"/>
              </a:rPr>
              <a:t>High</a:t>
            </a:r>
            <a:r>
              <a:rPr lang="en-US" altLang="en-US" sz="3200" b="1" dirty="0">
                <a:ea typeface="ＭＳ Ｐゴシック" pitchFamily="34" charset="-128"/>
              </a:rPr>
              <a:t> HBV DNA and Not Initially on Antiviral Therapy</a:t>
            </a:r>
            <a:endParaRPr lang="en-US" sz="3200" dirty="0"/>
          </a:p>
        </p:txBody>
      </p:sp>
      <p:sp>
        <p:nvSpPr>
          <p:cNvPr id="3" name="Content Placeholder 2"/>
          <p:cNvSpPr>
            <a:spLocks noGrp="1"/>
          </p:cNvSpPr>
          <p:nvPr>
            <p:ph sz="quarter" idx="1"/>
          </p:nvPr>
        </p:nvSpPr>
        <p:spPr/>
        <p:txBody>
          <a:bodyPr>
            <a:normAutofit/>
          </a:bodyPr>
          <a:lstStyle/>
          <a:p>
            <a:r>
              <a:rPr lang="en-US" altLang="en-US" sz="3600" dirty="0">
                <a:ea typeface="ＭＳ Ｐゴシック" pitchFamily="34" charset="-128"/>
              </a:rPr>
              <a:t>When to stop antiviral after delivery?</a:t>
            </a:r>
            <a:endParaRPr lang="en-US" altLang="en-US" sz="3600" baseline="30000" dirty="0">
              <a:ea typeface="ＭＳ Ｐゴシック" pitchFamily="34" charset="-128"/>
            </a:endParaRPr>
          </a:p>
          <a:p>
            <a:pPr lvl="1"/>
            <a:r>
              <a:rPr lang="en-US" altLang="en-US" sz="3600" dirty="0">
                <a:ea typeface="ＭＳ Ｐゴシック" pitchFamily="34" charset="-128"/>
              </a:rPr>
              <a:t>To prevent perinatal transmission: immediately, especially if mother plans to breast-feed, or up to 3 </a:t>
            </a:r>
            <a:r>
              <a:rPr lang="en-US" altLang="en-US" sz="3600" dirty="0" err="1">
                <a:ea typeface="ＭＳ Ｐゴシック" pitchFamily="34" charset="-128"/>
              </a:rPr>
              <a:t>mos</a:t>
            </a:r>
            <a:r>
              <a:rPr lang="en-US" altLang="en-US" sz="3600" dirty="0">
                <a:ea typeface="ＭＳ Ｐゴシック" pitchFamily="34" charset="-128"/>
              </a:rPr>
              <a:t> </a:t>
            </a:r>
            <a:r>
              <a:rPr lang="en-US" altLang="en-US" sz="3600" dirty="0" err="1">
                <a:ea typeface="ＭＳ Ｐゴシック" pitchFamily="34" charset="-128"/>
              </a:rPr>
              <a:t>postdelivery</a:t>
            </a:r>
            <a:endParaRPr lang="en-US" altLang="en-US" sz="3600" dirty="0">
              <a:ea typeface="ＭＳ Ｐゴシック" pitchFamily="34" charset="-128"/>
            </a:endParaRPr>
          </a:p>
          <a:p>
            <a:pPr lvl="1"/>
            <a:r>
              <a:rPr lang="en-US" altLang="en-US" sz="3600" dirty="0">
                <a:ea typeface="ＭＳ Ｐゴシック" pitchFamily="34" charset="-128"/>
              </a:rPr>
              <a:t>To treat liver disease: continue until therapeutic endpoint</a:t>
            </a:r>
          </a:p>
          <a:p>
            <a:endParaRPr lang="en-US" sz="3600" dirty="0"/>
          </a:p>
        </p:txBody>
      </p:sp>
      <p:sp>
        <p:nvSpPr>
          <p:cNvPr id="5" name="TextBox 4"/>
          <p:cNvSpPr txBox="1"/>
          <p:nvPr/>
        </p:nvSpPr>
        <p:spPr>
          <a:xfrm>
            <a:off x="1905000" y="6248401"/>
            <a:ext cx="5638800" cy="646331"/>
          </a:xfrm>
          <a:prstGeom prst="rect">
            <a:avLst/>
          </a:prstGeom>
          <a:noFill/>
        </p:spPr>
        <p:txBody>
          <a:bodyPr wrap="square" rtlCol="0">
            <a:spAutoFit/>
          </a:bodyPr>
          <a:lstStyle/>
          <a:p>
            <a:r>
              <a:rPr lang="en-US" altLang="en-US" dirty="0"/>
              <a:t>19. </a:t>
            </a:r>
            <a:r>
              <a:rPr lang="en-US" altLang="en-US" dirty="0" err="1"/>
              <a:t>Ter</a:t>
            </a:r>
            <a:r>
              <a:rPr lang="en-US" altLang="en-US" dirty="0"/>
              <a:t> Borg MJ, et al. J Viral </a:t>
            </a:r>
            <a:r>
              <a:rPr lang="en-US" altLang="en-US" dirty="0" err="1"/>
              <a:t>Hepat</a:t>
            </a:r>
            <a:r>
              <a:rPr lang="en-US" altLang="en-US" dirty="0"/>
              <a:t>. 2008;15:37-41. </a:t>
            </a:r>
          </a:p>
          <a:p>
            <a:endParaRPr lang="en-US" dirty="0"/>
          </a:p>
        </p:txBody>
      </p:sp>
    </p:spTree>
    <p:extLst>
      <p:ext uri="{BB962C8B-B14F-4D97-AF65-F5344CB8AC3E}">
        <p14:creationId xmlns:p14="http://schemas.microsoft.com/office/powerpoint/2010/main" val="1505745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3600" b="1" dirty="0">
                <a:ea typeface="ＭＳ Ｐゴシック" pitchFamily="34" charset="-128"/>
              </a:rPr>
              <a:t>Pregnant Women With High HBV DNA and Not Initially on Antiviral Therapy</a:t>
            </a:r>
            <a:endParaRPr lang="en-US" sz="3600" dirty="0"/>
          </a:p>
        </p:txBody>
      </p:sp>
      <p:sp>
        <p:nvSpPr>
          <p:cNvPr id="3" name="Content Placeholder 2"/>
          <p:cNvSpPr>
            <a:spLocks noGrp="1"/>
          </p:cNvSpPr>
          <p:nvPr>
            <p:ph sz="quarter" idx="1"/>
          </p:nvPr>
        </p:nvSpPr>
        <p:spPr/>
        <p:txBody>
          <a:bodyPr>
            <a:normAutofit fontScale="92500" lnSpcReduction="10000"/>
          </a:bodyPr>
          <a:lstStyle/>
          <a:p>
            <a:r>
              <a:rPr lang="en-US" altLang="en-US" sz="3200" dirty="0">
                <a:ea typeface="ＭＳ Ｐゴシック" pitchFamily="34" charset="-128"/>
              </a:rPr>
              <a:t>What is the risk of </a:t>
            </a:r>
            <a:r>
              <a:rPr lang="en-US" altLang="en-US" sz="3200" dirty="0" err="1">
                <a:ea typeface="ＭＳ Ｐゴシック" pitchFamily="34" charset="-128"/>
              </a:rPr>
              <a:t>posttreatment</a:t>
            </a:r>
            <a:r>
              <a:rPr lang="en-US" altLang="en-US" sz="3200" dirty="0">
                <a:ea typeface="ＭＳ Ｐゴシック" pitchFamily="34" charset="-128"/>
              </a:rPr>
              <a:t> flare?</a:t>
            </a:r>
            <a:endParaRPr lang="en-US" altLang="en-US" sz="3200" baseline="30000" dirty="0">
              <a:ea typeface="ＭＳ Ｐゴシック" pitchFamily="34" charset="-128"/>
            </a:endParaRPr>
          </a:p>
          <a:p>
            <a:pPr lvl="1"/>
            <a:r>
              <a:rPr lang="en-US" altLang="en-US" sz="3200" dirty="0">
                <a:ea typeface="ＭＳ Ｐゴシック" pitchFamily="34" charset="-128"/>
              </a:rPr>
              <a:t>Seemingly rare, but mild ALT elevation common; also seen in postpartum period for women not receiving antiviral</a:t>
            </a:r>
            <a:endParaRPr lang="en-US" altLang="en-US" sz="3200" baseline="30000" dirty="0">
              <a:ea typeface="ＭＳ Ｐゴシック" pitchFamily="34" charset="-128"/>
            </a:endParaRPr>
          </a:p>
          <a:p>
            <a:pPr lvl="1"/>
            <a:r>
              <a:rPr lang="en-US" altLang="en-US" sz="3200" dirty="0" err="1">
                <a:ea typeface="ＭＳ Ｐゴシック" pitchFamily="34" charset="-128"/>
              </a:rPr>
              <a:t>Decompensation</a:t>
            </a:r>
            <a:r>
              <a:rPr lang="en-US" altLang="en-US" sz="3200" dirty="0">
                <a:ea typeface="ＭＳ Ｐゴシック" pitchFamily="34" charset="-128"/>
              </a:rPr>
              <a:t> not reported in clinical trials; likelihood low because most pregnant women have early-stage liver disease</a:t>
            </a:r>
          </a:p>
          <a:p>
            <a:pPr lvl="1"/>
            <a:r>
              <a:rPr lang="en-US" altLang="en-US" sz="3200" dirty="0">
                <a:ea typeface="ＭＳ Ｐゴシック" pitchFamily="34" charset="-128"/>
              </a:rPr>
              <a:t>Important to closely monitor ALT after antiviral therapy is discontinued (</a:t>
            </a:r>
            <a:r>
              <a:rPr lang="en-US" altLang="en-US" sz="3200" dirty="0" err="1">
                <a:ea typeface="ＭＳ Ｐゴシック" pitchFamily="34" charset="-128"/>
              </a:rPr>
              <a:t>eg</a:t>
            </a:r>
            <a:r>
              <a:rPr lang="en-US" altLang="en-US" sz="3200" dirty="0">
                <a:ea typeface="ＭＳ Ｐゴシック" pitchFamily="34" charset="-128"/>
              </a:rPr>
              <a:t>, 1, 3, and 6 </a:t>
            </a:r>
            <a:r>
              <a:rPr lang="en-US" altLang="en-US" sz="3200" dirty="0" err="1">
                <a:ea typeface="ＭＳ Ｐゴシック" pitchFamily="34" charset="-128"/>
              </a:rPr>
              <a:t>mos</a:t>
            </a:r>
            <a:r>
              <a:rPr lang="en-US" altLang="en-US" sz="3200" dirty="0">
                <a:ea typeface="ＭＳ Ｐゴシック" pitchFamily="34" charset="-128"/>
              </a:rPr>
              <a:t> </a:t>
            </a:r>
            <a:r>
              <a:rPr lang="en-US" altLang="en-US" sz="3200" dirty="0" err="1">
                <a:ea typeface="ＭＳ Ｐゴシック" pitchFamily="34" charset="-128"/>
              </a:rPr>
              <a:t>posttreatment</a:t>
            </a:r>
            <a:r>
              <a:rPr lang="en-US" altLang="en-US" sz="3200" dirty="0">
                <a:ea typeface="ＭＳ Ｐゴシック" pitchFamily="34" charset="-128"/>
              </a:rPr>
              <a:t>)</a:t>
            </a:r>
            <a:endParaRPr lang="en-US" altLang="en-US" sz="3200" baseline="30000" dirty="0">
              <a:ea typeface="ＭＳ Ｐゴシック" pitchFamily="34" charset="-128"/>
            </a:endParaRPr>
          </a:p>
          <a:p>
            <a:endParaRPr lang="en-US" sz="3600" dirty="0"/>
          </a:p>
        </p:txBody>
      </p:sp>
      <p:sp>
        <p:nvSpPr>
          <p:cNvPr id="4" name="TextBox 3"/>
          <p:cNvSpPr txBox="1"/>
          <p:nvPr/>
        </p:nvSpPr>
        <p:spPr>
          <a:xfrm>
            <a:off x="1752600" y="6324600"/>
            <a:ext cx="7456569" cy="646331"/>
          </a:xfrm>
          <a:prstGeom prst="rect">
            <a:avLst/>
          </a:prstGeom>
          <a:noFill/>
        </p:spPr>
        <p:txBody>
          <a:bodyPr wrap="square" rtlCol="0">
            <a:spAutoFit/>
          </a:bodyPr>
          <a:lstStyle/>
          <a:p>
            <a:r>
              <a:rPr lang="en-US" altLang="en-US" dirty="0"/>
              <a:t>19. </a:t>
            </a:r>
            <a:r>
              <a:rPr lang="en-US" altLang="en-US" dirty="0" err="1"/>
              <a:t>Ter</a:t>
            </a:r>
            <a:r>
              <a:rPr lang="en-US" altLang="en-US" dirty="0"/>
              <a:t> Borg MJ, et al. J Viral </a:t>
            </a:r>
            <a:r>
              <a:rPr lang="en-US" altLang="en-US" dirty="0" err="1"/>
              <a:t>Hepat</a:t>
            </a:r>
            <a:r>
              <a:rPr lang="en-US" altLang="en-US" dirty="0"/>
              <a:t>. 2008;15:37-41. </a:t>
            </a:r>
          </a:p>
          <a:p>
            <a:endParaRPr lang="en-US" dirty="0"/>
          </a:p>
        </p:txBody>
      </p:sp>
    </p:spTree>
    <p:extLst>
      <p:ext uri="{BB962C8B-B14F-4D97-AF65-F5344CB8AC3E}">
        <p14:creationId xmlns:p14="http://schemas.microsoft.com/office/powerpoint/2010/main" val="3634018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a:t>BIG FINISH</a:t>
            </a:r>
          </a:p>
        </p:txBody>
      </p:sp>
    </p:spTree>
    <p:extLst>
      <p:ext uri="{BB962C8B-B14F-4D97-AF65-F5344CB8AC3E}">
        <p14:creationId xmlns:p14="http://schemas.microsoft.com/office/powerpoint/2010/main" val="140057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Course Objectives</a:t>
            </a:r>
          </a:p>
        </p:txBody>
      </p:sp>
      <p:sp>
        <p:nvSpPr>
          <p:cNvPr id="3" name="Content Placeholder 2"/>
          <p:cNvSpPr>
            <a:spLocks noGrp="1"/>
          </p:cNvSpPr>
          <p:nvPr>
            <p:ph sz="quarter" idx="1"/>
          </p:nvPr>
        </p:nvSpPr>
        <p:spPr>
          <a:xfrm>
            <a:off x="685800" y="1524000"/>
            <a:ext cx="8153400" cy="4495800"/>
          </a:xfrm>
        </p:spPr>
        <p:txBody>
          <a:bodyPr>
            <a:noAutofit/>
          </a:bodyPr>
          <a:lstStyle/>
          <a:p>
            <a:r>
              <a:rPr lang="en-US" sz="2800" dirty="0"/>
              <a:t>Review HBV epidemiology and consequences of HBV</a:t>
            </a:r>
          </a:p>
          <a:p>
            <a:r>
              <a:rPr lang="en-US" sz="2800" dirty="0"/>
              <a:t>Review Immunologic phases of chronic hepatitis B</a:t>
            </a:r>
          </a:p>
          <a:p>
            <a:r>
              <a:rPr lang="en-US" sz="2800" dirty="0"/>
              <a:t>Review AASLD guidelines based on theses phases</a:t>
            </a:r>
          </a:p>
          <a:p>
            <a:r>
              <a:rPr lang="en-US" sz="2800" dirty="0"/>
              <a:t>Understand Immune Tolerance and it’s implications for vertical transmission, chronic liver disease and HCC</a:t>
            </a:r>
          </a:p>
          <a:p>
            <a:r>
              <a:rPr lang="en-US" sz="2800" dirty="0"/>
              <a:t>Review Chronic HBV and </a:t>
            </a:r>
            <a:r>
              <a:rPr lang="en-US" sz="3200" dirty="0"/>
              <a:t>pregnancy focusing on</a:t>
            </a:r>
          </a:p>
          <a:p>
            <a:pPr marL="0" indent="0">
              <a:buNone/>
            </a:pPr>
            <a:r>
              <a:rPr lang="en-US" sz="3200" dirty="0"/>
              <a:t>       the impact on the mother/new born</a:t>
            </a:r>
          </a:p>
          <a:p>
            <a:pPr marL="0" indent="0">
              <a:buNone/>
            </a:pPr>
            <a:r>
              <a:rPr lang="en-US" sz="3200" dirty="0"/>
              <a:t>       the approach to various clinical scenarios                </a:t>
            </a:r>
          </a:p>
          <a:p>
            <a:pPr marL="0" indent="0">
              <a:buNone/>
            </a:pPr>
            <a:r>
              <a:rPr lang="en-US" sz="3200" dirty="0"/>
              <a:t>        </a:t>
            </a:r>
          </a:p>
        </p:txBody>
      </p:sp>
    </p:spTree>
    <p:extLst>
      <p:ext uri="{BB962C8B-B14F-4D97-AF65-F5344CB8AC3E}">
        <p14:creationId xmlns:p14="http://schemas.microsoft.com/office/powerpoint/2010/main" val="3221735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noAutofit/>
          </a:bodyPr>
          <a:lstStyle/>
          <a:p>
            <a:r>
              <a:rPr lang="en-US" altLang="en-US" sz="3200" b="1" dirty="0">
                <a:ea typeface="ＭＳ Ｐゴシック" pitchFamily="34" charset="-128"/>
              </a:rPr>
              <a:t>All Women With Newly Diagnosed HBV Infection During Pregnancy</a:t>
            </a:r>
            <a:endParaRPr lang="en-US" sz="3200" b="1" dirty="0"/>
          </a:p>
        </p:txBody>
      </p:sp>
      <p:sp>
        <p:nvSpPr>
          <p:cNvPr id="3" name="Content Placeholder 2"/>
          <p:cNvSpPr>
            <a:spLocks noGrp="1"/>
          </p:cNvSpPr>
          <p:nvPr>
            <p:ph sz="quarter" idx="1"/>
          </p:nvPr>
        </p:nvSpPr>
        <p:spPr>
          <a:xfrm>
            <a:off x="612648" y="1828800"/>
            <a:ext cx="8153400" cy="4495800"/>
          </a:xfrm>
        </p:spPr>
        <p:txBody>
          <a:bodyPr/>
          <a:lstStyle/>
          <a:p>
            <a:r>
              <a:rPr lang="en-US" altLang="en-US" dirty="0">
                <a:ea typeface="ＭＳ Ｐゴシック" pitchFamily="34" charset="-128"/>
              </a:rPr>
              <a:t>Refer for further evaluation </a:t>
            </a:r>
          </a:p>
          <a:p>
            <a:r>
              <a:rPr lang="en-US" altLang="en-US" dirty="0">
                <a:ea typeface="ＭＳ Ｐゴシック" pitchFamily="34" charset="-128"/>
              </a:rPr>
              <a:t>Assess HBV replication and liver disease</a:t>
            </a:r>
          </a:p>
          <a:p>
            <a:pPr lvl="1"/>
            <a:r>
              <a:rPr lang="en-US" altLang="en-US" dirty="0" err="1">
                <a:ea typeface="ＭＳ Ｐゴシック" pitchFamily="34" charset="-128"/>
              </a:rPr>
              <a:t>HBeAg</a:t>
            </a:r>
            <a:r>
              <a:rPr lang="en-US" altLang="en-US" dirty="0">
                <a:ea typeface="ＭＳ Ｐゴシック" pitchFamily="34" charset="-128"/>
              </a:rPr>
              <a:t>/anti-</a:t>
            </a:r>
            <a:r>
              <a:rPr lang="en-US" altLang="en-US" dirty="0" err="1">
                <a:ea typeface="ＭＳ Ｐゴシック" pitchFamily="34" charset="-128"/>
              </a:rPr>
              <a:t>HBe</a:t>
            </a:r>
            <a:r>
              <a:rPr lang="en-US" altLang="en-US" dirty="0">
                <a:ea typeface="ＭＳ Ｐゴシック" pitchFamily="34" charset="-128"/>
              </a:rPr>
              <a:t>, HBV DNA</a:t>
            </a:r>
          </a:p>
          <a:p>
            <a:pPr lvl="1"/>
            <a:r>
              <a:rPr lang="en-US" altLang="en-US" dirty="0">
                <a:ea typeface="ＭＳ Ｐゴシック" pitchFamily="34" charset="-128"/>
              </a:rPr>
              <a:t>Blood counts, liver panel ± ultrasound </a:t>
            </a:r>
          </a:p>
          <a:p>
            <a:r>
              <a:rPr lang="en-US" altLang="en-US" dirty="0">
                <a:ea typeface="ＭＳ Ｐゴシック" pitchFamily="34" charset="-128"/>
              </a:rPr>
              <a:t>Evaluate need for antiviral therapy</a:t>
            </a:r>
          </a:p>
          <a:p>
            <a:pPr lvl="1"/>
            <a:r>
              <a:rPr lang="en-US" altLang="en-US" dirty="0">
                <a:ea typeface="ＭＳ Ｐゴシック" pitchFamily="34" charset="-128"/>
              </a:rPr>
              <a:t>For control of liver disease in mother </a:t>
            </a:r>
          </a:p>
          <a:p>
            <a:pPr lvl="1"/>
            <a:r>
              <a:rPr lang="en-US" altLang="en-US" dirty="0">
                <a:ea typeface="ＭＳ Ｐゴシック" pitchFamily="34" charset="-128"/>
              </a:rPr>
              <a:t>For prevention of transmission to baby</a:t>
            </a:r>
          </a:p>
          <a:p>
            <a:r>
              <a:rPr lang="en-US" altLang="en-US" dirty="0">
                <a:ea typeface="ＭＳ Ｐゴシック" pitchFamily="34" charset="-128"/>
              </a:rPr>
              <a:t>Emphasize importance of long-term follow-up</a:t>
            </a:r>
          </a:p>
          <a:p>
            <a:endParaRPr lang="en-US" dirty="0"/>
          </a:p>
        </p:txBody>
      </p:sp>
    </p:spTree>
    <p:extLst>
      <p:ext uri="{BB962C8B-B14F-4D97-AF65-F5344CB8AC3E}">
        <p14:creationId xmlns:p14="http://schemas.microsoft.com/office/powerpoint/2010/main" val="218586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914400"/>
          </a:xfrm>
        </p:spPr>
        <p:txBody>
          <a:bodyPr>
            <a:noAutofit/>
          </a:bodyPr>
          <a:lstStyle/>
          <a:p>
            <a:r>
              <a:rPr lang="en-US" altLang="en-US" sz="2800" b="1" dirty="0">
                <a:ea typeface="ＭＳ Ｐゴシック" pitchFamily="34" charset="-128"/>
              </a:rPr>
              <a:t>All Women With Newly Diagnosed HBV Infection During Pregnancy</a:t>
            </a:r>
            <a:endParaRPr lang="en-US" sz="2800" b="1" dirty="0"/>
          </a:p>
        </p:txBody>
      </p:sp>
      <p:sp>
        <p:nvSpPr>
          <p:cNvPr id="3" name="Content Placeholder 2"/>
          <p:cNvSpPr>
            <a:spLocks noGrp="1"/>
          </p:cNvSpPr>
          <p:nvPr>
            <p:ph sz="quarter" idx="1"/>
          </p:nvPr>
        </p:nvSpPr>
        <p:spPr/>
        <p:txBody>
          <a:bodyPr/>
          <a:lstStyle/>
          <a:p>
            <a:r>
              <a:rPr lang="en-US" altLang="en-US" dirty="0">
                <a:ea typeface="ＭＳ Ｐゴシック" pitchFamily="34" charset="-128"/>
              </a:rPr>
              <a:t>Register HBV status in OB record</a:t>
            </a:r>
          </a:p>
          <a:p>
            <a:pPr lvl="1"/>
            <a:r>
              <a:rPr lang="en-US" altLang="en-US" dirty="0">
                <a:ea typeface="ＭＳ Ｐゴシック" pitchFamily="34" charset="-128"/>
              </a:rPr>
              <a:t>HBIG + first dose of vaccine to baby within 12 hrs of birth</a:t>
            </a:r>
          </a:p>
          <a:p>
            <a:pPr lvl="1"/>
            <a:r>
              <a:rPr lang="en-US" altLang="en-US" dirty="0">
                <a:ea typeface="ＭＳ Ｐゴシック" pitchFamily="34" charset="-128"/>
              </a:rPr>
              <a:t>Complete full course of vaccine </a:t>
            </a:r>
          </a:p>
          <a:p>
            <a:pPr lvl="1"/>
            <a:r>
              <a:rPr lang="en-US" altLang="en-US" dirty="0">
                <a:ea typeface="ＭＳ Ｐゴシック" pitchFamily="34" charset="-128"/>
              </a:rPr>
              <a:t>Check baby for </a:t>
            </a:r>
            <a:r>
              <a:rPr lang="en-US" altLang="en-US" dirty="0" err="1">
                <a:ea typeface="ＭＳ Ｐゴシック" pitchFamily="34" charset="-128"/>
              </a:rPr>
              <a:t>HBsAg</a:t>
            </a:r>
            <a:r>
              <a:rPr lang="en-US" altLang="en-US" dirty="0">
                <a:ea typeface="ＭＳ Ｐゴシック" pitchFamily="34" charset="-128"/>
              </a:rPr>
              <a:t> and anti-HBs at 9-15 </a:t>
            </a:r>
            <a:r>
              <a:rPr lang="en-US" altLang="en-US" dirty="0" err="1">
                <a:ea typeface="ＭＳ Ｐゴシック" pitchFamily="34" charset="-128"/>
              </a:rPr>
              <a:t>mos</a:t>
            </a:r>
            <a:endParaRPr lang="en-US" altLang="en-US" dirty="0">
              <a:ea typeface="ＭＳ Ｐゴシック" pitchFamily="34" charset="-128"/>
            </a:endParaRPr>
          </a:p>
          <a:p>
            <a:r>
              <a:rPr lang="en-US" altLang="en-US" dirty="0">
                <a:ea typeface="ＭＳ Ｐゴシック" pitchFamily="34" charset="-128"/>
              </a:rPr>
              <a:t>Counseling on precautions to prevent HBV transmission </a:t>
            </a:r>
          </a:p>
          <a:p>
            <a:r>
              <a:rPr lang="en-US" altLang="en-US" dirty="0">
                <a:ea typeface="ＭＳ Ｐゴシック" pitchFamily="34" charset="-128"/>
              </a:rPr>
              <a:t>Screening and vaccination of family members</a:t>
            </a:r>
          </a:p>
        </p:txBody>
      </p:sp>
      <p:sp>
        <p:nvSpPr>
          <p:cNvPr id="4" name="Text Box 11"/>
          <p:cNvSpPr txBox="1">
            <a:spLocks noChangeArrowheads="1"/>
          </p:cNvSpPr>
          <p:nvPr/>
        </p:nvSpPr>
        <p:spPr bwMode="auto">
          <a:xfrm>
            <a:off x="285750" y="6364288"/>
            <a:ext cx="8629650" cy="306387"/>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en-US" altLang="en-US" sz="1400" b="0"/>
              <a:t>18. Lok AS, et al. Hepatology. 2009;50:661-662.</a:t>
            </a:r>
          </a:p>
        </p:txBody>
      </p:sp>
    </p:spTree>
    <p:extLst>
      <p:ext uri="{BB962C8B-B14F-4D97-AF65-F5344CB8AC3E}">
        <p14:creationId xmlns:p14="http://schemas.microsoft.com/office/powerpoint/2010/main" val="4062859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80248" cy="1219200"/>
          </a:xfrm>
        </p:spPr>
        <p:txBody>
          <a:bodyPr>
            <a:noAutofit/>
          </a:bodyPr>
          <a:lstStyle/>
          <a:p>
            <a:r>
              <a:rPr lang="en-US" sz="4000" dirty="0">
                <a:latin typeface="Arial" charset="0"/>
              </a:rPr>
              <a:t>Chronic HBV Infection in Women Considering Starting a Family</a:t>
            </a:r>
            <a:endParaRPr lang="en-US" sz="4000" dirty="0"/>
          </a:p>
        </p:txBody>
      </p:sp>
      <p:sp>
        <p:nvSpPr>
          <p:cNvPr id="3" name="Content Placeholder 2"/>
          <p:cNvSpPr>
            <a:spLocks noGrp="1"/>
          </p:cNvSpPr>
          <p:nvPr>
            <p:ph sz="quarter" idx="1"/>
          </p:nvPr>
        </p:nvSpPr>
        <p:spPr/>
        <p:txBody>
          <a:bodyPr>
            <a:normAutofit lnSpcReduction="10000"/>
          </a:bodyPr>
          <a:lstStyle/>
          <a:p>
            <a:pPr marL="0" indent="0">
              <a:buNone/>
            </a:pPr>
            <a:r>
              <a:rPr lang="en-US" sz="3600" dirty="0">
                <a:latin typeface="Arial" charset="0"/>
              </a:rPr>
              <a:t>Indications for treatment</a:t>
            </a:r>
          </a:p>
          <a:p>
            <a:pPr marL="0" indent="0">
              <a:buNone/>
            </a:pPr>
            <a:endParaRPr lang="en-US" sz="3600" dirty="0">
              <a:latin typeface="Arial" charset="0"/>
            </a:endParaRPr>
          </a:p>
          <a:p>
            <a:pPr marL="365721" lvl="1" indent="0">
              <a:buNone/>
            </a:pPr>
            <a:r>
              <a:rPr lang="en-US" sz="3600" dirty="0">
                <a:latin typeface="Arial" charset="0"/>
              </a:rPr>
              <a:t>Start now: advanced fibrosis/cirrhosis, severe flares/persistently high ALT</a:t>
            </a:r>
          </a:p>
          <a:p>
            <a:pPr marL="365721" lvl="1" indent="0">
              <a:buNone/>
            </a:pPr>
            <a:endParaRPr lang="en-US" sz="3600" dirty="0">
              <a:latin typeface="Arial" charset="0"/>
            </a:endParaRPr>
          </a:p>
          <a:p>
            <a:pPr marL="365721" lvl="1" indent="0">
              <a:buNone/>
            </a:pPr>
            <a:r>
              <a:rPr lang="en-US" sz="3600" dirty="0">
                <a:latin typeface="Arial" charset="0"/>
              </a:rPr>
              <a:t>Defer: no/mild fibrosis, normal/minimally elevated ALT</a:t>
            </a:r>
          </a:p>
          <a:p>
            <a:pPr marL="0" indent="0">
              <a:buNone/>
            </a:pPr>
            <a:endParaRPr lang="en-US" dirty="0"/>
          </a:p>
        </p:txBody>
      </p:sp>
    </p:spTree>
    <p:extLst>
      <p:ext uri="{BB962C8B-B14F-4D97-AF65-F5344CB8AC3E}">
        <p14:creationId xmlns:p14="http://schemas.microsoft.com/office/powerpoint/2010/main" val="1707645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14400"/>
          </a:xfrm>
        </p:spPr>
        <p:txBody>
          <a:bodyPr>
            <a:noAutofit/>
          </a:bodyPr>
          <a:lstStyle/>
          <a:p>
            <a:r>
              <a:rPr lang="en-US" altLang="en-US" sz="3200" b="1" dirty="0">
                <a:ea typeface="ＭＳ Ｐゴシック" pitchFamily="34" charset="-128"/>
              </a:rPr>
              <a:t>Algorithm for HBV Management in </a:t>
            </a:r>
            <a:br>
              <a:rPr lang="en-US" altLang="en-US" sz="3200" b="1" dirty="0">
                <a:ea typeface="ＭＳ Ｐゴシック" pitchFamily="34" charset="-128"/>
              </a:rPr>
            </a:br>
            <a:r>
              <a:rPr lang="en-US" altLang="en-US" sz="3200" b="1" dirty="0">
                <a:ea typeface="ＭＳ Ｐゴシック" pitchFamily="34" charset="-128"/>
              </a:rPr>
              <a:t>Women During Pregnancy</a:t>
            </a:r>
            <a:endParaRPr lang="en-US" sz="3200" b="1" dirty="0"/>
          </a:p>
        </p:txBody>
      </p:sp>
      <p:sp>
        <p:nvSpPr>
          <p:cNvPr id="4" name="Line 22"/>
          <p:cNvSpPr>
            <a:spLocks noChangeShapeType="1"/>
          </p:cNvSpPr>
          <p:nvPr/>
        </p:nvSpPr>
        <p:spPr bwMode="auto">
          <a:xfrm>
            <a:off x="3363913" y="2027238"/>
            <a:ext cx="0" cy="1820862"/>
          </a:xfrm>
          <a:prstGeom prst="line">
            <a:avLst/>
          </a:prstGeom>
          <a:noFill/>
          <a:ln w="28575">
            <a:solidFill>
              <a:schemeClr val="tx1"/>
            </a:solidFill>
            <a:round/>
            <a:headEnd/>
            <a:tailEnd/>
          </a:ln>
        </p:spPr>
        <p:txBody>
          <a:body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solidFill>
                <a:schemeClr val="bg2">
                  <a:lumMod val="10000"/>
                </a:schemeClr>
              </a:solidFill>
              <a:ea typeface="+mn-ea"/>
            </a:endParaRPr>
          </a:p>
        </p:txBody>
      </p:sp>
      <p:sp>
        <p:nvSpPr>
          <p:cNvPr id="5" name="Line 22"/>
          <p:cNvSpPr>
            <a:spLocks noChangeShapeType="1"/>
          </p:cNvSpPr>
          <p:nvPr/>
        </p:nvSpPr>
        <p:spPr bwMode="auto">
          <a:xfrm>
            <a:off x="1543050" y="3848100"/>
            <a:ext cx="0" cy="1090613"/>
          </a:xfrm>
          <a:prstGeom prst="line">
            <a:avLst/>
          </a:prstGeom>
          <a:noFill/>
          <a:ln w="28575">
            <a:solidFill>
              <a:schemeClr val="tx1"/>
            </a:solidFill>
            <a:round/>
            <a:headEnd/>
            <a:tailEnd/>
          </a:ln>
        </p:spPr>
        <p:txBody>
          <a:body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solidFill>
                <a:schemeClr val="bg2">
                  <a:lumMod val="10000"/>
                </a:schemeClr>
              </a:solidFill>
              <a:ea typeface="+mn-ea"/>
            </a:endParaRPr>
          </a:p>
        </p:txBody>
      </p:sp>
      <p:sp>
        <p:nvSpPr>
          <p:cNvPr id="6" name="Line 22"/>
          <p:cNvSpPr>
            <a:spLocks noChangeShapeType="1"/>
          </p:cNvSpPr>
          <p:nvPr/>
        </p:nvSpPr>
        <p:spPr bwMode="auto">
          <a:xfrm>
            <a:off x="5249863" y="3830638"/>
            <a:ext cx="0" cy="1646237"/>
          </a:xfrm>
          <a:prstGeom prst="line">
            <a:avLst/>
          </a:prstGeom>
          <a:noFill/>
          <a:ln w="28575">
            <a:solidFill>
              <a:schemeClr val="tx1"/>
            </a:solidFill>
            <a:round/>
            <a:headEnd/>
            <a:tailEnd/>
          </a:ln>
        </p:spPr>
        <p:txBody>
          <a:body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solidFill>
                <a:schemeClr val="bg2">
                  <a:lumMod val="10000"/>
                </a:schemeClr>
              </a:solidFill>
              <a:ea typeface="+mn-ea"/>
            </a:endParaRPr>
          </a:p>
        </p:txBody>
      </p:sp>
      <p:sp>
        <p:nvSpPr>
          <p:cNvPr id="7" name="Line 19"/>
          <p:cNvSpPr>
            <a:spLocks noChangeShapeType="1"/>
          </p:cNvSpPr>
          <p:nvPr/>
        </p:nvSpPr>
        <p:spPr bwMode="auto">
          <a:xfrm flipV="1">
            <a:off x="1527175" y="3844925"/>
            <a:ext cx="3713163" cy="0"/>
          </a:xfrm>
          <a:prstGeom prst="line">
            <a:avLst/>
          </a:prstGeom>
          <a:noFill/>
          <a:ln w="28575">
            <a:solidFill>
              <a:schemeClr val="tx1"/>
            </a:solidFill>
            <a:round/>
            <a:headEnd/>
            <a:tailEnd/>
          </a:ln>
        </p:spPr>
        <p:txBody>
          <a:body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solidFill>
                <a:schemeClr val="bg2">
                  <a:lumMod val="10000"/>
                </a:schemeClr>
              </a:solidFill>
              <a:ea typeface="+mn-ea"/>
            </a:endParaRPr>
          </a:p>
        </p:txBody>
      </p:sp>
      <p:sp>
        <p:nvSpPr>
          <p:cNvPr id="8" name="Line 19"/>
          <p:cNvSpPr>
            <a:spLocks noChangeShapeType="1"/>
          </p:cNvSpPr>
          <p:nvPr/>
        </p:nvSpPr>
        <p:spPr bwMode="auto">
          <a:xfrm flipV="1">
            <a:off x="5029200" y="2209800"/>
            <a:ext cx="914400" cy="0"/>
          </a:xfrm>
          <a:prstGeom prst="line">
            <a:avLst/>
          </a:prstGeom>
          <a:noFill/>
          <a:ln w="28575">
            <a:solidFill>
              <a:schemeClr val="tx1"/>
            </a:solidFill>
            <a:round/>
            <a:headEnd/>
            <a:tailEnd/>
          </a:ln>
        </p:spPr>
        <p:txBody>
          <a:bodyPr/>
          <a:lstStyle/>
          <a:p>
            <a:pPr eaLnBrk="1" hangingPunct="1">
              <a:lnSpc>
                <a:spcPct val="90000"/>
              </a:lnSpc>
              <a:spcBef>
                <a:spcPct val="35000"/>
              </a:spcBef>
              <a:spcAft>
                <a:spcPct val="25000"/>
              </a:spcAft>
              <a:buClr>
                <a:schemeClr val="folHlink"/>
              </a:buClr>
              <a:buFont typeface="Arial" panose="020B0604020202020204" pitchFamily="34" charset="0"/>
              <a:buChar char="•"/>
              <a:defRPr/>
            </a:pPr>
            <a:endParaRPr lang="en-US" dirty="0">
              <a:solidFill>
                <a:schemeClr val="bg2">
                  <a:lumMod val="10000"/>
                </a:schemeClr>
              </a:solidFill>
              <a:ea typeface="+mn-ea"/>
            </a:endParaRPr>
          </a:p>
        </p:txBody>
      </p:sp>
      <p:sp>
        <p:nvSpPr>
          <p:cNvPr id="10" name="Rectangle 34"/>
          <p:cNvSpPr>
            <a:spLocks noChangeArrowheads="1"/>
          </p:cNvSpPr>
          <p:nvPr/>
        </p:nvSpPr>
        <p:spPr bwMode="auto">
          <a:xfrm>
            <a:off x="228600" y="1790020"/>
            <a:ext cx="5257800" cy="763286"/>
          </a:xfrm>
          <a:prstGeom prst="rect">
            <a:avLst/>
          </a:prstGeom>
          <a:solidFill>
            <a:schemeClr val="accent2"/>
          </a:solidFill>
          <a:ln>
            <a:noFill/>
          </a:ln>
        </p:spPr>
        <p:txBody>
          <a:bodyPr wrap="squar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2400" b="0" dirty="0">
                <a:solidFill>
                  <a:schemeClr val="bg2">
                    <a:lumMod val="10000"/>
                  </a:schemeClr>
                </a:solidFill>
                <a:ea typeface="+mn-ea"/>
              </a:rPr>
              <a:t>1st trimester: assess HBV replication and liver disease</a:t>
            </a:r>
            <a:endParaRPr lang="en-US" sz="2400" b="0" dirty="0">
              <a:solidFill>
                <a:schemeClr val="bg2">
                  <a:lumMod val="10000"/>
                </a:schemeClr>
              </a:solidFill>
              <a:ea typeface="+mn-ea"/>
            </a:endParaRPr>
          </a:p>
        </p:txBody>
      </p:sp>
      <p:sp>
        <p:nvSpPr>
          <p:cNvPr id="11" name="Rectangle 34"/>
          <p:cNvSpPr>
            <a:spLocks noChangeArrowheads="1"/>
          </p:cNvSpPr>
          <p:nvPr/>
        </p:nvSpPr>
        <p:spPr bwMode="auto">
          <a:xfrm>
            <a:off x="5638800" y="1764766"/>
            <a:ext cx="3505200" cy="816634"/>
          </a:xfrm>
          <a:prstGeom prst="rect">
            <a:avLst/>
          </a:prstGeom>
          <a:solidFill>
            <a:schemeClr val="accent2"/>
          </a:solidFill>
          <a:ln>
            <a:noFill/>
          </a:ln>
        </p:spPr>
        <p:txBody>
          <a:bodyPr wrap="squar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1600" b="0" dirty="0">
                <a:solidFill>
                  <a:schemeClr val="bg2">
                    <a:lumMod val="10000"/>
                  </a:schemeClr>
                </a:solidFill>
                <a:ea typeface="+mn-ea"/>
              </a:rPr>
              <a:t>Active disease/suspected cirrhosis: consider </a:t>
            </a:r>
            <a:r>
              <a:rPr lang="en-GB" sz="2000" b="0" dirty="0">
                <a:solidFill>
                  <a:schemeClr val="bg2">
                    <a:lumMod val="10000"/>
                  </a:schemeClr>
                </a:solidFill>
                <a:ea typeface="+mn-ea"/>
              </a:rPr>
              <a:t>initiating</a:t>
            </a:r>
            <a:r>
              <a:rPr lang="en-GB" sz="1600" b="0" dirty="0">
                <a:solidFill>
                  <a:schemeClr val="bg2">
                    <a:lumMod val="10000"/>
                  </a:schemeClr>
                </a:solidFill>
                <a:ea typeface="+mn-ea"/>
              </a:rPr>
              <a:t> treatment </a:t>
            </a:r>
            <a:r>
              <a:rPr lang="en-GB" b="0" dirty="0">
                <a:solidFill>
                  <a:schemeClr val="bg2">
                    <a:lumMod val="10000"/>
                  </a:schemeClr>
                </a:solidFill>
                <a:ea typeface="+mn-ea"/>
              </a:rPr>
              <a:t>with</a:t>
            </a:r>
            <a:r>
              <a:rPr lang="en-GB" sz="1600" b="0" dirty="0">
                <a:solidFill>
                  <a:schemeClr val="bg2">
                    <a:lumMod val="10000"/>
                  </a:schemeClr>
                </a:solidFill>
                <a:ea typeface="+mn-ea"/>
              </a:rPr>
              <a:t> </a:t>
            </a:r>
            <a:r>
              <a:rPr lang="en-GB" sz="1600" dirty="0">
                <a:solidFill>
                  <a:schemeClr val="bg2">
                    <a:lumMod val="10000"/>
                  </a:schemeClr>
                </a:solidFill>
                <a:ea typeface="+mn-ea"/>
              </a:rPr>
              <a:t>tenofovir</a:t>
            </a:r>
            <a:endParaRPr lang="en-US" sz="1600" dirty="0">
              <a:solidFill>
                <a:schemeClr val="bg2">
                  <a:lumMod val="10000"/>
                </a:schemeClr>
              </a:solidFill>
              <a:ea typeface="+mn-ea"/>
            </a:endParaRPr>
          </a:p>
        </p:txBody>
      </p:sp>
      <p:sp>
        <p:nvSpPr>
          <p:cNvPr id="12" name="Rectangle 34"/>
          <p:cNvSpPr>
            <a:spLocks noChangeArrowheads="1"/>
          </p:cNvSpPr>
          <p:nvPr/>
        </p:nvSpPr>
        <p:spPr bwMode="auto">
          <a:xfrm>
            <a:off x="990600" y="2846805"/>
            <a:ext cx="4800600" cy="651460"/>
          </a:xfrm>
          <a:prstGeom prst="rect">
            <a:avLst/>
          </a:prstGeom>
          <a:solidFill>
            <a:schemeClr val="accent2"/>
          </a:solidFill>
          <a:ln>
            <a:noFill/>
          </a:ln>
        </p:spPr>
        <p:txBody>
          <a:bodyPr wrap="squar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2000" b="0" dirty="0">
                <a:solidFill>
                  <a:schemeClr val="bg2">
                    <a:lumMod val="10000"/>
                  </a:schemeClr>
                </a:solidFill>
                <a:ea typeface="+mn-ea"/>
              </a:rPr>
              <a:t>End of 2nd trimester: quantitative HBV DNA and ALT levels</a:t>
            </a:r>
            <a:endParaRPr lang="en-US" sz="2000" b="0" dirty="0">
              <a:solidFill>
                <a:schemeClr val="bg2">
                  <a:lumMod val="10000"/>
                </a:schemeClr>
              </a:solidFill>
              <a:ea typeface="+mn-ea"/>
            </a:endParaRPr>
          </a:p>
        </p:txBody>
      </p:sp>
      <p:sp>
        <p:nvSpPr>
          <p:cNvPr id="13" name="Rectangle 34"/>
          <p:cNvSpPr>
            <a:spLocks noChangeArrowheads="1"/>
          </p:cNvSpPr>
          <p:nvPr/>
        </p:nvSpPr>
        <p:spPr bwMode="auto">
          <a:xfrm>
            <a:off x="304800" y="3933796"/>
            <a:ext cx="2514600" cy="651460"/>
          </a:xfrm>
          <a:prstGeom prst="rect">
            <a:avLst/>
          </a:prstGeom>
          <a:solidFill>
            <a:schemeClr val="accent2"/>
          </a:solidFill>
          <a:ln>
            <a:noFill/>
          </a:ln>
        </p:spPr>
        <p:txBody>
          <a:bodyPr wrap="squar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2000" b="0" dirty="0">
                <a:solidFill>
                  <a:schemeClr val="bg2">
                    <a:lumMod val="10000"/>
                  </a:schemeClr>
                </a:solidFill>
                <a:ea typeface="+mn-ea"/>
              </a:rPr>
              <a:t>HBV DNA &lt; 10</a:t>
            </a:r>
            <a:r>
              <a:rPr lang="en-GB" sz="2000" b="0" baseline="30000" dirty="0">
                <a:solidFill>
                  <a:schemeClr val="bg2">
                    <a:lumMod val="10000"/>
                  </a:schemeClr>
                </a:solidFill>
                <a:ea typeface="+mn-ea"/>
              </a:rPr>
              <a:t>6</a:t>
            </a:r>
            <a:r>
              <a:rPr lang="en-GB" sz="2000" b="0" dirty="0">
                <a:solidFill>
                  <a:schemeClr val="bg2">
                    <a:lumMod val="10000"/>
                  </a:schemeClr>
                </a:solidFill>
                <a:ea typeface="+mn-ea"/>
              </a:rPr>
              <a:t> IU/mL*</a:t>
            </a:r>
            <a:endParaRPr lang="en-US" sz="2000" b="0" dirty="0">
              <a:solidFill>
                <a:schemeClr val="bg2">
                  <a:lumMod val="10000"/>
                </a:schemeClr>
              </a:solidFill>
              <a:ea typeface="+mn-ea"/>
            </a:endParaRPr>
          </a:p>
        </p:txBody>
      </p:sp>
      <p:sp>
        <p:nvSpPr>
          <p:cNvPr id="14" name="Rectangle 34"/>
          <p:cNvSpPr>
            <a:spLocks noChangeArrowheads="1"/>
          </p:cNvSpPr>
          <p:nvPr/>
        </p:nvSpPr>
        <p:spPr bwMode="auto">
          <a:xfrm>
            <a:off x="3965575" y="3994857"/>
            <a:ext cx="2590800" cy="346249"/>
          </a:xfrm>
          <a:prstGeom prst="rect">
            <a:avLst/>
          </a:prstGeom>
          <a:solidFill>
            <a:schemeClr val="accent2"/>
          </a:soli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1600" b="0" dirty="0">
                <a:solidFill>
                  <a:schemeClr val="bg2">
                    <a:lumMod val="10000"/>
                  </a:schemeClr>
                </a:solidFill>
                <a:ea typeface="+mn-ea"/>
              </a:rPr>
              <a:t>HBV DNA &gt; </a:t>
            </a:r>
            <a:r>
              <a:rPr lang="en-GB" b="0" dirty="0">
                <a:solidFill>
                  <a:schemeClr val="bg2">
                    <a:lumMod val="10000"/>
                  </a:schemeClr>
                </a:solidFill>
                <a:ea typeface="+mn-ea"/>
              </a:rPr>
              <a:t>10</a:t>
            </a:r>
            <a:r>
              <a:rPr lang="en-GB" b="0" baseline="30000" dirty="0">
                <a:solidFill>
                  <a:schemeClr val="bg2">
                    <a:lumMod val="10000"/>
                  </a:schemeClr>
                </a:solidFill>
                <a:ea typeface="+mn-ea"/>
              </a:rPr>
              <a:t>6</a:t>
            </a:r>
            <a:r>
              <a:rPr lang="en-GB" sz="1600" b="0" dirty="0">
                <a:solidFill>
                  <a:schemeClr val="bg2">
                    <a:lumMod val="10000"/>
                  </a:schemeClr>
                </a:solidFill>
                <a:ea typeface="+mn-ea"/>
              </a:rPr>
              <a:t> IU/mL*</a:t>
            </a:r>
            <a:endParaRPr lang="en-US" sz="1600" b="0" dirty="0">
              <a:solidFill>
                <a:schemeClr val="bg2">
                  <a:lumMod val="10000"/>
                </a:schemeClr>
              </a:solidFill>
              <a:ea typeface="+mn-ea"/>
            </a:endParaRPr>
          </a:p>
        </p:txBody>
      </p:sp>
      <p:sp>
        <p:nvSpPr>
          <p:cNvPr id="15" name="Rectangle 34"/>
          <p:cNvSpPr>
            <a:spLocks noChangeArrowheads="1"/>
          </p:cNvSpPr>
          <p:nvPr/>
        </p:nvSpPr>
        <p:spPr bwMode="auto">
          <a:xfrm>
            <a:off x="304800" y="4778982"/>
            <a:ext cx="2743200" cy="928459"/>
          </a:xfrm>
          <a:prstGeom prst="rect">
            <a:avLst/>
          </a:prstGeom>
          <a:solidFill>
            <a:schemeClr val="accent2"/>
          </a:solidFill>
          <a:ln>
            <a:noFill/>
          </a:ln>
        </p:spPr>
        <p:txBody>
          <a:bodyPr wrap="square"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2000" b="0" dirty="0">
                <a:solidFill>
                  <a:schemeClr val="bg2">
                    <a:lumMod val="10000"/>
                  </a:schemeClr>
                </a:solidFill>
                <a:ea typeface="+mn-ea"/>
              </a:rPr>
              <a:t>Monitor;</a:t>
            </a:r>
            <a:br>
              <a:rPr lang="en-GB" sz="2000" b="0" dirty="0">
                <a:solidFill>
                  <a:schemeClr val="bg2">
                    <a:lumMod val="10000"/>
                  </a:schemeClr>
                </a:solidFill>
                <a:ea typeface="+mn-ea"/>
              </a:rPr>
            </a:br>
            <a:r>
              <a:rPr lang="en-GB" sz="2000" b="0" dirty="0">
                <a:solidFill>
                  <a:schemeClr val="bg2">
                    <a:lumMod val="10000"/>
                  </a:schemeClr>
                </a:solidFill>
                <a:ea typeface="+mn-ea"/>
              </a:rPr>
              <a:t>infant receives </a:t>
            </a:r>
            <a:r>
              <a:rPr lang="en-GB" sz="2000" dirty="0">
                <a:solidFill>
                  <a:schemeClr val="bg2">
                    <a:lumMod val="10000"/>
                  </a:schemeClr>
                </a:solidFill>
                <a:ea typeface="+mn-ea"/>
              </a:rPr>
              <a:t>HBIG</a:t>
            </a:r>
            <a:r>
              <a:rPr lang="en-GB" sz="2000" b="0" dirty="0">
                <a:solidFill>
                  <a:schemeClr val="bg2">
                    <a:lumMod val="10000"/>
                  </a:schemeClr>
                </a:solidFill>
                <a:ea typeface="+mn-ea"/>
              </a:rPr>
              <a:t> + </a:t>
            </a:r>
            <a:r>
              <a:rPr lang="en-GB" sz="2000" dirty="0">
                <a:solidFill>
                  <a:schemeClr val="bg2">
                    <a:lumMod val="10000"/>
                  </a:schemeClr>
                </a:solidFill>
                <a:ea typeface="+mn-ea"/>
              </a:rPr>
              <a:t>vaccine </a:t>
            </a:r>
            <a:r>
              <a:rPr lang="en-GB" sz="2000" b="0" dirty="0">
                <a:solidFill>
                  <a:schemeClr val="bg2">
                    <a:lumMod val="10000"/>
                  </a:schemeClr>
                </a:solidFill>
                <a:ea typeface="+mn-ea"/>
              </a:rPr>
              <a:t>at birth</a:t>
            </a:r>
            <a:endParaRPr lang="en-US" sz="2000" b="0" dirty="0">
              <a:solidFill>
                <a:schemeClr val="bg2">
                  <a:lumMod val="10000"/>
                </a:schemeClr>
              </a:solidFill>
              <a:ea typeface="+mn-ea"/>
            </a:endParaRPr>
          </a:p>
        </p:txBody>
      </p:sp>
      <p:sp>
        <p:nvSpPr>
          <p:cNvPr id="16" name="Rectangle 34"/>
          <p:cNvSpPr>
            <a:spLocks noChangeArrowheads="1"/>
          </p:cNvSpPr>
          <p:nvPr/>
        </p:nvSpPr>
        <p:spPr bwMode="auto">
          <a:xfrm>
            <a:off x="3127375" y="4487863"/>
            <a:ext cx="4267200" cy="536575"/>
          </a:xfrm>
          <a:prstGeom prst="rect">
            <a:avLst/>
          </a:prstGeom>
          <a:solidFill>
            <a:schemeClr val="accent2"/>
          </a:solidFill>
          <a:ln w="9525">
            <a:noFill/>
            <a:miter lim="800000"/>
            <a:headEnd/>
            <a:tailEnd/>
          </a:ln>
        </p:spPr>
        <p:txBody>
          <a:bodyPr anchor="ctr">
            <a:spAutoFit/>
          </a:bodyPr>
          <a:lstStyle/>
          <a:p>
            <a:pPr algn="ctr" eaLnBrk="1" hangingPunct="1">
              <a:lnSpc>
                <a:spcPct val="90000"/>
              </a:lnSpc>
              <a:spcBef>
                <a:spcPct val="35000"/>
              </a:spcBef>
              <a:spcAft>
                <a:spcPct val="25000"/>
              </a:spcAft>
              <a:buClr>
                <a:schemeClr val="folHlink"/>
              </a:buClr>
              <a:buFont typeface="Arial" pitchFamily="34" charset="0"/>
              <a:buNone/>
            </a:pPr>
            <a:r>
              <a:rPr lang="en-GB" altLang="en-US" sz="1600" b="0" dirty="0">
                <a:solidFill>
                  <a:srgbClr val="141415"/>
                </a:solidFill>
              </a:rPr>
              <a:t>Consider initiating treatment with </a:t>
            </a:r>
            <a:r>
              <a:rPr lang="en-GB" altLang="en-US" sz="1600" dirty="0" err="1">
                <a:solidFill>
                  <a:srgbClr val="141415"/>
                </a:solidFill>
              </a:rPr>
              <a:t>tenofovir</a:t>
            </a:r>
            <a:r>
              <a:rPr lang="en-GB" altLang="en-US" sz="1600" b="0" dirty="0">
                <a:solidFill>
                  <a:srgbClr val="141415"/>
                </a:solidFill>
              </a:rPr>
              <a:t>, </a:t>
            </a:r>
            <a:r>
              <a:rPr lang="en-GB" altLang="en-US" sz="1600" dirty="0">
                <a:solidFill>
                  <a:srgbClr val="141415"/>
                </a:solidFill>
              </a:rPr>
              <a:t>lamivudine</a:t>
            </a:r>
            <a:r>
              <a:rPr lang="en-GB" altLang="en-US" sz="1600" b="0" dirty="0">
                <a:solidFill>
                  <a:srgbClr val="141415"/>
                </a:solidFill>
              </a:rPr>
              <a:t>, or </a:t>
            </a:r>
            <a:r>
              <a:rPr lang="en-GB" altLang="en-US" sz="1600" dirty="0" err="1">
                <a:solidFill>
                  <a:srgbClr val="141415"/>
                </a:solidFill>
              </a:rPr>
              <a:t>telbivudine</a:t>
            </a:r>
            <a:r>
              <a:rPr lang="en-GB" altLang="en-US" sz="1600" b="0" dirty="0">
                <a:solidFill>
                  <a:srgbClr val="141415"/>
                </a:solidFill>
              </a:rPr>
              <a:t> at 28-32 </a:t>
            </a:r>
            <a:r>
              <a:rPr lang="en-GB" altLang="en-US" sz="1600" b="0" dirty="0" err="1">
                <a:solidFill>
                  <a:srgbClr val="141415"/>
                </a:solidFill>
              </a:rPr>
              <a:t>wks</a:t>
            </a:r>
            <a:r>
              <a:rPr lang="en-GB" altLang="en-US" sz="1600" b="0" baseline="30000" dirty="0">
                <a:solidFill>
                  <a:srgbClr val="141415"/>
                </a:solidFill>
              </a:rPr>
              <a:t>†</a:t>
            </a:r>
            <a:endParaRPr lang="en-US" altLang="en-US" sz="1600" b="0" baseline="30000" dirty="0">
              <a:solidFill>
                <a:srgbClr val="141415"/>
              </a:solidFill>
            </a:endParaRPr>
          </a:p>
        </p:txBody>
      </p:sp>
      <p:sp>
        <p:nvSpPr>
          <p:cNvPr id="17" name="Rectangle 34"/>
          <p:cNvSpPr>
            <a:spLocks noChangeArrowheads="1"/>
          </p:cNvSpPr>
          <p:nvPr/>
        </p:nvSpPr>
        <p:spPr bwMode="auto">
          <a:xfrm>
            <a:off x="4206875" y="5158027"/>
            <a:ext cx="2095500" cy="567848"/>
          </a:xfrm>
          <a:prstGeom prst="rect">
            <a:avLst/>
          </a:prstGeom>
          <a:solidFill>
            <a:schemeClr val="accent2"/>
          </a:solidFill>
          <a:ln>
            <a:noFill/>
          </a:ln>
        </p:spPr>
        <p:txBody>
          <a:bodyPr anchor="ct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defRPr/>
            </a:pPr>
            <a:r>
              <a:rPr lang="en-GB" sz="1600" b="0" dirty="0">
                <a:solidFill>
                  <a:schemeClr val="bg2">
                    <a:lumMod val="10000"/>
                  </a:schemeClr>
                </a:solidFill>
                <a:ea typeface="+mn-ea"/>
              </a:rPr>
              <a:t>Infant receives </a:t>
            </a:r>
            <a:r>
              <a:rPr lang="en-GB" sz="1600" dirty="0">
                <a:solidFill>
                  <a:schemeClr val="bg2">
                    <a:lumMod val="10000"/>
                  </a:schemeClr>
                </a:solidFill>
                <a:ea typeface="+mn-ea"/>
              </a:rPr>
              <a:t>HBIG </a:t>
            </a:r>
            <a:r>
              <a:rPr lang="en-GB" sz="1600" b="0" dirty="0">
                <a:solidFill>
                  <a:schemeClr val="bg2">
                    <a:lumMod val="10000"/>
                  </a:schemeClr>
                </a:solidFill>
                <a:ea typeface="+mn-ea"/>
              </a:rPr>
              <a:t>+ </a:t>
            </a:r>
            <a:r>
              <a:rPr lang="en-GB" dirty="0">
                <a:solidFill>
                  <a:schemeClr val="bg2">
                    <a:lumMod val="10000"/>
                  </a:schemeClr>
                </a:solidFill>
                <a:ea typeface="+mn-ea"/>
              </a:rPr>
              <a:t>vaccine</a:t>
            </a:r>
            <a:r>
              <a:rPr lang="en-GB" sz="1600" b="0" dirty="0">
                <a:solidFill>
                  <a:schemeClr val="bg2">
                    <a:lumMod val="10000"/>
                  </a:schemeClr>
                </a:solidFill>
                <a:ea typeface="+mn-ea"/>
              </a:rPr>
              <a:t> at birth</a:t>
            </a:r>
            <a:endParaRPr lang="en-US" sz="1600" b="0" dirty="0">
              <a:solidFill>
                <a:schemeClr val="bg2">
                  <a:lumMod val="10000"/>
                </a:schemeClr>
              </a:solidFill>
              <a:ea typeface="+mn-ea"/>
            </a:endParaRPr>
          </a:p>
        </p:txBody>
      </p:sp>
      <p:sp>
        <p:nvSpPr>
          <p:cNvPr id="18" name="Text Box 11"/>
          <p:cNvSpPr txBox="1">
            <a:spLocks noChangeArrowheads="1"/>
          </p:cNvSpPr>
          <p:nvPr/>
        </p:nvSpPr>
        <p:spPr bwMode="auto">
          <a:xfrm>
            <a:off x="1676400" y="6176665"/>
            <a:ext cx="5105400" cy="553998"/>
          </a:xfrm>
          <a:prstGeom prst="rect">
            <a:avLst/>
          </a:prstGeom>
          <a:noFill/>
          <a:ln w="9525">
            <a:noFill/>
            <a:miter lim="800000"/>
            <a:headEnd/>
            <a:tailEnd/>
          </a:ln>
        </p:spPr>
        <p:txBody>
          <a:bodyPr wrap="square" anchor="b">
            <a:spAutoFit/>
          </a:bodyPr>
          <a:lstStyle/>
          <a:p>
            <a:pPr eaLnBrk="1" hangingPunct="1">
              <a:buClr>
                <a:schemeClr val="folHlink"/>
              </a:buClr>
              <a:buFont typeface="Arial" pitchFamily="34" charset="0"/>
              <a:buNone/>
            </a:pPr>
            <a:r>
              <a:rPr lang="en-GB" altLang="en-US" sz="1600" b="0" baseline="30000" dirty="0"/>
              <a:t>†</a:t>
            </a:r>
            <a:r>
              <a:rPr lang="en-US" altLang="en-US" sz="1600" b="0" dirty="0" err="1"/>
              <a:t>Tenofovir</a:t>
            </a:r>
            <a:r>
              <a:rPr lang="en-US" altLang="en-US" sz="1600" b="0" dirty="0"/>
              <a:t> </a:t>
            </a:r>
            <a:r>
              <a:rPr lang="en-US" altLang="en-US" sz="1200" b="0" dirty="0"/>
              <a:t>is preferred if treatment is expected to be &gt; 12 weeks or if treatment is expected to continue while </a:t>
            </a:r>
            <a:r>
              <a:rPr lang="en-US" altLang="en-US" sz="1400" b="0" dirty="0"/>
              <a:t>breastfeeding</a:t>
            </a:r>
            <a:r>
              <a:rPr lang="en-US" altLang="en-US" sz="1200" b="0" dirty="0"/>
              <a:t>.</a:t>
            </a:r>
          </a:p>
        </p:txBody>
      </p:sp>
    </p:spTree>
    <p:extLst>
      <p:ext uri="{BB962C8B-B14F-4D97-AF65-F5344CB8AC3E}">
        <p14:creationId xmlns:p14="http://schemas.microsoft.com/office/powerpoint/2010/main" val="29721560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2800" dirty="0"/>
            </a:br>
            <a:r>
              <a:rPr lang="en-US" sz="2800" dirty="0"/>
              <a:t>Algorithm for Management of HBV Infection</a:t>
            </a:r>
            <a:br>
              <a:rPr lang="en-US" sz="2800" dirty="0"/>
            </a:br>
            <a:r>
              <a:rPr lang="en-US" sz="2800" dirty="0"/>
              <a:t> During Pregnancy</a:t>
            </a:r>
            <a:br>
              <a:rPr lang="en-US" sz="2800" dirty="0"/>
            </a:br>
            <a:endParaRPr lang="en-US" sz="2800" dirty="0"/>
          </a:p>
        </p:txBody>
      </p:sp>
      <p:sp>
        <p:nvSpPr>
          <p:cNvPr id="3" name="TextBox 2"/>
          <p:cNvSpPr txBox="1"/>
          <p:nvPr/>
        </p:nvSpPr>
        <p:spPr>
          <a:xfrm>
            <a:off x="3626963" y="1600200"/>
            <a:ext cx="1720536" cy="369332"/>
          </a:xfrm>
          <a:prstGeom prst="rect">
            <a:avLst/>
          </a:prstGeom>
          <a:noFill/>
        </p:spPr>
        <p:txBody>
          <a:bodyPr wrap="none" rtlCol="0">
            <a:spAutoFit/>
          </a:bodyPr>
          <a:lstStyle/>
          <a:p>
            <a:r>
              <a:rPr lang="en-US" dirty="0"/>
              <a:t>Pregnant woman</a:t>
            </a:r>
          </a:p>
        </p:txBody>
      </p:sp>
      <p:cxnSp>
        <p:nvCxnSpPr>
          <p:cNvPr id="9" name="Straight Arrow Connector 8"/>
          <p:cNvCxnSpPr/>
          <p:nvPr/>
        </p:nvCxnSpPr>
        <p:spPr>
          <a:xfrm>
            <a:off x="4487231" y="1901534"/>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971800" y="2161326"/>
            <a:ext cx="3134191" cy="646331"/>
          </a:xfrm>
          <a:prstGeom prst="rect">
            <a:avLst/>
          </a:prstGeom>
          <a:noFill/>
        </p:spPr>
        <p:txBody>
          <a:bodyPr wrap="none" rtlCol="0">
            <a:spAutoFit/>
          </a:bodyPr>
          <a:lstStyle/>
          <a:p>
            <a:pPr algn="ctr"/>
            <a:r>
              <a:rPr lang="en-US" dirty="0"/>
              <a:t>First trimester:</a:t>
            </a:r>
          </a:p>
          <a:p>
            <a:pPr algn="ctr"/>
            <a:r>
              <a:rPr lang="en-US" dirty="0"/>
              <a:t>Check </a:t>
            </a:r>
            <a:r>
              <a:rPr lang="en-US" dirty="0" err="1"/>
              <a:t>HBsAg</a:t>
            </a:r>
            <a:r>
              <a:rPr lang="en-US" dirty="0"/>
              <a:t>, anti-</a:t>
            </a:r>
            <a:r>
              <a:rPr lang="en-US" dirty="0" err="1"/>
              <a:t>HBc</a:t>
            </a:r>
            <a:r>
              <a:rPr lang="en-US" dirty="0"/>
              <a:t>, anti-HBs</a:t>
            </a:r>
          </a:p>
        </p:txBody>
      </p:sp>
      <p:cxnSp>
        <p:nvCxnSpPr>
          <p:cNvPr id="19" name="Straight Arrow Connector 18"/>
          <p:cNvCxnSpPr/>
          <p:nvPr/>
        </p:nvCxnSpPr>
        <p:spPr>
          <a:xfrm>
            <a:off x="6499410" y="2634921"/>
            <a:ext cx="0" cy="266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118410" y="2634921"/>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51" name="TextBox 2050"/>
          <p:cNvSpPr txBox="1"/>
          <p:nvPr/>
        </p:nvSpPr>
        <p:spPr>
          <a:xfrm>
            <a:off x="5973869" y="2839080"/>
            <a:ext cx="1026243" cy="369332"/>
          </a:xfrm>
          <a:prstGeom prst="rect">
            <a:avLst/>
          </a:prstGeom>
          <a:noFill/>
        </p:spPr>
        <p:txBody>
          <a:bodyPr wrap="none" rtlCol="0">
            <a:spAutoFit/>
          </a:bodyPr>
          <a:lstStyle/>
          <a:p>
            <a:r>
              <a:rPr lang="en-US" sz="1600" dirty="0" err="1"/>
              <a:t>HBsAg</a:t>
            </a:r>
            <a:r>
              <a:rPr lang="en-US" dirty="0"/>
              <a:t> (</a:t>
            </a:r>
            <a:r>
              <a:rPr lang="en-US" sz="1400" dirty="0"/>
              <a:t>+</a:t>
            </a:r>
            <a:r>
              <a:rPr lang="en-US" dirty="0"/>
              <a:t>)</a:t>
            </a:r>
          </a:p>
        </p:txBody>
      </p:sp>
      <p:cxnSp>
        <p:nvCxnSpPr>
          <p:cNvPr id="36" name="Straight Arrow Connector 35"/>
          <p:cNvCxnSpPr/>
          <p:nvPr/>
        </p:nvCxnSpPr>
        <p:spPr>
          <a:xfrm>
            <a:off x="6499410" y="3303032"/>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2" name="TextBox 2051"/>
          <p:cNvSpPr txBox="1"/>
          <p:nvPr/>
        </p:nvSpPr>
        <p:spPr>
          <a:xfrm>
            <a:off x="4487231" y="3438034"/>
            <a:ext cx="4129864" cy="830997"/>
          </a:xfrm>
          <a:prstGeom prst="rect">
            <a:avLst/>
          </a:prstGeom>
          <a:noFill/>
        </p:spPr>
        <p:txBody>
          <a:bodyPr wrap="square" rtlCol="0">
            <a:spAutoFit/>
          </a:bodyPr>
          <a:lstStyle/>
          <a:p>
            <a:r>
              <a:rPr lang="en-US" sz="1600" dirty="0"/>
              <a:t>Confirm </a:t>
            </a:r>
            <a:r>
              <a:rPr lang="en-US" sz="1600" dirty="0" err="1"/>
              <a:t>HBsAg</a:t>
            </a:r>
            <a:r>
              <a:rPr lang="en-US" sz="1600" dirty="0"/>
              <a:t> (+)</a:t>
            </a:r>
          </a:p>
          <a:p>
            <a:r>
              <a:rPr lang="en-US" sz="1600" dirty="0"/>
              <a:t>Check baseline quantitative HBV DNA</a:t>
            </a:r>
          </a:p>
          <a:p>
            <a:r>
              <a:rPr lang="en-US" sz="1600" dirty="0"/>
              <a:t>Check quantitative HBV DNA at 28 weeks</a:t>
            </a:r>
          </a:p>
        </p:txBody>
      </p:sp>
      <p:cxnSp>
        <p:nvCxnSpPr>
          <p:cNvPr id="38" name="Straight Connector 37"/>
          <p:cNvCxnSpPr/>
          <p:nvPr/>
        </p:nvCxnSpPr>
        <p:spPr>
          <a:xfrm>
            <a:off x="1600200" y="2609654"/>
            <a:ext cx="1371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600200" y="2609654"/>
            <a:ext cx="0" cy="3172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67" name="TextBox 2066"/>
          <p:cNvSpPr txBox="1"/>
          <p:nvPr/>
        </p:nvSpPr>
        <p:spPr>
          <a:xfrm>
            <a:off x="1004347" y="2877848"/>
            <a:ext cx="1109599" cy="830997"/>
          </a:xfrm>
          <a:prstGeom prst="rect">
            <a:avLst/>
          </a:prstGeom>
          <a:noFill/>
        </p:spPr>
        <p:txBody>
          <a:bodyPr wrap="none" rtlCol="0">
            <a:spAutoFit/>
          </a:bodyPr>
          <a:lstStyle/>
          <a:p>
            <a:r>
              <a:rPr lang="en-US" sz="1600" dirty="0" err="1"/>
              <a:t>HBsAg</a:t>
            </a:r>
            <a:r>
              <a:rPr lang="en-US" sz="1600" dirty="0"/>
              <a:t> (-)</a:t>
            </a:r>
          </a:p>
          <a:p>
            <a:r>
              <a:rPr lang="en-US" sz="1600" dirty="0"/>
              <a:t>Anti-</a:t>
            </a:r>
            <a:r>
              <a:rPr lang="en-US" sz="1600" dirty="0" err="1"/>
              <a:t>HBc</a:t>
            </a:r>
            <a:r>
              <a:rPr lang="en-US" sz="1600" dirty="0"/>
              <a:t> (-)</a:t>
            </a:r>
          </a:p>
          <a:p>
            <a:r>
              <a:rPr lang="en-US" sz="1600" dirty="0"/>
              <a:t>Anti-HBs (-)</a:t>
            </a:r>
          </a:p>
        </p:txBody>
      </p:sp>
      <p:cxnSp>
        <p:nvCxnSpPr>
          <p:cNvPr id="55" name="Straight Arrow Connector 54"/>
          <p:cNvCxnSpPr/>
          <p:nvPr/>
        </p:nvCxnSpPr>
        <p:spPr>
          <a:xfrm>
            <a:off x="1600200" y="3748432"/>
            <a:ext cx="0" cy="1586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68" name="TextBox 2067"/>
          <p:cNvSpPr txBox="1"/>
          <p:nvPr/>
        </p:nvSpPr>
        <p:spPr>
          <a:xfrm>
            <a:off x="475268" y="3889950"/>
            <a:ext cx="2209800" cy="584775"/>
          </a:xfrm>
          <a:prstGeom prst="rect">
            <a:avLst/>
          </a:prstGeom>
          <a:noFill/>
        </p:spPr>
        <p:txBody>
          <a:bodyPr wrap="square" rtlCol="0">
            <a:spAutoFit/>
          </a:bodyPr>
          <a:lstStyle/>
          <a:p>
            <a:r>
              <a:rPr lang="en-US" sz="1600" dirty="0"/>
              <a:t>Initiate maternal HBV</a:t>
            </a:r>
          </a:p>
          <a:p>
            <a:r>
              <a:rPr lang="en-US" sz="1600" dirty="0"/>
              <a:t>vaccination series</a:t>
            </a:r>
          </a:p>
        </p:txBody>
      </p:sp>
      <p:sp>
        <p:nvSpPr>
          <p:cNvPr id="2069" name="TextBox 2068"/>
          <p:cNvSpPr txBox="1"/>
          <p:nvPr/>
        </p:nvSpPr>
        <p:spPr>
          <a:xfrm>
            <a:off x="790651" y="4587471"/>
            <a:ext cx="1438214" cy="584775"/>
          </a:xfrm>
          <a:prstGeom prst="rect">
            <a:avLst/>
          </a:prstGeom>
          <a:noFill/>
        </p:spPr>
        <p:txBody>
          <a:bodyPr wrap="none" rtlCol="0">
            <a:spAutoFit/>
          </a:bodyPr>
          <a:lstStyle/>
          <a:p>
            <a:r>
              <a:rPr lang="en-US" sz="1600" dirty="0"/>
              <a:t>Infant receives </a:t>
            </a:r>
          </a:p>
          <a:p>
            <a:r>
              <a:rPr lang="en-US" sz="1600" dirty="0"/>
              <a:t>vaccine at birth</a:t>
            </a:r>
          </a:p>
        </p:txBody>
      </p:sp>
      <p:cxnSp>
        <p:nvCxnSpPr>
          <p:cNvPr id="60" name="Straight Arrow Connector 59"/>
          <p:cNvCxnSpPr/>
          <p:nvPr/>
        </p:nvCxnSpPr>
        <p:spPr>
          <a:xfrm>
            <a:off x="1587631" y="4512794"/>
            <a:ext cx="0" cy="1586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a:off x="3990697" y="4429084"/>
            <a:ext cx="6736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77" name="TextBox 2076"/>
          <p:cNvSpPr txBox="1"/>
          <p:nvPr/>
        </p:nvSpPr>
        <p:spPr>
          <a:xfrm>
            <a:off x="3536727" y="4244418"/>
            <a:ext cx="453970" cy="369332"/>
          </a:xfrm>
          <a:prstGeom prst="rect">
            <a:avLst/>
          </a:prstGeom>
          <a:noFill/>
        </p:spPr>
        <p:txBody>
          <a:bodyPr wrap="none" rtlCol="0">
            <a:spAutoFit/>
          </a:bodyPr>
          <a:lstStyle/>
          <a:p>
            <a:r>
              <a:rPr lang="en-US" dirty="0"/>
              <a:t>No</a:t>
            </a:r>
          </a:p>
        </p:txBody>
      </p:sp>
      <p:cxnSp>
        <p:nvCxnSpPr>
          <p:cNvPr id="2079" name="Straight Connector 2078"/>
          <p:cNvCxnSpPr/>
          <p:nvPr/>
        </p:nvCxnSpPr>
        <p:spPr>
          <a:xfrm>
            <a:off x="3785572" y="4513287"/>
            <a:ext cx="0" cy="3162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11537" y="4829535"/>
            <a:ext cx="1948070" cy="3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2811537" y="4829535"/>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4759607" y="4832966"/>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994939" y="5114825"/>
            <a:ext cx="1552250" cy="523220"/>
          </a:xfrm>
          <a:prstGeom prst="rect">
            <a:avLst/>
          </a:prstGeom>
          <a:noFill/>
        </p:spPr>
        <p:txBody>
          <a:bodyPr wrap="square" rtlCol="0">
            <a:spAutoFit/>
          </a:bodyPr>
          <a:lstStyle/>
          <a:p>
            <a:r>
              <a:rPr lang="en-US" sz="1400" dirty="0"/>
              <a:t>HBV DNA</a:t>
            </a:r>
          </a:p>
          <a:p>
            <a:r>
              <a:rPr lang="en-US" sz="1400" dirty="0"/>
              <a:t>&lt; 10</a:t>
            </a:r>
            <a:r>
              <a:rPr lang="en-US" sz="1400" baseline="30000" dirty="0"/>
              <a:t>6</a:t>
            </a:r>
            <a:r>
              <a:rPr lang="en-US" sz="1400" dirty="0"/>
              <a:t> copies/mL</a:t>
            </a:r>
          </a:p>
        </p:txBody>
      </p:sp>
      <p:cxnSp>
        <p:nvCxnSpPr>
          <p:cNvPr id="87" name="Straight Arrow Connector 86"/>
          <p:cNvCxnSpPr/>
          <p:nvPr/>
        </p:nvCxnSpPr>
        <p:spPr>
          <a:xfrm>
            <a:off x="2821736" y="5624220"/>
            <a:ext cx="0" cy="1586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269503" y="5733994"/>
            <a:ext cx="808235" cy="338554"/>
          </a:xfrm>
          <a:prstGeom prst="rect">
            <a:avLst/>
          </a:prstGeom>
          <a:noFill/>
        </p:spPr>
        <p:txBody>
          <a:bodyPr wrap="none" rtlCol="0">
            <a:spAutoFit/>
          </a:bodyPr>
          <a:lstStyle/>
          <a:p>
            <a:r>
              <a:rPr lang="en-US" sz="1600" dirty="0"/>
              <a:t>Monitor</a:t>
            </a:r>
          </a:p>
        </p:txBody>
      </p:sp>
      <p:cxnSp>
        <p:nvCxnSpPr>
          <p:cNvPr id="90" name="Straight Connector 89"/>
          <p:cNvCxnSpPr/>
          <p:nvPr/>
        </p:nvCxnSpPr>
        <p:spPr>
          <a:xfrm flipV="1">
            <a:off x="2820165" y="6072548"/>
            <a:ext cx="1" cy="483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a:off x="2811537" y="6556463"/>
            <a:ext cx="8154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627497" y="6402574"/>
            <a:ext cx="2954270" cy="307777"/>
          </a:xfrm>
          <a:prstGeom prst="rect">
            <a:avLst/>
          </a:prstGeom>
          <a:noFill/>
        </p:spPr>
        <p:txBody>
          <a:bodyPr wrap="none" rtlCol="0">
            <a:spAutoFit/>
          </a:bodyPr>
          <a:lstStyle/>
          <a:p>
            <a:r>
              <a:rPr lang="en-US" sz="1400" dirty="0"/>
              <a:t>Infant received </a:t>
            </a:r>
            <a:r>
              <a:rPr lang="en-US" sz="1400" dirty="0" err="1"/>
              <a:t>HBlg</a:t>
            </a:r>
            <a:r>
              <a:rPr lang="en-US" sz="1400" dirty="0"/>
              <a:t> + vaccine at birth</a:t>
            </a:r>
          </a:p>
        </p:txBody>
      </p:sp>
      <p:sp>
        <p:nvSpPr>
          <p:cNvPr id="69" name="TextBox 68"/>
          <p:cNvSpPr txBox="1"/>
          <p:nvPr/>
        </p:nvSpPr>
        <p:spPr>
          <a:xfrm>
            <a:off x="3891612" y="5117182"/>
            <a:ext cx="1669047" cy="523220"/>
          </a:xfrm>
          <a:prstGeom prst="rect">
            <a:avLst/>
          </a:prstGeom>
          <a:noFill/>
        </p:spPr>
        <p:txBody>
          <a:bodyPr wrap="none" rtlCol="0">
            <a:spAutoFit/>
          </a:bodyPr>
          <a:lstStyle/>
          <a:p>
            <a:r>
              <a:rPr lang="en-US" sz="1400" dirty="0"/>
              <a:t>HBV DNA</a:t>
            </a:r>
          </a:p>
          <a:p>
            <a:r>
              <a:rPr lang="en-US" sz="1400" dirty="0"/>
              <a:t>&gt;10</a:t>
            </a:r>
            <a:r>
              <a:rPr lang="en-US" sz="1400" baseline="30000" dirty="0"/>
              <a:t>7</a:t>
            </a:r>
            <a:r>
              <a:rPr lang="en-US" sz="1400" dirty="0"/>
              <a:t>-10</a:t>
            </a:r>
            <a:r>
              <a:rPr lang="en-US" sz="1400" baseline="30000" dirty="0"/>
              <a:t>8</a:t>
            </a:r>
            <a:r>
              <a:rPr lang="en-US" sz="1400" dirty="0"/>
              <a:t> copies/mL</a:t>
            </a:r>
          </a:p>
        </p:txBody>
      </p:sp>
      <p:sp>
        <p:nvSpPr>
          <p:cNvPr id="71" name="TextBox 70"/>
          <p:cNvSpPr txBox="1"/>
          <p:nvPr/>
        </p:nvSpPr>
        <p:spPr>
          <a:xfrm>
            <a:off x="4723058" y="4259807"/>
            <a:ext cx="2098394" cy="338554"/>
          </a:xfrm>
          <a:prstGeom prst="rect">
            <a:avLst/>
          </a:prstGeom>
          <a:noFill/>
        </p:spPr>
        <p:txBody>
          <a:bodyPr wrap="square" rtlCol="0">
            <a:spAutoFit/>
          </a:bodyPr>
          <a:lstStyle/>
          <a:p>
            <a:r>
              <a:rPr lang="en-US" sz="1600" dirty="0"/>
              <a:t>Previous child HBV (+)</a:t>
            </a:r>
          </a:p>
        </p:txBody>
      </p:sp>
      <p:cxnSp>
        <p:nvCxnSpPr>
          <p:cNvPr id="116" name="Straight Arrow Connector 115"/>
          <p:cNvCxnSpPr/>
          <p:nvPr/>
        </p:nvCxnSpPr>
        <p:spPr>
          <a:xfrm>
            <a:off x="6733412" y="4448841"/>
            <a:ext cx="353188"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5562600" y="4182337"/>
            <a:ext cx="0" cy="1772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086600" y="4244418"/>
            <a:ext cx="762000" cy="369332"/>
          </a:xfrm>
          <a:prstGeom prst="rect">
            <a:avLst/>
          </a:prstGeom>
          <a:noFill/>
        </p:spPr>
        <p:txBody>
          <a:bodyPr wrap="square" rtlCol="0">
            <a:spAutoFit/>
          </a:bodyPr>
          <a:lstStyle/>
          <a:p>
            <a:r>
              <a:rPr lang="en-US" dirty="0"/>
              <a:t>Yes</a:t>
            </a:r>
          </a:p>
        </p:txBody>
      </p:sp>
      <p:cxnSp>
        <p:nvCxnSpPr>
          <p:cNvPr id="126" name="Straight Connector 125"/>
          <p:cNvCxnSpPr/>
          <p:nvPr/>
        </p:nvCxnSpPr>
        <p:spPr>
          <a:xfrm flipH="1">
            <a:off x="6358896" y="4821301"/>
            <a:ext cx="1948070" cy="3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7315201" y="4533717"/>
            <a:ext cx="0" cy="2923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6358896" y="4821301"/>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a:off x="8302902" y="4826104"/>
            <a:ext cx="0" cy="270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741360" y="5130537"/>
            <a:ext cx="1345240" cy="523220"/>
          </a:xfrm>
          <a:prstGeom prst="rect">
            <a:avLst/>
          </a:prstGeom>
          <a:noFill/>
        </p:spPr>
        <p:txBody>
          <a:bodyPr wrap="none" rtlCol="0">
            <a:spAutoFit/>
          </a:bodyPr>
          <a:lstStyle/>
          <a:p>
            <a:r>
              <a:rPr lang="en-US" sz="1400" dirty="0"/>
              <a:t>HBV DNA</a:t>
            </a:r>
          </a:p>
          <a:p>
            <a:r>
              <a:rPr lang="en-US" sz="1400" dirty="0"/>
              <a:t>&gt;10</a:t>
            </a:r>
            <a:r>
              <a:rPr lang="en-US" sz="1400" baseline="30000" dirty="0"/>
              <a:t>6</a:t>
            </a:r>
            <a:r>
              <a:rPr lang="en-US" sz="1400" dirty="0"/>
              <a:t> copies/mL</a:t>
            </a:r>
          </a:p>
        </p:txBody>
      </p:sp>
      <p:sp>
        <p:nvSpPr>
          <p:cNvPr id="98" name="TextBox 97"/>
          <p:cNvSpPr txBox="1"/>
          <p:nvPr/>
        </p:nvSpPr>
        <p:spPr>
          <a:xfrm>
            <a:off x="7543800" y="5109327"/>
            <a:ext cx="1345240" cy="523220"/>
          </a:xfrm>
          <a:prstGeom prst="rect">
            <a:avLst/>
          </a:prstGeom>
          <a:noFill/>
        </p:spPr>
        <p:txBody>
          <a:bodyPr wrap="none" rtlCol="0">
            <a:spAutoFit/>
          </a:bodyPr>
          <a:lstStyle/>
          <a:p>
            <a:r>
              <a:rPr lang="en-US" sz="1400" dirty="0"/>
              <a:t>HBV DNA</a:t>
            </a:r>
          </a:p>
          <a:p>
            <a:r>
              <a:rPr lang="en-US" sz="1400" dirty="0"/>
              <a:t>&lt;10</a:t>
            </a:r>
            <a:r>
              <a:rPr lang="en-US" sz="1400" baseline="30000" dirty="0"/>
              <a:t>6</a:t>
            </a:r>
            <a:r>
              <a:rPr lang="en-US" sz="1400" dirty="0"/>
              <a:t> copies/mL</a:t>
            </a:r>
          </a:p>
        </p:txBody>
      </p:sp>
      <p:cxnSp>
        <p:nvCxnSpPr>
          <p:cNvPr id="138" name="Straight Connector 137"/>
          <p:cNvCxnSpPr/>
          <p:nvPr/>
        </p:nvCxnSpPr>
        <p:spPr>
          <a:xfrm flipH="1" flipV="1">
            <a:off x="4767208" y="5737425"/>
            <a:ext cx="1591688" cy="40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763280" y="5582222"/>
            <a:ext cx="0" cy="147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6358896" y="5580196"/>
            <a:ext cx="25" cy="147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4163809" y="5850315"/>
            <a:ext cx="2998991" cy="523220"/>
          </a:xfrm>
          <a:prstGeom prst="rect">
            <a:avLst/>
          </a:prstGeom>
          <a:noFill/>
        </p:spPr>
        <p:txBody>
          <a:bodyPr wrap="square" rtlCol="0">
            <a:spAutoFit/>
          </a:bodyPr>
          <a:lstStyle/>
          <a:p>
            <a:r>
              <a:rPr lang="en-US" sz="1400" dirty="0"/>
              <a:t>Consider treatment with lamivudine, </a:t>
            </a:r>
          </a:p>
          <a:p>
            <a:r>
              <a:rPr lang="en-US" sz="1400" dirty="0" err="1"/>
              <a:t>tenofovir</a:t>
            </a:r>
            <a:r>
              <a:rPr lang="en-US" sz="1400" dirty="0"/>
              <a:t>, or </a:t>
            </a:r>
            <a:r>
              <a:rPr lang="en-US" sz="1400" dirty="0" err="1"/>
              <a:t>telbivudine</a:t>
            </a:r>
            <a:r>
              <a:rPr lang="en-US" sz="1400" dirty="0"/>
              <a:t> at 32 weeks</a:t>
            </a:r>
          </a:p>
        </p:txBody>
      </p:sp>
      <p:cxnSp>
        <p:nvCxnSpPr>
          <p:cNvPr id="156" name="Straight Arrow Connector 155"/>
          <p:cNvCxnSpPr/>
          <p:nvPr/>
        </p:nvCxnSpPr>
        <p:spPr>
          <a:xfrm>
            <a:off x="5570274" y="5737425"/>
            <a:ext cx="0" cy="1658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a:off x="5589732" y="6314505"/>
            <a:ext cx="0" cy="1658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8324945" y="5672817"/>
            <a:ext cx="22608" cy="895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a:endCxn id="68" idx="3"/>
          </p:cNvCxnSpPr>
          <p:nvPr/>
        </p:nvCxnSpPr>
        <p:spPr>
          <a:xfrm flipH="1">
            <a:off x="6581767" y="6556463"/>
            <a:ext cx="174317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1394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838200"/>
          </a:xfrm>
        </p:spPr>
        <p:txBody>
          <a:bodyPr>
            <a:noAutofit/>
          </a:bodyPr>
          <a:lstStyle/>
          <a:p>
            <a:r>
              <a:rPr lang="en-US" altLang="en-US" sz="4000" b="1" dirty="0">
                <a:ea typeface="ＭＳ Ｐゴシック" pitchFamily="34" charset="-128"/>
              </a:rPr>
              <a:t>Women Receiving Antiviral Therapy Who Desire to Breast-feed </a:t>
            </a:r>
            <a:endParaRPr lang="en-US" sz="4000" b="1" dirty="0"/>
          </a:p>
        </p:txBody>
      </p:sp>
      <p:sp>
        <p:nvSpPr>
          <p:cNvPr id="3" name="Content Placeholder 2"/>
          <p:cNvSpPr>
            <a:spLocks noGrp="1"/>
          </p:cNvSpPr>
          <p:nvPr>
            <p:ph sz="quarter" idx="1"/>
          </p:nvPr>
        </p:nvSpPr>
        <p:spPr/>
        <p:txBody>
          <a:bodyPr>
            <a:normAutofit/>
          </a:bodyPr>
          <a:lstStyle/>
          <a:p>
            <a:r>
              <a:rPr lang="en-US" altLang="en-US" sz="2400" dirty="0">
                <a:ea typeface="ＭＳ Ｐゴシック" pitchFamily="34" charset="-128"/>
              </a:rPr>
              <a:t>Breast-feeding generally not recommended while receiving </a:t>
            </a:r>
            <a:r>
              <a:rPr lang="en-US" altLang="en-US" sz="2400" dirty="0" err="1">
                <a:ea typeface="ＭＳ Ｐゴシック" pitchFamily="34" charset="-128"/>
              </a:rPr>
              <a:t>antivirals</a:t>
            </a:r>
            <a:endParaRPr lang="en-US" altLang="en-US" sz="2400" baseline="30000" dirty="0">
              <a:ea typeface="ＭＳ Ｐゴシック" pitchFamily="34" charset="-128"/>
            </a:endParaRPr>
          </a:p>
          <a:p>
            <a:pPr lvl="1"/>
            <a:r>
              <a:rPr lang="en-US" altLang="en-US" sz="2400" dirty="0" err="1">
                <a:ea typeface="ＭＳ Ｐゴシック" pitchFamily="34" charset="-128"/>
              </a:rPr>
              <a:t>Nucleos</a:t>
            </a:r>
            <a:r>
              <a:rPr lang="en-US" altLang="en-US" sz="2400" dirty="0">
                <a:ea typeface="ＭＳ Ｐゴシック" pitchFamily="34" charset="-128"/>
              </a:rPr>
              <a:t>(t)</a:t>
            </a:r>
            <a:r>
              <a:rPr lang="en-US" altLang="en-US" sz="2400" dirty="0" err="1">
                <a:ea typeface="ＭＳ Ｐゴシック" pitchFamily="34" charset="-128"/>
              </a:rPr>
              <a:t>ide</a:t>
            </a:r>
            <a:r>
              <a:rPr lang="en-US" altLang="en-US" sz="2400" dirty="0">
                <a:ea typeface="ＭＳ Ｐゴシック" pitchFamily="34" charset="-128"/>
              </a:rPr>
              <a:t> analogues present in breast milk</a:t>
            </a:r>
          </a:p>
          <a:p>
            <a:r>
              <a:rPr lang="en-US" altLang="en-US" sz="2800" dirty="0" err="1">
                <a:ea typeface="ＭＳ Ｐゴシック" pitchFamily="34" charset="-128"/>
              </a:rPr>
              <a:t>Tenofovir</a:t>
            </a:r>
            <a:r>
              <a:rPr lang="en-US" altLang="en-US" sz="2800" dirty="0">
                <a:ea typeface="ＭＳ Ｐゴシック" pitchFamily="34" charset="-128"/>
              </a:rPr>
              <a:t>: a </a:t>
            </a:r>
            <a:r>
              <a:rPr lang="en-US" altLang="en-US" sz="2800" dirty="0" err="1">
                <a:ea typeface="ＭＳ Ｐゴシック" pitchFamily="34" charset="-128"/>
              </a:rPr>
              <a:t>prodrug</a:t>
            </a:r>
            <a:r>
              <a:rPr lang="en-US" altLang="en-US" sz="2800" dirty="0">
                <a:ea typeface="ＭＳ Ｐゴシック" pitchFamily="34" charset="-128"/>
              </a:rPr>
              <a:t> with low oral bioavailability</a:t>
            </a:r>
          </a:p>
          <a:p>
            <a:pPr lvl="1"/>
            <a:r>
              <a:rPr lang="en-US" altLang="en-US" sz="2000" dirty="0">
                <a:ea typeface="ＭＳ Ｐゴシック" pitchFamily="34" charset="-128"/>
              </a:rPr>
              <a:t>Nursing rhesus macaques administered </a:t>
            </a:r>
            <a:r>
              <a:rPr lang="en-US" altLang="en-US" sz="2000" dirty="0" err="1">
                <a:ea typeface="ＭＳ Ｐゴシック" pitchFamily="34" charset="-128"/>
              </a:rPr>
              <a:t>tenofovir</a:t>
            </a:r>
            <a:r>
              <a:rPr lang="en-US" altLang="en-US" sz="2000" dirty="0">
                <a:ea typeface="ＭＳ Ｐゴシック" pitchFamily="34" charset="-128"/>
              </a:rPr>
              <a:t> (n = 2): peak concentration in breast milk 2% to 4% of that in serum; </a:t>
            </a:r>
            <a:r>
              <a:rPr lang="en-US" altLang="en-US" sz="2000" dirty="0" err="1">
                <a:ea typeface="ＭＳ Ｐゴシック" pitchFamily="34" charset="-128"/>
              </a:rPr>
              <a:t>AUC</a:t>
            </a:r>
            <a:r>
              <a:rPr lang="en-US" altLang="en-US" sz="2000" baseline="-25000" dirty="0" err="1">
                <a:ea typeface="ＭＳ Ｐゴシック" pitchFamily="34" charset="-128"/>
              </a:rPr>
              <a:t>milk</a:t>
            </a:r>
            <a:r>
              <a:rPr lang="en-US" altLang="en-US" sz="2000" dirty="0">
                <a:ea typeface="ＭＳ Ｐゴシック" pitchFamily="34" charset="-128"/>
              </a:rPr>
              <a:t> is </a:t>
            </a:r>
            <a:br>
              <a:rPr lang="en-US" altLang="en-US" sz="2000" dirty="0">
                <a:ea typeface="ＭＳ Ｐゴシック" pitchFamily="34" charset="-128"/>
              </a:rPr>
            </a:br>
            <a:r>
              <a:rPr lang="en-US" altLang="en-US" sz="2000" dirty="0">
                <a:ea typeface="ＭＳ Ｐゴシック" pitchFamily="34" charset="-128"/>
              </a:rPr>
              <a:t>~ 20% </a:t>
            </a:r>
            <a:r>
              <a:rPr lang="en-US" altLang="en-US" sz="2000" dirty="0" err="1">
                <a:ea typeface="ＭＳ Ｐゴシック" pitchFamily="34" charset="-128"/>
              </a:rPr>
              <a:t>AUC</a:t>
            </a:r>
            <a:r>
              <a:rPr lang="en-US" altLang="en-US" sz="2000" baseline="-25000" dirty="0" err="1">
                <a:ea typeface="ＭＳ Ｐゴシック" pitchFamily="34" charset="-128"/>
              </a:rPr>
              <a:t>serum</a:t>
            </a:r>
            <a:r>
              <a:rPr lang="en-US" altLang="en-US" sz="2000" baseline="30000" dirty="0">
                <a:ea typeface="ＭＳ Ｐゴシック" pitchFamily="34" charset="-128"/>
              </a:rPr>
              <a:t>[9]</a:t>
            </a:r>
          </a:p>
          <a:p>
            <a:pPr lvl="1"/>
            <a:r>
              <a:rPr lang="en-US" altLang="en-US" sz="2000" dirty="0">
                <a:ea typeface="ＭＳ Ｐゴシック" pitchFamily="34" charset="-128"/>
              </a:rPr>
              <a:t>HIV-infected women (n = 5): median concentration of </a:t>
            </a:r>
            <a:r>
              <a:rPr lang="en-US" altLang="en-US" sz="2000" dirty="0" err="1">
                <a:ea typeface="ＭＳ Ｐゴシック" pitchFamily="34" charset="-128"/>
              </a:rPr>
              <a:t>tenofovir</a:t>
            </a:r>
            <a:r>
              <a:rPr lang="en-US" altLang="en-US" sz="2000" dirty="0">
                <a:ea typeface="ＭＳ Ｐゴシック" pitchFamily="34" charset="-128"/>
              </a:rPr>
              <a:t> in breast milk 0.03% of proposed oral infant doses</a:t>
            </a:r>
            <a:r>
              <a:rPr lang="en-US" altLang="en-US" sz="2000" baseline="30000" dirty="0">
                <a:ea typeface="ＭＳ Ｐゴシック" pitchFamily="34" charset="-128"/>
              </a:rPr>
              <a:t>[10]</a:t>
            </a:r>
          </a:p>
          <a:p>
            <a:r>
              <a:rPr lang="en-US" altLang="en-US" sz="3200" dirty="0">
                <a:ea typeface="ＭＳ Ｐゴシック" pitchFamily="34" charset="-128"/>
              </a:rPr>
              <a:t>Existing data suggest </a:t>
            </a:r>
            <a:r>
              <a:rPr lang="en-US" altLang="en-US" sz="3200" dirty="0" err="1">
                <a:ea typeface="ＭＳ Ｐゴシック" pitchFamily="34" charset="-128"/>
              </a:rPr>
              <a:t>tenofovir</a:t>
            </a:r>
            <a:r>
              <a:rPr lang="en-US" altLang="en-US" sz="3200" dirty="0">
                <a:ea typeface="ＭＳ Ｐゴシック" pitchFamily="34" charset="-128"/>
              </a:rPr>
              <a:t> is safe</a:t>
            </a:r>
          </a:p>
          <a:p>
            <a:endParaRPr lang="en-US" dirty="0"/>
          </a:p>
        </p:txBody>
      </p:sp>
      <p:sp>
        <p:nvSpPr>
          <p:cNvPr id="4" name="Text Box 11"/>
          <p:cNvSpPr txBox="1">
            <a:spLocks noChangeArrowheads="1"/>
          </p:cNvSpPr>
          <p:nvPr/>
        </p:nvSpPr>
        <p:spPr bwMode="auto">
          <a:xfrm>
            <a:off x="285750" y="6143625"/>
            <a:ext cx="8629650" cy="522288"/>
          </a:xfrm>
          <a:prstGeom prst="rect">
            <a:avLst/>
          </a:prstGeom>
          <a:noFill/>
          <a:ln w="9525">
            <a:noFill/>
            <a:miter lim="800000"/>
            <a:headEnd/>
            <a:tailEnd/>
          </a:ln>
        </p:spPr>
        <p:txBody>
          <a:bodyPr anchor="b">
            <a:spAutoFit/>
          </a:bodyPr>
          <a:lstStyle/>
          <a:p>
            <a:pPr eaLnBrk="1" hangingPunct="1">
              <a:spcBef>
                <a:spcPct val="35000"/>
              </a:spcBef>
              <a:spcAft>
                <a:spcPct val="25000"/>
              </a:spcAft>
              <a:buClr>
                <a:schemeClr val="folHlink"/>
              </a:buClr>
              <a:buFont typeface="Arial" pitchFamily="34" charset="0"/>
              <a:buNone/>
            </a:pPr>
            <a:r>
              <a:rPr lang="en-US" altLang="en-US" sz="1400" b="0" dirty="0"/>
              <a:t>9. Van </a:t>
            </a:r>
            <a:r>
              <a:rPr lang="en-US" altLang="en-US" sz="1400" b="0" dirty="0" err="1"/>
              <a:t>Rompay</a:t>
            </a:r>
            <a:r>
              <a:rPr lang="en-US" altLang="en-US" sz="1400" b="0" dirty="0"/>
              <a:t> K, et al. </a:t>
            </a:r>
            <a:r>
              <a:rPr lang="en-US" altLang="en-US" sz="1400" b="0" dirty="0" err="1"/>
              <a:t>Antimicrob</a:t>
            </a:r>
            <a:r>
              <a:rPr lang="en-US" altLang="en-US" sz="1400" b="0" dirty="0"/>
              <a:t> Agents </a:t>
            </a:r>
            <a:r>
              <a:rPr lang="en-US" altLang="en-US" sz="1400" b="0" dirty="0" err="1"/>
              <a:t>Chemother</a:t>
            </a:r>
            <a:r>
              <a:rPr lang="en-US" altLang="en-US" sz="1400" b="0" dirty="0"/>
              <a:t>. 2005;49:2093. 10. </a:t>
            </a:r>
            <a:r>
              <a:rPr lang="en-US" altLang="en-US" sz="1400" b="0" dirty="0" err="1"/>
              <a:t>Benaboud</a:t>
            </a:r>
            <a:r>
              <a:rPr lang="en-US" altLang="en-US" sz="1400" b="0" dirty="0"/>
              <a:t> S, et al. </a:t>
            </a:r>
            <a:r>
              <a:rPr lang="en-US" altLang="en-US" sz="1400" b="0" dirty="0" err="1"/>
              <a:t>Antimicrob</a:t>
            </a:r>
            <a:r>
              <a:rPr lang="en-US" altLang="en-US" sz="1400" b="0" dirty="0"/>
              <a:t> Agents </a:t>
            </a:r>
            <a:r>
              <a:rPr lang="en-US" altLang="en-US" sz="1400" b="0" dirty="0" err="1"/>
              <a:t>Chemother</a:t>
            </a:r>
            <a:r>
              <a:rPr lang="en-US" altLang="en-US" sz="1400" b="0" dirty="0"/>
              <a:t>. 2011;55:1315.</a:t>
            </a:r>
          </a:p>
        </p:txBody>
      </p:sp>
    </p:spTree>
    <p:extLst>
      <p:ext uri="{BB962C8B-B14F-4D97-AF65-F5344CB8AC3E}">
        <p14:creationId xmlns:p14="http://schemas.microsoft.com/office/powerpoint/2010/main" val="4235014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sp>
        <p:nvSpPr>
          <p:cNvPr id="3" name="Content Placeholder 2"/>
          <p:cNvSpPr>
            <a:spLocks noGrp="1"/>
          </p:cNvSpPr>
          <p:nvPr>
            <p:ph sz="quarter" idx="1"/>
          </p:nvPr>
        </p:nvSpPr>
        <p:spPr/>
        <p:txBody>
          <a:bodyPr/>
          <a:lstStyle/>
          <a:p>
            <a:r>
              <a:rPr lang="en-US" dirty="0"/>
              <a:t>Anna </a:t>
            </a:r>
            <a:r>
              <a:rPr lang="en-US" dirty="0" err="1"/>
              <a:t>Lok</a:t>
            </a:r>
            <a:r>
              <a:rPr lang="en-US" dirty="0"/>
              <a:t>, M.D.</a:t>
            </a:r>
          </a:p>
          <a:p>
            <a:r>
              <a:rPr lang="en-US" dirty="0"/>
              <a:t>Paul </a:t>
            </a:r>
            <a:r>
              <a:rPr lang="en-US" dirty="0" err="1"/>
              <a:t>Pockros</a:t>
            </a:r>
            <a:r>
              <a:rPr lang="en-US" dirty="0"/>
              <a:t>, M.D.</a:t>
            </a:r>
          </a:p>
          <a:p>
            <a:r>
              <a:rPr lang="en-US" dirty="0"/>
              <a:t>Tram Tran, M.D.</a:t>
            </a:r>
          </a:p>
        </p:txBody>
      </p:sp>
    </p:spTree>
    <p:extLst>
      <p:ext uri="{BB962C8B-B14F-4D97-AF65-F5344CB8AC3E}">
        <p14:creationId xmlns:p14="http://schemas.microsoft.com/office/powerpoint/2010/main" val="13371277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body" idx="1"/>
          </p:nvPr>
        </p:nvSpPr>
        <p:spPr>
          <a:xfrm>
            <a:off x="457200" y="1600200"/>
            <a:ext cx="8229600" cy="5256213"/>
          </a:xfrm>
        </p:spPr>
        <p:txBody>
          <a:bodyPr lIns="0" tIns="0" rIns="0" bIns="0"/>
          <a:lstStyle/>
          <a:p>
            <a:pPr marL="914400" indent="-914400" eaLnBrk="1">
              <a:spcBef>
                <a:spcPts val="700"/>
              </a:spcBef>
              <a:buFont typeface="Arial" charset="0"/>
              <a:buChar char="•"/>
              <a:defRPr/>
            </a:pPr>
            <a:endParaRPr lang="en-US" sz="3200">
              <a:latin typeface="Calibri" charset="0"/>
              <a:cs typeface="Calibri" charset="0"/>
              <a:sym typeface="Calibri" charset="0"/>
            </a:endParaRPr>
          </a:p>
        </p:txBody>
      </p:sp>
      <p:sp>
        <p:nvSpPr>
          <p:cNvPr id="6146" name="AutoShape 2"/>
          <p:cNvSpPr>
            <a:spLocks/>
          </p:cNvSpPr>
          <p:nvPr/>
        </p:nvSpPr>
        <p:spPr bwMode="auto">
          <a:xfrm>
            <a:off x="-38100" y="-12700"/>
            <a:ext cx="9220200" cy="6881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1A0090"/>
          </a:solidFill>
          <a:ln w="38100" cap="flat" cmpd="sng">
            <a:solidFill>
              <a:srgbClr val="FFFFFF"/>
            </a:solidFill>
            <a:prstDash val="solid"/>
            <a:round/>
            <a:headEnd/>
            <a:tailEnd/>
          </a:ln>
          <a:effectLst>
            <a:outerShdw blurRad="38100" dist="20000" dir="5400000" algn="ctr" rotWithShape="0">
              <a:srgbClr val="000000">
                <a:alpha val="37999"/>
              </a:srgbClr>
            </a:outerShdw>
          </a:effectLst>
        </p:spPr>
        <p:txBody>
          <a:bodyPr lIns="0" tIns="0" rIns="0" bIns="0" anchor="ctr"/>
          <a:lstStyle/>
          <a:p>
            <a:pPr>
              <a:defRPr/>
            </a:pPr>
            <a:endParaRPr lang="en-US">
              <a:solidFill>
                <a:srgbClr val="FFFFFF"/>
              </a:solidFill>
              <a:latin typeface="Calibri" charset="0"/>
              <a:cs typeface="Calibri" charset="0"/>
              <a:sym typeface="Calibri" charset="0"/>
            </a:endParaRPr>
          </a:p>
        </p:txBody>
      </p:sp>
      <p:pic>
        <p:nvPicPr>
          <p:cNvPr id="6147" name="Picture 3" descr="IMG_1059.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87563" y="22225"/>
            <a:ext cx="5434012" cy="68119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397915550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93572" y="38169"/>
            <a:ext cx="8153400" cy="990600"/>
          </a:xfrm>
        </p:spPr>
        <p:txBody>
          <a:bodyPr/>
          <a:lstStyle/>
          <a:p>
            <a:r>
              <a:rPr lang="en-US" dirty="0">
                <a:latin typeface="Arial" charset="0"/>
              </a:rPr>
              <a:t>Epidemiology-Hepatitis B</a:t>
            </a:r>
          </a:p>
        </p:txBody>
      </p:sp>
      <p:sp>
        <p:nvSpPr>
          <p:cNvPr id="5124" name="Rectangle 6"/>
          <p:cNvSpPr>
            <a:spLocks noGrp="1" noChangeArrowheads="1"/>
          </p:cNvSpPr>
          <p:nvPr>
            <p:ph sz="quarter" idx="1"/>
          </p:nvPr>
        </p:nvSpPr>
        <p:spPr>
          <a:xfrm>
            <a:off x="0" y="1557867"/>
            <a:ext cx="9144000" cy="5012267"/>
          </a:xfrm>
        </p:spPr>
        <p:txBody>
          <a:bodyPr>
            <a:noAutofit/>
          </a:bodyPr>
          <a:lstStyle/>
          <a:p>
            <a:pPr lvl="1">
              <a:buFont typeface="Wingdings" charset="0"/>
              <a:buChar char=""/>
            </a:pPr>
            <a:r>
              <a:rPr lang="en-US" sz="2400" dirty="0">
                <a:latin typeface="Arial" charset="0"/>
                <a:ea typeface="ＭＳ Ｐゴシック" charset="0"/>
              </a:rPr>
              <a:t>2 billion people exposed to chronic HBV worldwide</a:t>
            </a:r>
          </a:p>
          <a:p>
            <a:pPr lvl="1">
              <a:buFont typeface="Wingdings" charset="0"/>
              <a:buChar char=""/>
            </a:pPr>
            <a:endParaRPr lang="en-US" sz="2400" dirty="0">
              <a:latin typeface="Arial" charset="0"/>
              <a:ea typeface="ＭＳ Ｐゴシック" charset="0"/>
            </a:endParaRPr>
          </a:p>
          <a:p>
            <a:pPr lvl="1">
              <a:buFont typeface="Wingdings" charset="0"/>
              <a:buChar char=""/>
            </a:pPr>
            <a:r>
              <a:rPr lang="en-US" sz="2400" dirty="0">
                <a:latin typeface="Arial" charset="0"/>
                <a:ea typeface="ＭＳ Ｐゴシック" charset="0"/>
              </a:rPr>
              <a:t>Chronic HBV infection  affects 400 million people worldwide.</a:t>
            </a:r>
          </a:p>
          <a:p>
            <a:pPr lvl="1">
              <a:buFont typeface="Wingdings" charset="0"/>
              <a:buChar char=""/>
            </a:pPr>
            <a:endParaRPr lang="en-US" sz="2400" dirty="0">
              <a:latin typeface="Arial" charset="0"/>
              <a:ea typeface="ＭＳ Ｐゴシック" charset="0"/>
            </a:endParaRPr>
          </a:p>
          <a:p>
            <a:pPr lvl="1">
              <a:buFont typeface="Wingdings" charset="0"/>
              <a:buChar char=""/>
            </a:pPr>
            <a:r>
              <a:rPr lang="en-US" sz="2400" dirty="0">
                <a:latin typeface="Arial" charset="0"/>
                <a:ea typeface="ＭＳ Ｐゴシック" charset="0"/>
              </a:rPr>
              <a:t>1.25-2 million infected persons in the United States</a:t>
            </a:r>
          </a:p>
          <a:p>
            <a:pPr lvl="1">
              <a:buFont typeface="Wingdings" charset="0"/>
              <a:buChar char=""/>
            </a:pPr>
            <a:endParaRPr lang="en-US" sz="2400" dirty="0">
              <a:latin typeface="Arial" charset="0"/>
              <a:ea typeface="ＭＳ Ｐゴシック" charset="0"/>
            </a:endParaRPr>
          </a:p>
          <a:p>
            <a:pPr lvl="1">
              <a:buFont typeface="Wingdings" charset="0"/>
              <a:buChar char=""/>
            </a:pPr>
            <a:r>
              <a:rPr lang="en-US" sz="2400" dirty="0">
                <a:latin typeface="Arial" charset="0"/>
                <a:ea typeface="ＭＳ Ｐゴシック" charset="0"/>
              </a:rPr>
              <a:t>25% mortality in </a:t>
            </a:r>
            <a:r>
              <a:rPr lang="en-US" sz="2400" dirty="0" err="1">
                <a:latin typeface="Arial" charset="0"/>
                <a:ea typeface="ＭＳ Ｐゴシック" charset="0"/>
              </a:rPr>
              <a:t>perinatally</a:t>
            </a:r>
            <a:r>
              <a:rPr lang="en-US" sz="2400" dirty="0">
                <a:latin typeface="Arial" charset="0"/>
                <a:ea typeface="ＭＳ Ｐゴシック" charset="0"/>
              </a:rPr>
              <a:t> acquired disease</a:t>
            </a:r>
          </a:p>
          <a:p>
            <a:pPr lvl="1">
              <a:buFont typeface="Wingdings" charset="0"/>
              <a:buChar char=""/>
            </a:pPr>
            <a:r>
              <a:rPr lang="en-US" sz="2400" dirty="0">
                <a:latin typeface="Arial" charset="0"/>
                <a:ea typeface="ＭＳ Ｐゴシック" charset="0"/>
              </a:rPr>
              <a:t>7% mortality in adult acquired disease</a:t>
            </a:r>
          </a:p>
          <a:p>
            <a:pPr lvl="1">
              <a:buFont typeface="Wingdings" charset="0"/>
              <a:buChar char=""/>
            </a:pPr>
            <a:endParaRPr lang="en-US" sz="2400" dirty="0">
              <a:latin typeface="Arial" charset="0"/>
              <a:ea typeface="ＭＳ Ｐゴシック" charset="0"/>
            </a:endParaRPr>
          </a:p>
          <a:p>
            <a:pPr lvl="1">
              <a:buFont typeface="Wingdings" charset="0"/>
              <a:buChar char=""/>
            </a:pPr>
            <a:r>
              <a:rPr lang="en-GB" sz="2400" dirty="0">
                <a:latin typeface="Arial" charset="0"/>
                <a:ea typeface="ＭＳ Ｐゴシック" charset="0"/>
              </a:rPr>
              <a:t>Up to 2 million die each year from HBV infection, making it the 9th leading cause of death worldwide</a:t>
            </a:r>
            <a:endParaRPr lang="en-US" sz="2400" dirty="0">
              <a:latin typeface="Arial" charset="0"/>
              <a:ea typeface="ＭＳ Ｐゴシック" charset="0"/>
            </a:endParaRPr>
          </a:p>
        </p:txBody>
      </p:sp>
      <p:sp>
        <p:nvSpPr>
          <p:cNvPr id="20484" name="Text Box 5"/>
          <p:cNvSpPr txBox="1">
            <a:spLocks noChangeArrowheads="1"/>
          </p:cNvSpPr>
          <p:nvPr/>
        </p:nvSpPr>
        <p:spPr bwMode="auto">
          <a:xfrm>
            <a:off x="1303867" y="6339306"/>
            <a:ext cx="5080000" cy="2769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30" tIns="45715" rIns="91430" bIns="45715">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pPr>
              <a:buFont typeface="Arial" charset="0"/>
              <a:buNone/>
            </a:pPr>
            <a:r>
              <a:rPr lang="en-US" sz="1200" dirty="0"/>
              <a:t>Gish RG and AC </a:t>
            </a:r>
            <a:r>
              <a:rPr lang="en-US" sz="1200" dirty="0" err="1"/>
              <a:t>Gadano</a:t>
            </a:r>
            <a:r>
              <a:rPr lang="en-US" sz="1200" dirty="0"/>
              <a:t>. J </a:t>
            </a:r>
            <a:r>
              <a:rPr lang="en-US" sz="1200" dirty="0" err="1"/>
              <a:t>Vir</a:t>
            </a:r>
            <a:r>
              <a:rPr lang="en-US" sz="1200" dirty="0"/>
              <a:t> </a:t>
            </a:r>
            <a:r>
              <a:rPr lang="en-US" sz="1200" dirty="0" err="1"/>
              <a:t>Hep</a:t>
            </a:r>
            <a:r>
              <a:rPr lang="en-US" sz="1200" dirty="0"/>
              <a:t>. 2006.</a:t>
            </a:r>
          </a:p>
        </p:txBody>
      </p:sp>
    </p:spTree>
    <p:extLst>
      <p:ext uri="{BB962C8B-B14F-4D97-AF65-F5344CB8AC3E}">
        <p14:creationId xmlns:p14="http://schemas.microsoft.com/office/powerpoint/2010/main" val="2962756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latin typeface="Arial" charset="0"/>
              </a:rPr>
              <a:t>Hepatitis B Prevalence : Pregnant Women</a:t>
            </a:r>
          </a:p>
        </p:txBody>
      </p:sp>
      <p:sp>
        <p:nvSpPr>
          <p:cNvPr id="31747" name="Content Placeholder 2"/>
          <p:cNvSpPr>
            <a:spLocks noGrp="1"/>
          </p:cNvSpPr>
          <p:nvPr>
            <p:ph sz="quarter" idx="1"/>
          </p:nvPr>
        </p:nvSpPr>
        <p:spPr/>
        <p:txBody>
          <a:bodyPr/>
          <a:lstStyle/>
          <a:p>
            <a:r>
              <a:rPr lang="en-US">
                <a:latin typeface="Arial" charset="0"/>
              </a:rPr>
              <a:t>US (&lt;2%)</a:t>
            </a:r>
          </a:p>
          <a:p>
            <a:r>
              <a:rPr lang="en-US" sz="2000">
                <a:latin typeface="Arial" charset="0"/>
              </a:rPr>
              <a:t>Asian women- 6%</a:t>
            </a:r>
          </a:p>
          <a:p>
            <a:r>
              <a:rPr lang="en-US" sz="2000">
                <a:latin typeface="Arial" charset="0"/>
              </a:rPr>
              <a:t>African-American women- 1%</a:t>
            </a:r>
          </a:p>
          <a:p>
            <a:r>
              <a:rPr lang="en-US" sz="2000">
                <a:latin typeface="Arial" charset="0"/>
              </a:rPr>
              <a:t>Caucasian women - 0.6%</a:t>
            </a:r>
          </a:p>
          <a:p>
            <a:r>
              <a:rPr lang="en-US" sz="2000">
                <a:latin typeface="Arial" charset="0"/>
              </a:rPr>
              <a:t>Latina women- 0.14%</a:t>
            </a:r>
          </a:p>
        </p:txBody>
      </p:sp>
      <p:sp>
        <p:nvSpPr>
          <p:cNvPr id="31748" name="Content Placeholder 3"/>
          <p:cNvSpPr>
            <a:spLocks noGrp="1"/>
          </p:cNvSpPr>
          <p:nvPr>
            <p:ph sz="quarter" idx="2"/>
          </p:nvPr>
        </p:nvSpPr>
        <p:spPr/>
        <p:txBody>
          <a:bodyPr/>
          <a:lstStyle/>
          <a:p>
            <a:r>
              <a:rPr lang="en-US" sz="2000">
                <a:latin typeface="Arial" charset="0"/>
              </a:rPr>
              <a:t>China: ~10%</a:t>
            </a:r>
          </a:p>
          <a:p>
            <a:pPr>
              <a:buFontTx/>
              <a:buNone/>
            </a:pPr>
            <a:endParaRPr lang="en-US" sz="2000">
              <a:latin typeface="Arial" charset="0"/>
            </a:endParaRPr>
          </a:p>
          <a:p>
            <a:r>
              <a:rPr lang="en-US" sz="2000">
                <a:latin typeface="Arial" charset="0"/>
              </a:rPr>
              <a:t>India: 1-9%</a:t>
            </a:r>
          </a:p>
          <a:p>
            <a:r>
              <a:rPr lang="en-US" sz="2000">
                <a:latin typeface="Arial" charset="0"/>
              </a:rPr>
              <a:t>Thailand 3-8%</a:t>
            </a:r>
          </a:p>
          <a:p>
            <a:pPr>
              <a:buFontTx/>
              <a:buNone/>
            </a:pPr>
            <a:endParaRPr lang="en-US" sz="2000">
              <a:latin typeface="Arial" charset="0"/>
            </a:endParaRPr>
          </a:p>
          <a:p>
            <a:r>
              <a:rPr lang="en-US" sz="2000">
                <a:latin typeface="Arial" charset="0"/>
              </a:rPr>
              <a:t>South Africa: 2-5%</a:t>
            </a:r>
          </a:p>
          <a:p>
            <a:r>
              <a:rPr lang="en-US" sz="2000">
                <a:latin typeface="Arial" charset="0"/>
              </a:rPr>
              <a:t>Cote D</a:t>
            </a:r>
            <a:r>
              <a:rPr lang="ja-JP" altLang="en-US" sz="2000">
                <a:latin typeface="Arial" charset="0"/>
              </a:rPr>
              <a:t>’</a:t>
            </a:r>
            <a:r>
              <a:rPr lang="en-US" sz="2000">
                <a:latin typeface="Arial" charset="0"/>
              </a:rPr>
              <a:t>Ivoire: 8%</a:t>
            </a:r>
          </a:p>
          <a:p>
            <a:r>
              <a:rPr lang="en-US" sz="2000">
                <a:latin typeface="Arial" charset="0"/>
              </a:rPr>
              <a:t>Uganda 5% </a:t>
            </a:r>
          </a:p>
        </p:txBody>
      </p:sp>
      <p:sp>
        <p:nvSpPr>
          <p:cNvPr id="31749" name="TextBox 4"/>
          <p:cNvSpPr txBox="1">
            <a:spLocks noChangeArrowheads="1"/>
          </p:cNvSpPr>
          <p:nvPr/>
        </p:nvSpPr>
        <p:spPr bwMode="auto">
          <a:xfrm>
            <a:off x="277814" y="6370638"/>
            <a:ext cx="84455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r>
              <a:rPr lang="en-US"/>
              <a:t>Sinha Hepatology Res 2010</a:t>
            </a:r>
          </a:p>
        </p:txBody>
      </p:sp>
    </p:spTree>
    <p:extLst>
      <p:ext uri="{BB962C8B-B14F-4D97-AF65-F5344CB8AC3E}">
        <p14:creationId xmlns:p14="http://schemas.microsoft.com/office/powerpoint/2010/main" val="177562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atin typeface="Arial" charset="0"/>
              </a:rPr>
              <a:t>Transmission</a:t>
            </a:r>
          </a:p>
        </p:txBody>
      </p:sp>
      <p:sp>
        <p:nvSpPr>
          <p:cNvPr id="25603" name="Content Placeholder 2"/>
          <p:cNvSpPr>
            <a:spLocks noGrp="1"/>
          </p:cNvSpPr>
          <p:nvPr>
            <p:ph sz="quarter" idx="1"/>
          </p:nvPr>
        </p:nvSpPr>
        <p:spPr/>
        <p:txBody>
          <a:bodyPr/>
          <a:lstStyle/>
          <a:p>
            <a:r>
              <a:rPr lang="en-US" dirty="0">
                <a:latin typeface="Arial" charset="0"/>
              </a:rPr>
              <a:t>Perinatal</a:t>
            </a:r>
          </a:p>
          <a:p>
            <a:pPr lvl="1"/>
            <a:r>
              <a:rPr lang="en-US" sz="2400" dirty="0">
                <a:latin typeface="Arial" charset="0"/>
                <a:ea typeface="ＭＳ Ｐゴシック" charset="0"/>
              </a:rPr>
              <a:t>Primary mode in E. Asia and SE Asia </a:t>
            </a:r>
          </a:p>
          <a:p>
            <a:r>
              <a:rPr lang="en-US" dirty="0">
                <a:latin typeface="Arial" charset="0"/>
              </a:rPr>
              <a:t>Horizontal Transmission Infancy/Childhood</a:t>
            </a:r>
          </a:p>
          <a:p>
            <a:pPr lvl="1"/>
            <a:r>
              <a:rPr lang="en-US" sz="2400" dirty="0">
                <a:latin typeface="Arial" charset="0"/>
                <a:ea typeface="ＭＳ Ｐゴシック" charset="0"/>
              </a:rPr>
              <a:t>Primary mode in Africa</a:t>
            </a:r>
          </a:p>
          <a:p>
            <a:pPr lvl="1"/>
            <a:r>
              <a:rPr lang="en-US" sz="2400" dirty="0">
                <a:latin typeface="Arial" charset="0"/>
                <a:ea typeface="ＭＳ Ｐゴシック" charset="0"/>
              </a:rPr>
              <a:t>Close contact within households, medical procedures </a:t>
            </a:r>
          </a:p>
          <a:p>
            <a:r>
              <a:rPr lang="en-US" dirty="0">
                <a:latin typeface="Arial" charset="0"/>
              </a:rPr>
              <a:t>Sexual</a:t>
            </a:r>
          </a:p>
          <a:p>
            <a:pPr lvl="1"/>
            <a:r>
              <a:rPr lang="en-US" sz="2400" dirty="0">
                <a:latin typeface="Arial" charset="0"/>
                <a:ea typeface="ＭＳ Ｐゴシック" charset="0"/>
              </a:rPr>
              <a:t>Primary mode of transmission in US</a:t>
            </a:r>
          </a:p>
          <a:p>
            <a:r>
              <a:rPr lang="en-US" dirty="0">
                <a:latin typeface="Arial" charset="0"/>
              </a:rPr>
              <a:t>Parenteral</a:t>
            </a:r>
          </a:p>
          <a:p>
            <a:pPr lvl="1"/>
            <a:r>
              <a:rPr lang="en-US" sz="2400" dirty="0">
                <a:latin typeface="Arial" charset="0"/>
                <a:ea typeface="ＭＳ Ｐゴシック" charset="0"/>
              </a:rPr>
              <a:t>Second most common mode of transmission in US</a:t>
            </a:r>
          </a:p>
          <a:p>
            <a:pPr lvl="1"/>
            <a:endParaRPr lang="en-US" dirty="0">
              <a:latin typeface="Arial" charset="0"/>
              <a:ea typeface="ＭＳ Ｐゴシック" charset="0"/>
            </a:endParaRPr>
          </a:p>
        </p:txBody>
      </p:sp>
    </p:spTree>
    <p:extLst>
      <p:ext uri="{BB962C8B-B14F-4D97-AF65-F5344CB8AC3E}">
        <p14:creationId xmlns:p14="http://schemas.microsoft.com/office/powerpoint/2010/main" val="214602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fontScale="90000"/>
          </a:bodyPr>
          <a:lstStyle/>
          <a:p>
            <a:r>
              <a:rPr lang="en-US">
                <a:latin typeface="Arial" charset="0"/>
              </a:rPr>
              <a:t>HBV Transmission: When Does It Happen?</a:t>
            </a:r>
          </a:p>
        </p:txBody>
      </p:sp>
      <p:sp>
        <p:nvSpPr>
          <p:cNvPr id="3" name="Content Placeholder 2"/>
          <p:cNvSpPr>
            <a:spLocks noGrp="1"/>
          </p:cNvSpPr>
          <p:nvPr>
            <p:ph sz="quarter" idx="1"/>
          </p:nvPr>
        </p:nvSpPr>
        <p:spPr/>
        <p:txBody>
          <a:bodyPr>
            <a:noAutofit/>
          </a:bodyPr>
          <a:lstStyle/>
          <a:p>
            <a:pPr>
              <a:lnSpc>
                <a:spcPct val="80000"/>
              </a:lnSpc>
            </a:pPr>
            <a:r>
              <a:rPr lang="en-US" sz="2400" dirty="0">
                <a:latin typeface="Arial" charset="0"/>
              </a:rPr>
              <a:t>In utero (&lt;10%)</a:t>
            </a:r>
            <a:r>
              <a:rPr lang="en-US" sz="2400" baseline="30000" dirty="0">
                <a:latin typeface="Arial" charset="0"/>
              </a:rPr>
              <a:t>1</a:t>
            </a:r>
          </a:p>
          <a:p>
            <a:pPr lvl="1">
              <a:lnSpc>
                <a:spcPct val="80000"/>
              </a:lnSpc>
            </a:pPr>
            <a:r>
              <a:rPr lang="en-US" sz="2000" dirty="0">
                <a:latin typeface="Arial" charset="0"/>
                <a:ea typeface="ＭＳ Ｐゴシック" charset="0"/>
              </a:rPr>
              <a:t>Associated with </a:t>
            </a:r>
          </a:p>
          <a:p>
            <a:pPr lvl="2">
              <a:lnSpc>
                <a:spcPct val="80000"/>
              </a:lnSpc>
            </a:pPr>
            <a:r>
              <a:rPr lang="en-US" sz="2000" dirty="0">
                <a:latin typeface="Arial" charset="0"/>
                <a:ea typeface="ＭＳ Ｐゴシック" charset="0"/>
              </a:rPr>
              <a:t>Acute HBV in third trimester</a:t>
            </a:r>
          </a:p>
          <a:p>
            <a:pPr lvl="2">
              <a:lnSpc>
                <a:spcPct val="80000"/>
              </a:lnSpc>
            </a:pPr>
            <a:r>
              <a:rPr lang="en-US" sz="2000" dirty="0">
                <a:latin typeface="Arial" charset="0"/>
                <a:ea typeface="ＭＳ Ｐゴシック" charset="0"/>
              </a:rPr>
              <a:t>Maternal </a:t>
            </a:r>
            <a:r>
              <a:rPr lang="en-US" sz="2000" dirty="0" err="1">
                <a:latin typeface="Arial" charset="0"/>
                <a:ea typeface="ＭＳ Ｐゴシック" charset="0"/>
              </a:rPr>
              <a:t>HBeAg</a:t>
            </a:r>
            <a:r>
              <a:rPr lang="en-US" sz="2000" dirty="0">
                <a:latin typeface="Arial" charset="0"/>
                <a:ea typeface="ＭＳ Ｐゴシック" charset="0"/>
              </a:rPr>
              <a:t> and high HBV DNA</a:t>
            </a:r>
          </a:p>
          <a:p>
            <a:pPr lvl="2">
              <a:lnSpc>
                <a:spcPct val="80000"/>
              </a:lnSpc>
            </a:pPr>
            <a:r>
              <a:rPr lang="en-US" sz="2000" dirty="0">
                <a:latin typeface="Arial" charset="0"/>
                <a:ea typeface="ＭＳ Ｐゴシック" charset="0"/>
              </a:rPr>
              <a:t>History of threatened preterm labor</a:t>
            </a:r>
          </a:p>
          <a:p>
            <a:pPr lvl="2">
              <a:lnSpc>
                <a:spcPct val="80000"/>
              </a:lnSpc>
            </a:pPr>
            <a:r>
              <a:rPr lang="en-US" sz="2000" dirty="0">
                <a:latin typeface="Arial" charset="0"/>
                <a:ea typeface="ＭＳ Ｐゴシック" charset="0"/>
              </a:rPr>
              <a:t>HBV in the placenta </a:t>
            </a:r>
          </a:p>
          <a:p>
            <a:pPr>
              <a:lnSpc>
                <a:spcPct val="80000"/>
              </a:lnSpc>
            </a:pPr>
            <a:r>
              <a:rPr lang="en-US" sz="2400" dirty="0">
                <a:latin typeface="Arial" charset="0"/>
              </a:rPr>
              <a:t>At the time of delivery</a:t>
            </a:r>
            <a:r>
              <a:rPr lang="en-US" sz="2400" baseline="30000" dirty="0">
                <a:latin typeface="Arial" charset="0"/>
              </a:rPr>
              <a:t>1</a:t>
            </a:r>
          </a:p>
          <a:p>
            <a:pPr lvl="1">
              <a:lnSpc>
                <a:spcPct val="80000"/>
              </a:lnSpc>
            </a:pPr>
            <a:r>
              <a:rPr lang="en-US" sz="2000" dirty="0" err="1">
                <a:latin typeface="Arial" charset="0"/>
                <a:ea typeface="ＭＳ Ｐゴシック" charset="0"/>
              </a:rPr>
              <a:t>HBeAg</a:t>
            </a:r>
            <a:r>
              <a:rPr lang="en-US" sz="2000" dirty="0">
                <a:latin typeface="Arial" charset="0"/>
                <a:ea typeface="ＭＳ Ｐゴシック" charset="0"/>
              </a:rPr>
              <a:t>-positive mothers: 85%</a:t>
            </a:r>
          </a:p>
          <a:p>
            <a:pPr lvl="1">
              <a:lnSpc>
                <a:spcPct val="80000"/>
              </a:lnSpc>
            </a:pPr>
            <a:r>
              <a:rPr lang="en-US" sz="2000" dirty="0" err="1">
                <a:latin typeface="Arial" charset="0"/>
                <a:ea typeface="ＭＳ Ｐゴシック" charset="0"/>
              </a:rPr>
              <a:t>HBeAg</a:t>
            </a:r>
            <a:r>
              <a:rPr lang="en-US" sz="2000" dirty="0">
                <a:latin typeface="Arial" charset="0"/>
                <a:ea typeface="ＭＳ Ｐゴシック" charset="0"/>
              </a:rPr>
              <a:t>-negative mothers: 31%</a:t>
            </a:r>
          </a:p>
          <a:p>
            <a:pPr lvl="1">
              <a:lnSpc>
                <a:spcPct val="80000"/>
              </a:lnSpc>
            </a:pPr>
            <a:endParaRPr lang="en-US" sz="2000" dirty="0">
              <a:latin typeface="Arial" charset="0"/>
              <a:ea typeface="ＭＳ Ｐゴシック" charset="0"/>
            </a:endParaRPr>
          </a:p>
          <a:p>
            <a:pPr>
              <a:lnSpc>
                <a:spcPct val="80000"/>
              </a:lnSpc>
            </a:pPr>
            <a:r>
              <a:rPr lang="en-US" sz="2400" dirty="0">
                <a:latin typeface="Arial" charset="0"/>
              </a:rPr>
              <a:t>After birth</a:t>
            </a:r>
          </a:p>
          <a:p>
            <a:pPr lvl="1">
              <a:lnSpc>
                <a:spcPct val="80000"/>
              </a:lnSpc>
            </a:pPr>
            <a:r>
              <a:rPr lang="en-US" sz="2000" dirty="0">
                <a:latin typeface="Arial" charset="0"/>
                <a:ea typeface="ＭＳ Ｐゴシック" charset="0"/>
              </a:rPr>
              <a:t>Breastfeeding not associated with transmission </a:t>
            </a:r>
            <a:r>
              <a:rPr lang="en-US" sz="2000" baseline="30000" dirty="0">
                <a:latin typeface="Arial" charset="0"/>
                <a:ea typeface="ＭＳ Ｐゴシック" charset="0"/>
              </a:rPr>
              <a:t>2</a:t>
            </a:r>
            <a:endParaRPr lang="en-US" sz="2000" dirty="0">
              <a:latin typeface="Arial" charset="0"/>
              <a:ea typeface="ＭＳ Ｐゴシック" charset="0"/>
            </a:endParaRPr>
          </a:p>
          <a:p>
            <a:pPr lvl="1">
              <a:lnSpc>
                <a:spcPct val="80000"/>
              </a:lnSpc>
            </a:pPr>
            <a:r>
              <a:rPr lang="en-US" sz="2000" dirty="0">
                <a:latin typeface="Arial" charset="0"/>
                <a:ea typeface="ＭＳ Ｐゴシック" charset="0"/>
              </a:rPr>
              <a:t>May be related to scarification, other parenteral exposures</a:t>
            </a:r>
          </a:p>
        </p:txBody>
      </p:sp>
      <p:sp>
        <p:nvSpPr>
          <p:cNvPr id="41988" name="TextBox 3"/>
          <p:cNvSpPr txBox="1">
            <a:spLocks noChangeArrowheads="1"/>
          </p:cNvSpPr>
          <p:nvPr/>
        </p:nvSpPr>
        <p:spPr bwMode="auto">
          <a:xfrm>
            <a:off x="873125" y="6340476"/>
            <a:ext cx="758507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a:defRPr>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marL="457200" fontAlgn="base">
              <a:spcBef>
                <a:spcPct val="0"/>
              </a:spcBef>
              <a:spcAft>
                <a:spcPct val="0"/>
              </a:spcAft>
              <a:defRPr>
                <a:solidFill>
                  <a:schemeClr val="tx1"/>
                </a:solidFill>
                <a:latin typeface="Arial" charset="0"/>
                <a:ea typeface="ＭＳ Ｐゴシック" charset="0"/>
              </a:defRPr>
            </a:lvl6pPr>
            <a:lvl7pPr marL="914400" fontAlgn="base">
              <a:spcBef>
                <a:spcPct val="0"/>
              </a:spcBef>
              <a:spcAft>
                <a:spcPct val="0"/>
              </a:spcAft>
              <a:defRPr>
                <a:solidFill>
                  <a:schemeClr val="tx1"/>
                </a:solidFill>
                <a:latin typeface="Arial" charset="0"/>
                <a:ea typeface="ＭＳ Ｐゴシック" charset="0"/>
              </a:defRPr>
            </a:lvl7pPr>
            <a:lvl8pPr marL="1371600" fontAlgn="base">
              <a:spcBef>
                <a:spcPct val="0"/>
              </a:spcBef>
              <a:spcAft>
                <a:spcPct val="0"/>
              </a:spcAft>
              <a:defRPr>
                <a:solidFill>
                  <a:schemeClr val="tx1"/>
                </a:solidFill>
                <a:latin typeface="Arial" charset="0"/>
                <a:ea typeface="ＭＳ Ｐゴシック" charset="0"/>
              </a:defRPr>
            </a:lvl8pPr>
            <a:lvl9pPr marL="1828800" fontAlgn="base">
              <a:spcBef>
                <a:spcPct val="0"/>
              </a:spcBef>
              <a:spcAft>
                <a:spcPct val="0"/>
              </a:spcAft>
              <a:defRPr>
                <a:solidFill>
                  <a:schemeClr val="tx1"/>
                </a:solidFill>
                <a:latin typeface="Arial" charset="0"/>
                <a:ea typeface="ＭＳ Ｐゴシック" charset="0"/>
              </a:defRPr>
            </a:lvl9pPr>
          </a:lstStyle>
          <a:p>
            <a:r>
              <a:rPr lang="en-US" sz="1400"/>
              <a:t>1. Gambarin-Gelwan Clinics Liv Disease 2007 2. Beasley Lancet 1975</a:t>
            </a:r>
          </a:p>
        </p:txBody>
      </p:sp>
    </p:spTree>
    <p:extLst>
      <p:ext uri="{BB962C8B-B14F-4D97-AF65-F5344CB8AC3E}">
        <p14:creationId xmlns:p14="http://schemas.microsoft.com/office/powerpoint/2010/main" val="2397743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latin typeface="Arial" charset="0"/>
              </a:rPr>
              <a:t>Impact of HBV on Pregnancy:</a:t>
            </a:r>
            <a:br>
              <a:rPr lang="en-US" sz="4000" dirty="0">
                <a:latin typeface="Arial" charset="0"/>
              </a:rPr>
            </a:br>
            <a:r>
              <a:rPr lang="en-US" sz="4000" dirty="0">
                <a:latin typeface="Arial" charset="0"/>
              </a:rPr>
              <a:t>Maternal Liver Disease </a:t>
            </a:r>
          </a:p>
        </p:txBody>
      </p:sp>
      <p:sp>
        <p:nvSpPr>
          <p:cNvPr id="3" name="Content Placeholder 2"/>
          <p:cNvSpPr>
            <a:spLocks noGrp="1"/>
          </p:cNvSpPr>
          <p:nvPr>
            <p:ph sz="quarter" idx="1"/>
          </p:nvPr>
        </p:nvSpPr>
        <p:spPr>
          <a:xfrm>
            <a:off x="609600" y="1676400"/>
            <a:ext cx="7924800" cy="4572000"/>
          </a:xfrm>
        </p:spPr>
        <p:txBody>
          <a:bodyPr>
            <a:normAutofit fontScale="25000" lnSpcReduction="20000"/>
          </a:bodyPr>
          <a:lstStyle/>
          <a:p>
            <a:pPr>
              <a:lnSpc>
                <a:spcPct val="90000"/>
              </a:lnSpc>
            </a:pPr>
            <a:endParaRPr lang="en-US" sz="9800" dirty="0">
              <a:latin typeface="Arial" charset="0"/>
            </a:endParaRPr>
          </a:p>
          <a:p>
            <a:pPr>
              <a:lnSpc>
                <a:spcPct val="90000"/>
              </a:lnSpc>
            </a:pPr>
            <a:r>
              <a:rPr lang="en-US" sz="14400" dirty="0">
                <a:latin typeface="Arial" charset="0"/>
              </a:rPr>
              <a:t>Liver disease:</a:t>
            </a:r>
          </a:p>
          <a:p>
            <a:pPr>
              <a:lnSpc>
                <a:spcPct val="90000"/>
              </a:lnSpc>
            </a:pPr>
            <a:endParaRPr lang="en-US" sz="9800" dirty="0">
              <a:latin typeface="Arial" charset="0"/>
            </a:endParaRPr>
          </a:p>
          <a:p>
            <a:pPr lvl="1">
              <a:lnSpc>
                <a:spcPct val="90000"/>
              </a:lnSpc>
            </a:pPr>
            <a:endParaRPr lang="en-US" sz="14400" dirty="0">
              <a:latin typeface="Arial" charset="0"/>
              <a:ea typeface="ＭＳ Ｐゴシック" charset="0"/>
            </a:endParaRPr>
          </a:p>
          <a:p>
            <a:pPr lvl="1">
              <a:lnSpc>
                <a:spcPct val="90000"/>
              </a:lnSpc>
            </a:pPr>
            <a:r>
              <a:rPr lang="en-US" sz="14400" dirty="0">
                <a:latin typeface="Arial" charset="0"/>
                <a:ea typeface="ＭＳ Ｐゴシック" charset="0"/>
              </a:rPr>
              <a:t>No worsening of liver disease in majority of women</a:t>
            </a:r>
            <a:r>
              <a:rPr lang="en-US" sz="14400" baseline="30000" dirty="0">
                <a:latin typeface="Arial" charset="0"/>
                <a:ea typeface="ＭＳ Ｐゴシック" charset="0"/>
              </a:rPr>
              <a:t>1</a:t>
            </a:r>
          </a:p>
          <a:p>
            <a:pPr lvl="1">
              <a:lnSpc>
                <a:spcPct val="90000"/>
              </a:lnSpc>
            </a:pPr>
            <a:endParaRPr lang="en-US" sz="3500" dirty="0">
              <a:latin typeface="Arial" charset="0"/>
              <a:ea typeface="ＭＳ Ｐゴシック" charset="0"/>
            </a:endParaRPr>
          </a:p>
          <a:p>
            <a:pPr>
              <a:lnSpc>
                <a:spcPct val="80000"/>
              </a:lnSpc>
              <a:buClr>
                <a:schemeClr val="folHlink"/>
              </a:buClr>
              <a:buFontTx/>
              <a:buNone/>
            </a:pPr>
            <a:r>
              <a:rPr lang="en-US" sz="3000" dirty="0">
                <a:latin typeface="Arial" charset="0"/>
              </a:rPr>
              <a:t>    </a:t>
            </a:r>
            <a:r>
              <a:rPr lang="en-US" sz="3800" dirty="0">
                <a:latin typeface="Arial" charset="0"/>
              </a:rPr>
              <a:t> -- Case reports of hepatic exacerbations/fulminant hepatic failures </a:t>
            </a:r>
            <a:r>
              <a:rPr lang="en-US" sz="3800" baseline="30000" dirty="0">
                <a:latin typeface="Arial" charset="0"/>
              </a:rPr>
              <a:t>2-4</a:t>
            </a:r>
            <a:endParaRPr lang="en-US" sz="3800" dirty="0">
              <a:latin typeface="Arial" charset="0"/>
            </a:endParaRPr>
          </a:p>
          <a:p>
            <a:pPr>
              <a:lnSpc>
                <a:spcPct val="80000"/>
              </a:lnSpc>
              <a:buClr>
                <a:schemeClr val="folHlink"/>
              </a:buClr>
              <a:buFontTx/>
              <a:buNone/>
            </a:pPr>
            <a:endParaRPr lang="en-US" sz="38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endParaRPr lang="en-US" sz="1200" dirty="0">
              <a:latin typeface="Arial" charset="0"/>
            </a:endParaRPr>
          </a:p>
          <a:p>
            <a:pPr>
              <a:lnSpc>
                <a:spcPct val="80000"/>
              </a:lnSpc>
              <a:buClr>
                <a:schemeClr val="folHlink"/>
              </a:buClr>
              <a:buFontTx/>
              <a:buNone/>
            </a:pPr>
            <a:r>
              <a:rPr lang="en-US" sz="1400" dirty="0">
                <a:latin typeface="Arial" charset="0"/>
              </a:rPr>
              <a:t>1</a:t>
            </a:r>
            <a:r>
              <a:rPr lang="en-US" dirty="0">
                <a:latin typeface="Arial" charset="0"/>
              </a:rPr>
              <a:t>.</a:t>
            </a:r>
            <a:endParaRPr lang="en-US" sz="4500" dirty="0">
              <a:latin typeface="Arial" charset="0"/>
            </a:endParaRPr>
          </a:p>
          <a:p>
            <a:pPr>
              <a:lnSpc>
                <a:spcPct val="80000"/>
              </a:lnSpc>
              <a:buClr>
                <a:schemeClr val="folHlink"/>
              </a:buClr>
              <a:buFontTx/>
              <a:buNone/>
            </a:pPr>
            <a:r>
              <a:rPr lang="en-US" sz="4500" dirty="0">
                <a:latin typeface="Arial" charset="0"/>
              </a:rPr>
              <a:t>         </a:t>
            </a:r>
            <a:r>
              <a:rPr lang="en-US" sz="4500" dirty="0" err="1">
                <a:latin typeface="Arial" charset="0"/>
              </a:rPr>
              <a:t>Terrault</a:t>
            </a:r>
            <a:r>
              <a:rPr lang="en-US" sz="4500" dirty="0">
                <a:latin typeface="Arial" charset="0"/>
              </a:rPr>
              <a:t> NA, et al. </a:t>
            </a:r>
            <a:r>
              <a:rPr lang="en-US" sz="4500" dirty="0" err="1">
                <a:latin typeface="Arial" charset="0"/>
              </a:rPr>
              <a:t>Semin</a:t>
            </a:r>
            <a:r>
              <a:rPr lang="en-US" sz="4500" dirty="0">
                <a:latin typeface="Arial" charset="0"/>
              </a:rPr>
              <a:t> Liver Dis. 2007;(</a:t>
            </a:r>
            <a:r>
              <a:rPr lang="en-US" sz="4500" dirty="0" err="1">
                <a:latin typeface="Arial" charset="0"/>
              </a:rPr>
              <a:t>suppl</a:t>
            </a:r>
            <a:r>
              <a:rPr lang="en-US" sz="4500" dirty="0">
                <a:latin typeface="Arial" charset="0"/>
              </a:rPr>
              <a:t> 1):18-24 2. </a:t>
            </a:r>
            <a:r>
              <a:rPr lang="en-US" sz="4500" dirty="0" err="1">
                <a:latin typeface="Arial" charset="0"/>
              </a:rPr>
              <a:t>Mahtab</a:t>
            </a:r>
            <a:r>
              <a:rPr lang="en-US" sz="4500" dirty="0">
                <a:latin typeface="Arial" charset="0"/>
              </a:rPr>
              <a:t> MA, et al. </a:t>
            </a:r>
            <a:r>
              <a:rPr lang="en-US" sz="4500" dirty="0" err="1">
                <a:latin typeface="Arial" charset="0"/>
              </a:rPr>
              <a:t>Hepatobiliary</a:t>
            </a:r>
            <a:r>
              <a:rPr lang="en-US" sz="4500" dirty="0">
                <a:latin typeface="Arial" charset="0"/>
              </a:rPr>
              <a:t> </a:t>
            </a:r>
            <a:r>
              <a:rPr lang="en-US" sz="4500" dirty="0" err="1">
                <a:latin typeface="Arial" charset="0"/>
              </a:rPr>
              <a:t>Pancreat</a:t>
            </a:r>
            <a:r>
              <a:rPr lang="en-US" sz="4500" dirty="0">
                <a:latin typeface="Arial" charset="0"/>
              </a:rPr>
              <a:t> Dis Int. 2008;7:161-164. 3. Yang YB, et al. World J </a:t>
            </a:r>
            <a:r>
              <a:rPr lang="en-US" sz="4500" dirty="0" err="1">
                <a:latin typeface="Arial" charset="0"/>
              </a:rPr>
              <a:t>Gastroenterol</a:t>
            </a:r>
            <a:r>
              <a:rPr lang="en-US" sz="4500" dirty="0">
                <a:latin typeface="Arial" charset="0"/>
              </a:rPr>
              <a:t>. 2004;10:2305-2306 4. </a:t>
            </a:r>
            <a:r>
              <a:rPr lang="en-US" sz="4500" dirty="0" err="1">
                <a:latin typeface="Arial" charset="0"/>
              </a:rPr>
              <a:t>Rawal</a:t>
            </a:r>
            <a:r>
              <a:rPr lang="en-US" sz="4500" dirty="0">
                <a:latin typeface="Arial" charset="0"/>
              </a:rPr>
              <a:t> BK, et al. Lancet. 1991;337:364.</a:t>
            </a:r>
          </a:p>
          <a:p>
            <a:pPr lvl="2">
              <a:lnSpc>
                <a:spcPct val="90000"/>
              </a:lnSpc>
            </a:pPr>
            <a:endParaRPr lang="en-US" dirty="0">
              <a:latin typeface="Arial" charset="0"/>
              <a:ea typeface="ＭＳ Ｐゴシック" charset="0"/>
            </a:endParaRPr>
          </a:p>
          <a:p>
            <a:pPr lvl="2">
              <a:lnSpc>
                <a:spcPct val="90000"/>
              </a:lnSpc>
            </a:pPr>
            <a:endParaRPr lang="en-US" dirty="0">
              <a:latin typeface="Arial" charset="0"/>
              <a:ea typeface="ＭＳ Ｐゴシック" charset="0"/>
            </a:endParaRPr>
          </a:p>
        </p:txBody>
      </p:sp>
    </p:spTree>
    <p:extLst>
      <p:ext uri="{BB962C8B-B14F-4D97-AF65-F5344CB8AC3E}">
        <p14:creationId xmlns:p14="http://schemas.microsoft.com/office/powerpoint/2010/main" val="16405861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762135_slides">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3284</TotalTime>
  <Words>3206</Words>
  <Application>Microsoft Macintosh PowerPoint</Application>
  <PresentationFormat>On-screen Show (4:3)</PresentationFormat>
  <Paragraphs>545</Paragraphs>
  <Slides>47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Helvetica</vt:lpstr>
      <vt:lpstr>Tw Cen MT</vt:lpstr>
      <vt:lpstr>Wingdings</vt:lpstr>
      <vt:lpstr>Wingdings 2</vt:lpstr>
      <vt:lpstr>762135_slides</vt:lpstr>
      <vt:lpstr>Management of Hepatitis B in Pregnancy </vt:lpstr>
      <vt:lpstr> Disclosures : Research Support                      </vt:lpstr>
      <vt:lpstr> Disclosures : Research Support                      </vt:lpstr>
      <vt:lpstr>Course Objectives</vt:lpstr>
      <vt:lpstr>Epidemiology-Hepatitis B</vt:lpstr>
      <vt:lpstr>Hepatitis B Prevalence : Pregnant Women</vt:lpstr>
      <vt:lpstr>Transmission</vt:lpstr>
      <vt:lpstr>HBV Transmission: When Does It Happen?</vt:lpstr>
      <vt:lpstr>Impact of HBV on Pregnancy: Maternal Liver Disease </vt:lpstr>
      <vt:lpstr>Impact of HBV on Pregnancy: Pregnancy Outcomes</vt:lpstr>
      <vt:lpstr>Impact of Pregnancy on HBV</vt:lpstr>
      <vt:lpstr>Impact of Pregnancy on HBV</vt:lpstr>
      <vt:lpstr>PowerPoint Presentation</vt:lpstr>
      <vt:lpstr>PowerPoint Presentation</vt:lpstr>
      <vt:lpstr>PowerPoint Presentation</vt:lpstr>
      <vt:lpstr>  How Do We Develop Immune Tolerance</vt:lpstr>
      <vt:lpstr>HBV Classification: Importance of HBeAg</vt:lpstr>
      <vt:lpstr>Perinatal HBV Transmission Rates</vt:lpstr>
      <vt:lpstr>PowerPoint Presentation</vt:lpstr>
      <vt:lpstr>Perinatal HBV Transmission Is Related to Maternal HBV DNA Level</vt:lpstr>
      <vt:lpstr>The Challenges of Pregnancy in  Chronic Hepatitis B</vt:lpstr>
      <vt:lpstr>Chronic HBV Infection in Women Considering Starting a Family</vt:lpstr>
      <vt:lpstr>Considering Starting a Family: Which Drug? FDA classification </vt:lpstr>
      <vt:lpstr>Incidence of Birth Defects With in Utero Exposure to HBV Nucleos(t)ide Analogues</vt:lpstr>
      <vt:lpstr>Limitations of the Antiretroviral Pregnancy Registry</vt:lpstr>
      <vt:lpstr> When Considering Starting a Family   Which nucleos(t)ide analogue? </vt:lpstr>
      <vt:lpstr>Antiviral Therapy for Chronic HBV Infection in Women Starting a Family in Near Future</vt:lpstr>
      <vt:lpstr>Women Who Become Pregnant  While Receiving Antiviral Therapy</vt:lpstr>
      <vt:lpstr>Become Pregnant  On Antiviral Therapy</vt:lpstr>
      <vt:lpstr>Prevention of Perinatal HBV Transmission</vt:lpstr>
      <vt:lpstr>Pregnant Women With High HBV DNA and Not Currently on Antiviral Therapy</vt:lpstr>
      <vt:lpstr>Lamivudine in Late Pregnancy May Reduce HBV Transmission in High Viremic Mothers</vt:lpstr>
      <vt:lpstr>Meta-analysis of Lamivudine to Interrupt Perinatal Transmission of HBV </vt:lpstr>
      <vt:lpstr>Antiviral Treatment During Pregnancy: TBV Starting Wk 20-32 </vt:lpstr>
      <vt:lpstr>Pregnant Women With High HBV DNA and Not Currently on Antiviral Therapy</vt:lpstr>
      <vt:lpstr>Pregnant Women With High HBV DNA and Not Currently on Antiviral Therapy</vt:lpstr>
      <vt:lpstr>Pregnant Women With High HBV DNA and Not Initially on Antiviral Therapy</vt:lpstr>
      <vt:lpstr>Pregnant Women With High HBV DNA and Not Initially on Antiviral Therapy</vt:lpstr>
      <vt:lpstr>BIG FINISH</vt:lpstr>
      <vt:lpstr>All Women With Newly Diagnosed HBV Infection During Pregnancy</vt:lpstr>
      <vt:lpstr>All Women With Newly Diagnosed HBV Infection During Pregnancy</vt:lpstr>
      <vt:lpstr>Chronic HBV Infection in Women Considering Starting a Family</vt:lpstr>
      <vt:lpstr>Algorithm for HBV Management in  Women During Pregnancy</vt:lpstr>
      <vt:lpstr> Algorithm for Management of HBV Infection  During Pregnancy </vt:lpstr>
      <vt:lpstr>Women Receiving Antiviral Therapy Who Desire to Breast-feed </vt:lpstr>
      <vt:lpstr>Acknowledgements</vt:lpstr>
      <vt:lpstr>PowerPoint Presentation</vt:lpstr>
    </vt:vector>
  </TitlesOfParts>
  <Company>University of Utah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Rosemary Olivia Bahr</dc:creator>
  <cp:lastModifiedBy>Ray Thomason</cp:lastModifiedBy>
  <cp:revision>95</cp:revision>
  <cp:lastPrinted>2014-02-03T21:14:53Z</cp:lastPrinted>
  <dcterms:created xsi:type="dcterms:W3CDTF">2014-02-03T17:24:21Z</dcterms:created>
  <dcterms:modified xsi:type="dcterms:W3CDTF">2020-05-18T03:37:36Z</dcterms:modified>
</cp:coreProperties>
</file>