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59" r:id="rId4"/>
    <p:sldId id="309" r:id="rId5"/>
    <p:sldId id="260" r:id="rId6"/>
    <p:sldId id="261" r:id="rId7"/>
    <p:sldId id="262" r:id="rId8"/>
    <p:sldId id="304" r:id="rId9"/>
    <p:sldId id="310" r:id="rId10"/>
    <p:sldId id="263" r:id="rId11"/>
    <p:sldId id="311" r:id="rId12"/>
    <p:sldId id="372" r:id="rId13"/>
    <p:sldId id="335" r:id="rId14"/>
    <p:sldId id="351" r:id="rId15"/>
    <p:sldId id="313" r:id="rId16"/>
    <p:sldId id="344" r:id="rId17"/>
    <p:sldId id="345" r:id="rId18"/>
    <p:sldId id="314" r:id="rId19"/>
    <p:sldId id="346" r:id="rId20"/>
    <p:sldId id="363" r:id="rId21"/>
    <p:sldId id="302" r:id="rId22"/>
    <p:sldId id="364" r:id="rId23"/>
    <p:sldId id="266" r:id="rId24"/>
    <p:sldId id="338" r:id="rId25"/>
    <p:sldId id="342" r:id="rId26"/>
    <p:sldId id="366" r:id="rId27"/>
    <p:sldId id="337" r:id="rId28"/>
    <p:sldId id="333" r:id="rId29"/>
    <p:sldId id="332" r:id="rId30"/>
    <p:sldId id="331" r:id="rId31"/>
    <p:sldId id="276" r:id="rId32"/>
    <p:sldId id="348" r:id="rId33"/>
    <p:sldId id="278" r:id="rId34"/>
    <p:sldId id="350" r:id="rId35"/>
    <p:sldId id="281" r:id="rId36"/>
    <p:sldId id="282" r:id="rId37"/>
    <p:sldId id="286" r:id="rId38"/>
    <p:sldId id="288" r:id="rId39"/>
    <p:sldId id="343" r:id="rId40"/>
    <p:sldId id="355" r:id="rId41"/>
    <p:sldId id="356" r:id="rId42"/>
    <p:sldId id="357" r:id="rId43"/>
    <p:sldId id="361" r:id="rId44"/>
    <p:sldId id="358" r:id="rId45"/>
    <p:sldId id="354" r:id="rId46"/>
    <p:sldId id="273" r:id="rId47"/>
    <p:sldId id="298" r:id="rId48"/>
    <p:sldId id="36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7"/>
  </p:normalViewPr>
  <p:slideViewPr>
    <p:cSldViewPr snapToGrid="0" snapToObjects="1">
      <p:cViewPr>
        <p:scale>
          <a:sx n="100" d="100"/>
          <a:sy n="100" d="100"/>
        </p:scale>
        <p:origin x="14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5D40D-CE2C-D841-83F3-1E568CB52632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0A851-2C30-2D47-971E-A4CBA5012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8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0A851-2C30-2D47-971E-A4CBA50121D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9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1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1" y="609601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1" y="6248403"/>
            <a:ext cx="2209800" cy="365125"/>
          </a:xfrm>
        </p:spPr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6248208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1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2"/>
            <a:ext cx="533400" cy="244476"/>
          </a:xfrm>
        </p:spPr>
        <p:txBody>
          <a:bodyPr/>
          <a:lstStyle/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1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45" tIns="182861" rIns="137145" bIns="9143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1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7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1" y="1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1"/>
            <a:ext cx="2667000" cy="365125"/>
          </a:xfrm>
        </p:spPr>
        <p:txBody>
          <a:bodyPr rtlCol="0"/>
          <a:lstStyle/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1" y="228600"/>
            <a:ext cx="8153400" cy="990600"/>
          </a:xfrm>
          <a:prstGeom prst="rect">
            <a:avLst/>
          </a:prstGeom>
        </p:spPr>
        <p:txBody>
          <a:bodyPr vert="horz" lIns="91430" tIns="45715" rIns="91430" bIns="45715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 lIns="91430" tIns="45715" rIns="91430" bIns="457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1"/>
            <a:ext cx="2667000" cy="365125"/>
          </a:xfrm>
          <a:prstGeom prst="rect">
            <a:avLst/>
          </a:prstGeom>
        </p:spPr>
        <p:txBody>
          <a:bodyPr vert="horz" lIns="91430" tIns="45715" rIns="91430" bIns="45715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1E16FC6-53BD-3343-AB9A-432360173C93}" type="datetimeFigureOut">
              <a:rPr lang="en-US" smtClean="0"/>
              <a:t>5/14/16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6248207"/>
            <a:ext cx="5421083" cy="365125"/>
          </a:xfrm>
          <a:prstGeom prst="rect">
            <a:avLst/>
          </a:prstGeom>
        </p:spPr>
        <p:txBody>
          <a:bodyPr vert="horz" lIns="91430" tIns="45715" rIns="91430" bIns="45715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lIns="91430" tIns="45715" rIns="91430" bIns="45715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FA9C06-E44F-8042-95EE-D30F705AFAC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07" indent="-320007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3" indent="-274292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28577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indent="-228577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indent="-228577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2902" indent="-228577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193" indent="-228577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485" indent="-228577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5777" indent="-228577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Curious Case of a Jaundiced Professor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 Thomason, M.D.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Labs 8/15/14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31058"/>
            <a:ext cx="8874252" cy="5326942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CBC</a:t>
            </a:r>
            <a:r>
              <a:rPr lang="en-US" sz="2000" dirty="0" smtClean="0"/>
              <a:t>                             </a:t>
            </a:r>
            <a:r>
              <a:rPr lang="en-US" sz="2000" dirty="0" err="1"/>
              <a:t>W</a:t>
            </a:r>
            <a:r>
              <a:rPr lang="en-US" sz="2000" dirty="0" err="1" smtClean="0"/>
              <a:t>bc</a:t>
            </a:r>
            <a:r>
              <a:rPr lang="en-US" sz="2000" dirty="0" smtClean="0"/>
              <a:t> 4.7</a:t>
            </a:r>
            <a:br>
              <a:rPr lang="en-US" sz="2000" dirty="0" smtClean="0"/>
            </a:br>
            <a:r>
              <a:rPr lang="en-US" sz="2000" dirty="0" smtClean="0"/>
              <a:t>                                    </a:t>
            </a:r>
            <a:r>
              <a:rPr lang="en-US" sz="2000" dirty="0" err="1"/>
              <a:t>H</a:t>
            </a:r>
            <a:r>
              <a:rPr lang="en-US" sz="2000" dirty="0" err="1" smtClean="0"/>
              <a:t>ct</a:t>
            </a:r>
            <a:r>
              <a:rPr lang="en-US" sz="2000" dirty="0" smtClean="0"/>
              <a:t> 49 </a:t>
            </a:r>
            <a:br>
              <a:rPr lang="en-US" sz="2000" dirty="0" smtClean="0"/>
            </a:br>
            <a:r>
              <a:rPr lang="en-US" sz="2000" dirty="0" smtClean="0"/>
              <a:t>                                    </a:t>
            </a:r>
            <a:r>
              <a:rPr lang="en-US" sz="2000" dirty="0" err="1"/>
              <a:t>P</a:t>
            </a:r>
            <a:r>
              <a:rPr lang="en-US" sz="2000" dirty="0" err="1" smtClean="0"/>
              <a:t>lts</a:t>
            </a:r>
            <a:r>
              <a:rPr lang="en-US" sz="2000" dirty="0" smtClean="0"/>
              <a:t> 144</a:t>
            </a:r>
          </a:p>
          <a:p>
            <a:r>
              <a:rPr lang="en-US" sz="2000" b="1" dirty="0" smtClean="0"/>
              <a:t>INR                               </a:t>
            </a:r>
            <a:r>
              <a:rPr lang="en-US" sz="2000" dirty="0" smtClean="0"/>
              <a:t>1.5</a:t>
            </a:r>
          </a:p>
          <a:p>
            <a:r>
              <a:rPr lang="en-US" sz="2000" b="1" dirty="0" smtClean="0"/>
              <a:t>CMP</a:t>
            </a:r>
            <a:r>
              <a:rPr lang="en-US" sz="2000" dirty="0" smtClean="0"/>
              <a:t>                             </a:t>
            </a:r>
            <a:r>
              <a:rPr lang="en-US" sz="2000" dirty="0" err="1" smtClean="0"/>
              <a:t>TBili</a:t>
            </a:r>
            <a:r>
              <a:rPr lang="en-US" sz="2000" dirty="0" smtClean="0"/>
              <a:t>  12.3         23.4</a:t>
            </a:r>
            <a:br>
              <a:rPr lang="en-US" sz="2000" dirty="0" smtClean="0"/>
            </a:br>
            <a:r>
              <a:rPr lang="en-US" sz="2000" dirty="0" smtClean="0"/>
              <a:t>                                    AP    157 </a:t>
            </a:r>
            <a:br>
              <a:rPr lang="en-US" sz="2000" dirty="0" smtClean="0"/>
            </a:br>
            <a:r>
              <a:rPr lang="en-US" sz="2000" dirty="0" smtClean="0"/>
              <a:t>                                    AST/ALT   1244/1797</a:t>
            </a:r>
            <a:br>
              <a:rPr lang="en-US" sz="2000" dirty="0" smtClean="0"/>
            </a:br>
            <a:r>
              <a:rPr lang="en-US" sz="2000" dirty="0" smtClean="0"/>
              <a:t>                                    Lipase 54</a:t>
            </a:r>
          </a:p>
          <a:p>
            <a:r>
              <a:rPr lang="en-US" sz="2000" dirty="0"/>
              <a:t> </a:t>
            </a:r>
            <a:r>
              <a:rPr lang="en-US" sz="2000" b="1" dirty="0" smtClean="0"/>
              <a:t>Autoimmune</a:t>
            </a:r>
            <a:r>
              <a:rPr lang="en-US" sz="2000" dirty="0" smtClean="0"/>
              <a:t>               ANA/AMA    not detected</a:t>
            </a:r>
            <a:br>
              <a:rPr lang="en-US" sz="2000" dirty="0" smtClean="0"/>
            </a:br>
            <a:r>
              <a:rPr lang="en-US" sz="2000" dirty="0" smtClean="0"/>
              <a:t>                                    F-Actin          84</a:t>
            </a:r>
            <a:br>
              <a:rPr lang="en-US" sz="2000" dirty="0" smtClean="0"/>
            </a:br>
            <a:r>
              <a:rPr lang="en-US" sz="2000" dirty="0" smtClean="0"/>
              <a:t>                                    </a:t>
            </a:r>
            <a:r>
              <a:rPr lang="en-US" sz="2000" dirty="0" err="1" smtClean="0"/>
              <a:t>IgG</a:t>
            </a:r>
            <a:r>
              <a:rPr lang="en-US" sz="2000" dirty="0" smtClean="0"/>
              <a:t>              1760</a:t>
            </a:r>
            <a:br>
              <a:rPr lang="en-US" sz="2000" dirty="0" smtClean="0"/>
            </a:br>
            <a:r>
              <a:rPr lang="en-US" sz="2000" dirty="0" smtClean="0"/>
              <a:t>                                    IgG4             76</a:t>
            </a:r>
            <a:endParaRPr lang="en-US" sz="2000" dirty="0"/>
          </a:p>
          <a:p>
            <a:r>
              <a:rPr lang="en-US" sz="2000" b="1" dirty="0" err="1" smtClean="0"/>
              <a:t>Ca</a:t>
            </a:r>
            <a:r>
              <a:rPr lang="en-US" sz="2000" b="1" dirty="0" smtClean="0"/>
              <a:t> 19-9                         </a:t>
            </a:r>
            <a:r>
              <a:rPr lang="en-US" sz="2000" dirty="0" smtClean="0"/>
              <a:t>343</a:t>
            </a:r>
          </a:p>
          <a:p>
            <a:r>
              <a:rPr lang="en-US" sz="2000" b="1" dirty="0" smtClean="0"/>
              <a:t>Viral Markers                </a:t>
            </a:r>
            <a:r>
              <a:rPr lang="en-US" sz="2000" dirty="0" err="1" smtClean="0"/>
              <a:t>Hep</a:t>
            </a:r>
            <a:r>
              <a:rPr lang="en-US" sz="2000" dirty="0" smtClean="0"/>
              <a:t> A/B Immune      </a:t>
            </a:r>
            <a:r>
              <a:rPr lang="en-US" sz="2000" dirty="0" err="1" smtClean="0"/>
              <a:t>Hep</a:t>
            </a:r>
            <a:r>
              <a:rPr lang="en-US" sz="2000" dirty="0" smtClean="0"/>
              <a:t> C/E  NR  </a:t>
            </a:r>
            <a:r>
              <a:rPr lang="en-US" sz="2000" b="1" dirty="0" smtClean="0"/>
              <a:t> 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590815" y="3156185"/>
            <a:ext cx="53998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</a:t>
            </a:r>
            <a:r>
              <a:rPr lang="en-US" dirty="0" err="1" smtClean="0"/>
              <a:t>Ca</a:t>
            </a:r>
            <a:r>
              <a:rPr lang="en-US" dirty="0" smtClean="0"/>
              <a:t> 19-9 </a:t>
            </a:r>
            <a:r>
              <a:rPr lang="en-US" dirty="0"/>
              <a:t>D</a:t>
            </a:r>
            <a:r>
              <a:rPr lang="en-US" dirty="0" smtClean="0"/>
              <a:t>rives </a:t>
            </a:r>
            <a:r>
              <a:rPr lang="en-US" dirty="0"/>
              <a:t>U</a:t>
            </a:r>
            <a:r>
              <a:rPr lang="en-US" dirty="0" smtClean="0"/>
              <a:t>s Crazy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4370" y="2737556"/>
            <a:ext cx="86552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 Dr. Norman </a:t>
            </a:r>
            <a:r>
              <a:rPr lang="en-US" sz="4800" dirty="0" err="1" smtClean="0"/>
              <a:t>Sussman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     An Editorial Comment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2471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</a:t>
            </a:r>
            <a:r>
              <a:rPr lang="en-US" dirty="0" smtClean="0"/>
              <a:t> 19-9 : </a:t>
            </a:r>
            <a:r>
              <a:rPr lang="en-US" dirty="0" err="1" smtClean="0"/>
              <a:t>Dif</a:t>
            </a:r>
            <a:r>
              <a:rPr lang="en-US" dirty="0" smtClean="0"/>
              <a:t> 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2628900"/>
            <a:ext cx="3886200" cy="3581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Pancreatic Cancer (exocrine and neuroendocrine)</a:t>
            </a:r>
          </a:p>
          <a:p>
            <a:r>
              <a:rPr lang="en-US" dirty="0" smtClean="0"/>
              <a:t>Biliary Cancer(GB, </a:t>
            </a:r>
            <a:r>
              <a:rPr lang="en-US" dirty="0" err="1" smtClean="0"/>
              <a:t>CCA,and</a:t>
            </a:r>
            <a:r>
              <a:rPr lang="en-US" dirty="0" smtClean="0"/>
              <a:t> </a:t>
            </a:r>
            <a:r>
              <a:rPr lang="en-US" dirty="0" err="1"/>
              <a:t>A</a:t>
            </a:r>
            <a:r>
              <a:rPr lang="en-US" dirty="0" err="1" smtClean="0"/>
              <a:t>mpullary</a:t>
            </a:r>
            <a:r>
              <a:rPr lang="en-US" dirty="0" smtClean="0"/>
              <a:t> Cancer) </a:t>
            </a:r>
          </a:p>
          <a:p>
            <a:r>
              <a:rPr lang="en-US" dirty="0" smtClean="0"/>
              <a:t>Hepatocellular</a:t>
            </a:r>
          </a:p>
          <a:p>
            <a:r>
              <a:rPr lang="en-US" dirty="0" smtClean="0"/>
              <a:t>Gastric, Ovarian, Colorectal</a:t>
            </a:r>
          </a:p>
          <a:p>
            <a:r>
              <a:rPr lang="en-US" dirty="0" smtClean="0"/>
              <a:t>Lung, Breast, Ovarian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Acute Cholangitis</a:t>
            </a:r>
          </a:p>
          <a:p>
            <a:r>
              <a:rPr lang="en-US" dirty="0" smtClean="0"/>
              <a:t>Cirrhosis and other </a:t>
            </a:r>
            <a:r>
              <a:rPr lang="en-US" dirty="0" err="1"/>
              <a:t>C</a:t>
            </a:r>
            <a:r>
              <a:rPr lang="en-US" dirty="0" err="1" smtClean="0"/>
              <a:t>holestatic</a:t>
            </a:r>
            <a:r>
              <a:rPr lang="en-US" dirty="0" smtClean="0"/>
              <a:t> Diseases</a:t>
            </a:r>
            <a:br>
              <a:rPr lang="en-US" dirty="0" smtClean="0"/>
            </a:br>
            <a:r>
              <a:rPr lang="en-US" dirty="0" smtClean="0"/>
              <a:t>(gallbladder </a:t>
            </a:r>
            <a:r>
              <a:rPr lang="en-US" dirty="0" err="1" smtClean="0"/>
              <a:t>dz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 smtClean="0"/>
              <a:t>MALIGNANT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BENIGN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Ca19-9: recent updates on Genotypes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Fut2 and Fut3 : </a:t>
            </a:r>
            <a:r>
              <a:rPr lang="en-US" sz="3600" dirty="0" err="1" smtClean="0"/>
              <a:t>Ca</a:t>
            </a:r>
            <a:r>
              <a:rPr lang="en-US" sz="3600" dirty="0" smtClean="0"/>
              <a:t> 19-9 cut-off values for detecting CCA in patients with PSC</a:t>
            </a:r>
            <a:br>
              <a:rPr lang="en-US" sz="3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err="1" smtClean="0"/>
              <a:t>Wannhoff</a:t>
            </a:r>
            <a:r>
              <a:rPr lang="en-US" sz="1800" dirty="0"/>
              <a:t> </a:t>
            </a:r>
            <a:r>
              <a:rPr lang="en-US" sz="1800" dirty="0" smtClean="0"/>
              <a:t>A et al.</a:t>
            </a:r>
            <a:br>
              <a:rPr lang="en-US" sz="1800" dirty="0" smtClean="0"/>
            </a:br>
            <a:r>
              <a:rPr lang="en-US" sz="1800" dirty="0" smtClean="0"/>
              <a:t>Journal of </a:t>
            </a:r>
            <a:r>
              <a:rPr lang="en-US" sz="1800" dirty="0" err="1" smtClean="0"/>
              <a:t>Hep</a:t>
            </a:r>
            <a:r>
              <a:rPr lang="en-US" sz="1800" dirty="0" smtClean="0"/>
              <a:t> 2013 vol.59:1278-84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3600" dirty="0"/>
              <a:t>Fut2 genotype-Risk for Dominant stricture </a:t>
            </a:r>
            <a:r>
              <a:rPr lang="en-US" sz="3600" dirty="0" err="1"/>
              <a:t>candidal</a:t>
            </a:r>
            <a:r>
              <a:rPr lang="en-US" sz="3600" dirty="0"/>
              <a:t> infections in PSC</a:t>
            </a:r>
            <a:br>
              <a:rPr lang="en-US" sz="36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err="1" smtClean="0"/>
              <a:t>C.Rupp</a:t>
            </a:r>
            <a:r>
              <a:rPr lang="en-US" sz="1800" dirty="0" smtClean="0"/>
              <a:t> </a:t>
            </a:r>
            <a:r>
              <a:rPr lang="en-US" sz="1800" dirty="0"/>
              <a:t>et </a:t>
            </a:r>
            <a:r>
              <a:rPr lang="en-US" sz="1800" dirty="0" err="1"/>
              <a:t>al.Aliment</a:t>
            </a:r>
            <a:r>
              <a:rPr lang="en-US" sz="1800" dirty="0"/>
              <a:t> </a:t>
            </a:r>
            <a:r>
              <a:rPr lang="en-US" sz="1800" dirty="0" err="1"/>
              <a:t>Pharacol</a:t>
            </a:r>
            <a:r>
              <a:rPr lang="en-US" sz="1800" dirty="0"/>
              <a:t> </a:t>
            </a:r>
            <a:r>
              <a:rPr lang="en-US" sz="1800" dirty="0" err="1"/>
              <a:t>Ther</a:t>
            </a:r>
            <a:r>
              <a:rPr lang="en-US" sz="1800" dirty="0"/>
              <a:t> 2014;39:873-882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89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Cholangiocarcinoma</a:t>
            </a:r>
            <a:r>
              <a:rPr lang="en-US" dirty="0" smtClean="0"/>
              <a:t> : Suspicion</a:t>
            </a:r>
            <a:endParaRPr lang="en-US" dirty="0"/>
          </a:p>
        </p:txBody>
      </p:sp>
      <p:pic>
        <p:nvPicPr>
          <p:cNvPr id="4" name="Content Placeholder 3" descr="Screen Shot 2016-02-24 at 11.25.47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" r="3810"/>
          <a:stretch>
            <a:fillRect/>
          </a:stretch>
        </p:blipFill>
        <p:spPr>
          <a:xfrm>
            <a:off x="612648" y="1600199"/>
            <a:ext cx="8153400" cy="4894441"/>
          </a:xfrm>
        </p:spPr>
      </p:pic>
      <p:sp>
        <p:nvSpPr>
          <p:cNvPr id="5" name="TextBox 4"/>
          <p:cNvSpPr txBox="1"/>
          <p:nvPr/>
        </p:nvSpPr>
        <p:spPr>
          <a:xfrm>
            <a:off x="190500" y="6381751"/>
            <a:ext cx="895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AASLD PG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0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3" name="Picture 2" descr="Screen Shot 2016-02-24 at 12.4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2002"/>
            <a:ext cx="8534399" cy="5325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55368" y="6488668"/>
            <a:ext cx="8381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 of Dr. </a:t>
            </a:r>
            <a:r>
              <a:rPr lang="en-US" dirty="0" err="1" smtClean="0"/>
              <a:t>Akram</a:t>
            </a:r>
            <a:r>
              <a:rPr lang="en-US" dirty="0" smtClean="0"/>
              <a:t> </a:t>
            </a:r>
            <a:r>
              <a:rPr lang="en-US" dirty="0" err="1" smtClean="0"/>
              <a:t>Shaaban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4" name="Picture 3" descr="Screen Shot 2016-02-24 at 12.42.2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32775"/>
            <a:ext cx="7801359" cy="4176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5263" y="6283159"/>
            <a:ext cx="34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Dr</a:t>
            </a:r>
            <a:r>
              <a:rPr lang="en-US" dirty="0" smtClean="0"/>
              <a:t>. </a:t>
            </a:r>
            <a:r>
              <a:rPr lang="en-US" dirty="0" err="1" smtClean="0"/>
              <a:t>Akram</a:t>
            </a:r>
            <a:r>
              <a:rPr lang="en-US" dirty="0" smtClean="0"/>
              <a:t> </a:t>
            </a:r>
            <a:r>
              <a:rPr lang="en-US" dirty="0" err="1"/>
              <a:t>Shaaban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pic>
        <p:nvPicPr>
          <p:cNvPr id="3" name="Picture 2" descr="Screen Shot 2016-02-24 at 12.44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8" y="1623660"/>
            <a:ext cx="8372859" cy="5234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5263" y="6427193"/>
            <a:ext cx="3498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Courtesy of Dr</a:t>
            </a:r>
            <a:r>
              <a:rPr lang="en-US" dirty="0" smtClean="0"/>
              <a:t>. </a:t>
            </a:r>
            <a:r>
              <a:rPr lang="en-US" dirty="0" err="1" smtClean="0"/>
              <a:t>Akram</a:t>
            </a:r>
            <a:r>
              <a:rPr lang="en-US" dirty="0" smtClean="0"/>
              <a:t> </a:t>
            </a:r>
            <a:r>
              <a:rPr lang="en-US" dirty="0" err="1"/>
              <a:t>Shaaban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98557" cy="1219200"/>
          </a:xfrm>
        </p:spPr>
        <p:txBody>
          <a:bodyPr/>
          <a:lstStyle/>
          <a:p>
            <a:r>
              <a:rPr lang="en-US" dirty="0" smtClean="0"/>
              <a:t>Liver Biopsy: two portal tracts</a:t>
            </a:r>
            <a:endParaRPr lang="en-US" dirty="0"/>
          </a:p>
        </p:txBody>
      </p:sp>
      <p:pic>
        <p:nvPicPr>
          <p:cNvPr id="3" name="Picture 2" descr="Screen Shot 2016-02-24 at 12.48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9626"/>
            <a:ext cx="9144000" cy="4726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21966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arked inflammatory infiltrates with extension past the limiting plate(Interface hepatitis)</a:t>
            </a:r>
          </a:p>
          <a:p>
            <a:r>
              <a:rPr lang="en-US" dirty="0" smtClean="0"/>
              <a:t>Surrounding lobular hepatocytes with marked inflammation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Biopsy-IgG4 Stain</a:t>
            </a:r>
            <a:endParaRPr lang="en-US" dirty="0"/>
          </a:p>
        </p:txBody>
      </p:sp>
      <p:pic>
        <p:nvPicPr>
          <p:cNvPr id="3" name="Picture 2" descr="Screen Shot 2016-02-24 at 12.50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45097"/>
            <a:ext cx="8534400" cy="468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31704"/>
            <a:ext cx="5850241" cy="1712148"/>
          </a:xfrm>
        </p:spPr>
        <p:txBody>
          <a:bodyPr>
            <a:noAutofit/>
          </a:bodyPr>
          <a:lstStyle/>
          <a:p>
            <a:r>
              <a:rPr lang="en-US" sz="5400" dirty="0"/>
              <a:t>A Case Presentation: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5</a:t>
            </a:r>
            <a:r>
              <a:rPr lang="en-US" sz="4000" dirty="0" smtClean="0"/>
              <a:t>9 </a:t>
            </a:r>
            <a:r>
              <a:rPr lang="en-US" sz="4000" dirty="0" err="1"/>
              <a:t>yr</a:t>
            </a:r>
            <a:r>
              <a:rPr lang="en-US" sz="4000" dirty="0"/>
              <a:t> old </a:t>
            </a:r>
            <a:r>
              <a:rPr lang="en-US" sz="4000" dirty="0" smtClean="0"/>
              <a:t>male U of U Professor</a:t>
            </a:r>
          </a:p>
          <a:p>
            <a:r>
              <a:rPr lang="en-US" sz="4000" dirty="0" smtClean="0"/>
              <a:t>JAUNDICE x10 days</a:t>
            </a:r>
            <a:r>
              <a:rPr lang="en-US" sz="4000" dirty="0"/>
              <a:t> </a:t>
            </a:r>
            <a:r>
              <a:rPr lang="en-US" sz="4000" dirty="0" smtClean="0"/>
              <a:t>: Tbili-12.3    </a:t>
            </a:r>
          </a:p>
          <a:p>
            <a:r>
              <a:rPr lang="en-US" sz="4000" dirty="0" smtClean="0"/>
              <a:t>AST/ALT : 1244/1797</a:t>
            </a:r>
          </a:p>
          <a:p>
            <a:r>
              <a:rPr lang="en-US" sz="4000" dirty="0" smtClean="0"/>
              <a:t>F-actin : 84</a:t>
            </a:r>
          </a:p>
          <a:p>
            <a:r>
              <a:rPr lang="en-US" sz="4000" dirty="0" err="1" smtClean="0"/>
              <a:t>Ca</a:t>
            </a:r>
            <a:r>
              <a:rPr lang="en-US" sz="4000" dirty="0" smtClean="0"/>
              <a:t> 19-9 : 343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987" y="5597407"/>
            <a:ext cx="7723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Referred from primary care to assess for </a:t>
            </a:r>
          </a:p>
          <a:p>
            <a:r>
              <a:rPr lang="en-US" sz="2800" dirty="0" smtClean="0"/>
              <a:t>                             CCA and PSC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366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Vierling’s</a:t>
            </a:r>
            <a:r>
              <a:rPr lang="en-US" dirty="0" smtClean="0"/>
              <a:t> Thoughts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IgG</a:t>
            </a:r>
            <a:r>
              <a:rPr lang="en-US" sz="3600" dirty="0" smtClean="0"/>
              <a:t> subclass 4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Presence/Absence Autoantibodies in PSC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 smtClean="0"/>
              <a:t>Dif</a:t>
            </a:r>
            <a:r>
              <a:rPr lang="en-US" sz="3600" dirty="0" smtClean="0"/>
              <a:t> </a:t>
            </a:r>
            <a:r>
              <a:rPr lang="en-US" sz="3600" dirty="0" err="1" smtClean="0"/>
              <a:t>Dx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10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AASLD :  PSC - How to Diagnose</a:t>
            </a:r>
            <a:endParaRPr lang="en-US" dirty="0"/>
          </a:p>
        </p:txBody>
      </p:sp>
      <p:pic>
        <p:nvPicPr>
          <p:cNvPr id="3" name="Picture 2" descr="W:U PS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2043"/>
            <a:ext cx="9144000" cy="53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AASLD –PG : PSC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412060"/>
            <a:ext cx="8494618" cy="5445940"/>
          </a:xfrm>
        </p:spPr>
        <p:txBody>
          <a:bodyPr>
            <a:noAutofit/>
          </a:bodyPr>
          <a:lstStyle/>
          <a:p>
            <a:r>
              <a:rPr lang="en-US" sz="2800" b="1" dirty="0" err="1" smtClean="0"/>
              <a:t>Cholestatic</a:t>
            </a:r>
            <a:r>
              <a:rPr lang="en-US" sz="2800" dirty="0" smtClean="0"/>
              <a:t> </a:t>
            </a:r>
            <a:r>
              <a:rPr lang="en-US" sz="2800" b="1" dirty="0"/>
              <a:t>profile</a:t>
            </a:r>
            <a:r>
              <a:rPr lang="en-US" sz="2800" dirty="0"/>
              <a:t>: </a:t>
            </a:r>
            <a:r>
              <a:rPr lang="en-US" sz="2800" b="1" dirty="0" smtClean="0"/>
              <a:t>Imaging to make Diagnosis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dirty="0"/>
              <a:t>I</a:t>
            </a:r>
            <a:r>
              <a:rPr lang="en-US" sz="2800" dirty="0" smtClean="0"/>
              <a:t>ndirect</a:t>
            </a:r>
            <a:r>
              <a:rPr lang="en-US" sz="2800" dirty="0"/>
              <a:t>(MRC) 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Direct Cholangiography</a:t>
            </a:r>
            <a:r>
              <a:rPr lang="en-US" sz="2800" dirty="0"/>
              <a:t>(ERCP) (1A)</a:t>
            </a:r>
          </a:p>
          <a:p>
            <a:r>
              <a:rPr lang="en-US" sz="2800" b="1" dirty="0" smtClean="0"/>
              <a:t>Liver </a:t>
            </a:r>
            <a:r>
              <a:rPr lang="en-US" sz="2800" b="1" dirty="0"/>
              <a:t>biopsy </a:t>
            </a:r>
            <a:r>
              <a:rPr lang="en-US" sz="2800" b="1" dirty="0" smtClean="0"/>
              <a:t>?</a:t>
            </a:r>
            <a:br>
              <a:rPr lang="en-US" sz="2800" b="1" dirty="0" smtClean="0"/>
            </a:br>
            <a:r>
              <a:rPr lang="en-US" sz="2800" b="1" dirty="0" smtClean="0"/>
              <a:t>NO-Imaging Abnormal-typical : PSC   </a:t>
            </a:r>
            <a:r>
              <a:rPr lang="en-US" sz="2800" dirty="0" smtClean="0"/>
              <a:t>1</a:t>
            </a:r>
            <a:r>
              <a:rPr lang="en-US" sz="2800" dirty="0"/>
              <a:t>(B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/>
              <a:t>YES-Imaging Normal :</a:t>
            </a:r>
            <a:r>
              <a:rPr lang="en-US" sz="2800" dirty="0" smtClean="0"/>
              <a:t> </a:t>
            </a:r>
            <a:r>
              <a:rPr lang="en-US" sz="2800" b="1" dirty="0" err="1"/>
              <a:t>D</a:t>
            </a:r>
            <a:r>
              <a:rPr lang="en-US" sz="2800" b="1" dirty="0" err="1" smtClean="0"/>
              <a:t>x</a:t>
            </a:r>
            <a:r>
              <a:rPr lang="en-US" sz="2800" b="1" dirty="0" smtClean="0"/>
              <a:t> Small Duct Disease</a:t>
            </a:r>
            <a:r>
              <a:rPr lang="en-US" sz="2800" dirty="0" smtClean="0"/>
              <a:t>1</a:t>
            </a:r>
            <a:r>
              <a:rPr lang="en-US" sz="2800" dirty="0"/>
              <a:t>(B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2800" b="1" dirty="0" smtClean="0"/>
              <a:t>YES-AST/ALT Elevated </a:t>
            </a:r>
            <a:r>
              <a:rPr lang="en-US" sz="2800" dirty="0" smtClean="0"/>
              <a:t>: </a:t>
            </a:r>
            <a:r>
              <a:rPr lang="en-US" sz="2800" b="1" dirty="0" err="1" smtClean="0"/>
              <a:t>Dx</a:t>
            </a:r>
            <a:r>
              <a:rPr lang="en-US" sz="2800" b="1" dirty="0" smtClean="0"/>
              <a:t> </a:t>
            </a:r>
            <a:r>
              <a:rPr lang="en-US" sz="2800" dirty="0"/>
              <a:t>O</a:t>
            </a:r>
            <a:r>
              <a:rPr lang="en-US" sz="2800" dirty="0" smtClean="0"/>
              <a:t>verlap Syndrome1</a:t>
            </a:r>
            <a:r>
              <a:rPr lang="en-US" sz="2800" dirty="0"/>
              <a:t>(B</a:t>
            </a:r>
            <a:r>
              <a:rPr lang="en-US" sz="2800" dirty="0" smtClean="0"/>
              <a:t>)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b="1" dirty="0" smtClean="0"/>
              <a:t>All Patients </a:t>
            </a:r>
            <a:r>
              <a:rPr lang="en-US" sz="2800" b="1" dirty="0"/>
              <a:t>with PSC </a:t>
            </a:r>
            <a:r>
              <a:rPr lang="en-US" sz="2800" dirty="0"/>
              <a:t>: </a:t>
            </a:r>
            <a:r>
              <a:rPr lang="en-US" sz="2800" b="1" dirty="0"/>
              <a:t>Measure </a:t>
            </a:r>
            <a:r>
              <a:rPr lang="en-US" sz="2800" b="1" dirty="0" smtClean="0"/>
              <a:t>Serum </a:t>
            </a:r>
            <a:r>
              <a:rPr lang="en-US" sz="2800" b="1" dirty="0" err="1"/>
              <a:t>IgG</a:t>
            </a:r>
            <a:r>
              <a:rPr lang="en-US" sz="2800" b="1" dirty="0"/>
              <a:t> 4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>to </a:t>
            </a:r>
            <a:r>
              <a:rPr lang="en-US" sz="2800" b="1" dirty="0" err="1" smtClean="0"/>
              <a:t>Dx</a:t>
            </a:r>
            <a:r>
              <a:rPr lang="en-US" sz="2800" b="1" dirty="0" smtClean="0"/>
              <a:t> or exclude -</a:t>
            </a:r>
            <a:r>
              <a:rPr lang="en-US" sz="2800" b="1" dirty="0" err="1" smtClean="0"/>
              <a:t>IgG</a:t>
            </a:r>
            <a:r>
              <a:rPr lang="en-US" sz="2800" b="1" dirty="0"/>
              <a:t>-</a:t>
            </a:r>
            <a:r>
              <a:rPr lang="en-US" sz="2800" b="1" dirty="0" smtClean="0"/>
              <a:t>SC</a:t>
            </a:r>
            <a:r>
              <a:rPr lang="en-US" sz="2800" dirty="0"/>
              <a:t>. (2C)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75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Serum Antibodies in PSC</a:t>
            </a:r>
            <a:endParaRPr lang="en-US" dirty="0"/>
          </a:p>
        </p:txBody>
      </p:sp>
      <p:pic>
        <p:nvPicPr>
          <p:cNvPr id="4" name="Picture 3" descr="Screen Shot 2016-02-13 at 10.5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76917"/>
            <a:ext cx="8318499" cy="4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IgG4-in AIP/SC</a:t>
            </a:r>
            <a:endParaRPr lang="en-US" dirty="0"/>
          </a:p>
        </p:txBody>
      </p:sp>
      <p:pic>
        <p:nvPicPr>
          <p:cNvPr id="3" name="Picture 2" descr="Screen Shot 2016-02-23 at 10.50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86" y="1584378"/>
            <a:ext cx="6428787" cy="5150220"/>
          </a:xfrm>
          <a:prstGeom prst="rect">
            <a:avLst/>
          </a:prstGeom>
        </p:spPr>
      </p:pic>
      <p:pic>
        <p:nvPicPr>
          <p:cNvPr id="4" name="Picture 3" descr="Screen Shot 2016-02-23 at 10.55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800" y="6455358"/>
            <a:ext cx="3632200" cy="381000"/>
          </a:xfrm>
          <a:prstGeom prst="rect">
            <a:avLst/>
          </a:prstGeom>
        </p:spPr>
      </p:pic>
      <p:pic>
        <p:nvPicPr>
          <p:cNvPr id="5" name="Picture 4" descr="Screen Shot 2016-02-23 at 11.01.1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371" y="1584378"/>
            <a:ext cx="4828334" cy="206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IgG4</a:t>
            </a:r>
            <a:endParaRPr lang="en-US" dirty="0"/>
          </a:p>
        </p:txBody>
      </p:sp>
      <p:pic>
        <p:nvPicPr>
          <p:cNvPr id="3" name="Picture 2" descr="Screen Shot 2016-02-23 at 11.23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2" y="1532002"/>
            <a:ext cx="5570414" cy="5325998"/>
          </a:xfrm>
          <a:prstGeom prst="rect">
            <a:avLst/>
          </a:prstGeom>
        </p:spPr>
      </p:pic>
      <p:pic>
        <p:nvPicPr>
          <p:cNvPr id="4" name="Picture 3" descr="Screen Shot 2016-02-23 at 11.27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580" y="1532002"/>
            <a:ext cx="3867419" cy="188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9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  NOW </a:t>
            </a:r>
            <a:r>
              <a:rPr lang="en-US" dirty="0"/>
              <a:t>WE HAVE ALL THIS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01900"/>
            <a:ext cx="9270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                   WHAT </a:t>
            </a:r>
            <a:r>
              <a:rPr lang="en-US" sz="4800" dirty="0">
                <a:solidFill>
                  <a:srgbClr val="FF0000"/>
                </a:solidFill>
              </a:rPr>
              <a:t>IS </a:t>
            </a:r>
            <a:endParaRPr lang="en-US" sz="4800" dirty="0" smtClean="0">
              <a:solidFill>
                <a:srgbClr val="FF0000"/>
              </a:solidFill>
            </a:endParaRPr>
          </a:p>
          <a:p>
            <a:r>
              <a:rPr lang="en-US" sz="4800" dirty="0" smtClean="0">
                <a:solidFill>
                  <a:srgbClr val="FF0000"/>
                </a:solidFill>
              </a:rPr>
              <a:t>              THE </a:t>
            </a:r>
            <a:r>
              <a:rPr lang="en-US" sz="4800" dirty="0">
                <a:solidFill>
                  <a:srgbClr val="FF0000"/>
                </a:solidFill>
              </a:rPr>
              <a:t>DIAGNOSIS ?</a:t>
            </a:r>
          </a:p>
          <a:p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1-10 at 2.3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26" y="692253"/>
            <a:ext cx="7747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know: AIP-SC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528740" cy="47027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Systemic </a:t>
            </a:r>
            <a:r>
              <a:rPr lang="en-US" sz="3600" b="1" dirty="0"/>
              <a:t>D</a:t>
            </a:r>
            <a:r>
              <a:rPr lang="en-US" sz="3600" b="1" dirty="0" smtClean="0"/>
              <a:t>isease</a:t>
            </a:r>
            <a:r>
              <a:rPr lang="en-US" sz="3600" dirty="0" smtClean="0"/>
              <a:t> with manifestations in the Pancreas, Bile </a:t>
            </a:r>
            <a:r>
              <a:rPr lang="en-US" sz="3600" dirty="0"/>
              <a:t>D</a:t>
            </a:r>
            <a:r>
              <a:rPr lang="en-US" sz="3600" dirty="0" smtClean="0"/>
              <a:t>uct, Salivary Gland, </a:t>
            </a:r>
            <a:r>
              <a:rPr lang="en-US" sz="3600" dirty="0" err="1" smtClean="0"/>
              <a:t>Retroperitoneum</a:t>
            </a:r>
            <a:r>
              <a:rPr lang="en-US" sz="3600" dirty="0" smtClean="0"/>
              <a:t> and the Lymph </a:t>
            </a:r>
            <a:r>
              <a:rPr lang="en-US" sz="3600" dirty="0"/>
              <a:t>N</a:t>
            </a:r>
            <a:r>
              <a:rPr lang="en-US" sz="3600" dirty="0" smtClean="0"/>
              <a:t>odes</a:t>
            </a:r>
          </a:p>
          <a:p>
            <a:r>
              <a:rPr lang="en-US" sz="3600" b="1" dirty="0" smtClean="0"/>
              <a:t>Histology</a:t>
            </a:r>
            <a:r>
              <a:rPr lang="en-US" sz="3600" dirty="0" smtClean="0"/>
              <a:t> : </a:t>
            </a:r>
            <a:r>
              <a:rPr lang="en-US" sz="3600" dirty="0" err="1"/>
              <a:t>L</a:t>
            </a:r>
            <a:r>
              <a:rPr lang="en-US" sz="3600" dirty="0" err="1" smtClean="0"/>
              <a:t>ymphoplasmacytic</a:t>
            </a:r>
            <a:r>
              <a:rPr lang="en-US" sz="3600" dirty="0" smtClean="0"/>
              <a:t> infiltration with abundant IgG4 + positive cells</a:t>
            </a:r>
          </a:p>
          <a:p>
            <a:r>
              <a:rPr lang="en-US" sz="3600" dirty="0" smtClean="0"/>
              <a:t>Inflammatory process response to steroid therapy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36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AIP/ </a:t>
            </a:r>
            <a:r>
              <a:rPr lang="en-US" dirty="0"/>
              <a:t>A</a:t>
            </a:r>
            <a:r>
              <a:rPr lang="en-US" dirty="0" smtClean="0"/>
              <a:t>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45800" cy="5032022"/>
          </a:xfrm>
        </p:spPr>
        <p:txBody>
          <a:bodyPr>
            <a:noAutofit/>
          </a:bodyPr>
          <a:lstStyle/>
          <a:p>
            <a:r>
              <a:rPr lang="en-US" sz="3200" dirty="0" smtClean="0"/>
              <a:t>Rare form of chronic pancreatitis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 2% of new cases of chronic pancreatitis per year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Prevalence across the world</a:t>
            </a:r>
            <a:br>
              <a:rPr lang="en-US" sz="3200" dirty="0" smtClean="0"/>
            </a:br>
            <a:r>
              <a:rPr lang="en-US" sz="3200" dirty="0" smtClean="0"/>
              <a:t>4% Italy at 11% USA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Felt to make up 10% of the cases of PSC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570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96" y="2194016"/>
            <a:ext cx="52682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 Suspect Everyone</a:t>
            </a:r>
          </a:p>
          <a:p>
            <a:r>
              <a:rPr lang="en-US" sz="3200" dirty="0" smtClean="0"/>
              <a:t>I Suspect No one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Chief Liver Inspector </a:t>
            </a:r>
          </a:p>
          <a:p>
            <a:r>
              <a:rPr lang="en-US" sz="3200" dirty="0" smtClean="0"/>
              <a:t>Jacques </a:t>
            </a:r>
            <a:r>
              <a:rPr lang="en-US" sz="3200" dirty="0" err="1" smtClean="0"/>
              <a:t>Clouseau</a:t>
            </a:r>
            <a:endParaRPr lang="en-US" sz="3200" dirty="0"/>
          </a:p>
        </p:txBody>
      </p:sp>
      <p:pic>
        <p:nvPicPr>
          <p:cNvPr id="3" name="Picture 2" descr="chief inspec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991" y="522319"/>
            <a:ext cx="45339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of AIC</a:t>
            </a:r>
            <a:endParaRPr lang="en-US" dirty="0"/>
          </a:p>
        </p:txBody>
      </p:sp>
      <p:pic>
        <p:nvPicPr>
          <p:cNvPr id="3" name="Picture 2" descr="Screen Shot 2016-02-15 at 1.1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0270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0667" y="6455833"/>
            <a:ext cx="296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Courtesy:  DR. John </a:t>
            </a:r>
            <a:r>
              <a:rPr lang="en-US" dirty="0" err="1" smtClean="0"/>
              <a:t>Vierling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5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Clinical Types based on 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Age and Autoimmune Antibodies</a:t>
            </a:r>
            <a:endParaRPr lang="en-US" dirty="0"/>
          </a:p>
        </p:txBody>
      </p:sp>
      <p:pic>
        <p:nvPicPr>
          <p:cNvPr id="3" name="Picture 2" descr="Screen Shot 2015-12-03 at 11.1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31" y="1558190"/>
            <a:ext cx="8816669" cy="488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CT/MRI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Pancreas enlargement </a:t>
            </a:r>
          </a:p>
          <a:p>
            <a:r>
              <a:rPr lang="en-US" sz="3600" dirty="0" smtClean="0"/>
              <a:t>Pancreas stranding without vascular encasement</a:t>
            </a:r>
          </a:p>
          <a:p>
            <a:r>
              <a:rPr lang="en-US" sz="3600" dirty="0" smtClean="0"/>
              <a:t>Calcification or </a:t>
            </a:r>
            <a:r>
              <a:rPr lang="en-US" sz="3600" dirty="0" err="1" smtClean="0"/>
              <a:t>Peri</a:t>
            </a:r>
            <a:r>
              <a:rPr lang="en-US" sz="3600" dirty="0" smtClean="0"/>
              <a:t>-Pancreatic fluid</a:t>
            </a:r>
          </a:p>
          <a:p>
            <a:r>
              <a:rPr lang="en-US" sz="3600" dirty="0" smtClean="0"/>
              <a:t>Narrow pancreatic duct</a:t>
            </a:r>
          </a:p>
          <a:p>
            <a:r>
              <a:rPr lang="en-US" sz="3600" dirty="0" smtClean="0"/>
              <a:t>Rim like enhancement of the pancreas</a:t>
            </a:r>
          </a:p>
          <a:p>
            <a:r>
              <a:rPr lang="en-US" sz="3600" dirty="0" smtClean="0"/>
              <a:t>Mass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creen Shot 2015-12-03 at 11.12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04"/>
            <a:ext cx="9144000" cy="682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ERCP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Segmental or diffuse PD narrowing</a:t>
            </a:r>
          </a:p>
          <a:p>
            <a:r>
              <a:rPr lang="en-US" sz="3600" dirty="0" smtClean="0"/>
              <a:t>Strictures</a:t>
            </a:r>
          </a:p>
          <a:p>
            <a:r>
              <a:rPr lang="en-US" sz="3600" dirty="0" smtClean="0"/>
              <a:t>No upstream dilatation</a:t>
            </a:r>
          </a:p>
          <a:p>
            <a:r>
              <a:rPr lang="en-US" sz="3600" dirty="0" smtClean="0"/>
              <a:t>Narrowing of the intra-pancreatic portion of the common bile duct </a:t>
            </a:r>
          </a:p>
          <a:p>
            <a:r>
              <a:rPr lang="en-US" sz="3600" dirty="0" smtClean="0"/>
              <a:t>Irregular narrowing of the extra-hepatic bile ducts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40417" y="6407666"/>
            <a:ext cx="750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Gastrointest</a:t>
            </a:r>
            <a:r>
              <a:rPr lang="en-US" dirty="0" smtClean="0"/>
              <a:t> </a:t>
            </a:r>
            <a:r>
              <a:rPr lang="en-US" dirty="0" err="1" smtClean="0"/>
              <a:t>Endosc</a:t>
            </a:r>
            <a:r>
              <a:rPr lang="en-US" dirty="0" smtClean="0"/>
              <a:t> Apr2002;55(4):494-9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ERCP findings</a:t>
            </a:r>
            <a:endParaRPr lang="en-US" dirty="0"/>
          </a:p>
        </p:txBody>
      </p:sp>
      <p:pic>
        <p:nvPicPr>
          <p:cNvPr id="3" name="Picture 2" descr="Screen Shot 2015-12-03 at 11.14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6242"/>
            <a:ext cx="9144000" cy="53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Serology: 2 Types</a:t>
            </a:r>
            <a:endParaRPr lang="en-US" dirty="0"/>
          </a:p>
        </p:txBody>
      </p:sp>
      <p:pic>
        <p:nvPicPr>
          <p:cNvPr id="3" name="Picture 2" descr="Screen Shot 2015-12-03 at 11.47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854"/>
            <a:ext cx="9144000" cy="517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Histology: 2 types</a:t>
            </a:r>
            <a:endParaRPr lang="en-US" dirty="0"/>
          </a:p>
        </p:txBody>
      </p:sp>
      <p:pic>
        <p:nvPicPr>
          <p:cNvPr id="3" name="Picture 2" descr="Screen Shot 2015-12-03 at 11.50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4592"/>
            <a:ext cx="9144000" cy="534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3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Histologic Features of IgG4 AIP/SC</a:t>
            </a:r>
            <a:endParaRPr lang="en-US" dirty="0"/>
          </a:p>
        </p:txBody>
      </p:sp>
      <p:pic>
        <p:nvPicPr>
          <p:cNvPr id="3" name="Picture 2" descr="Screen Shot 2015-12-03 at 11.50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167"/>
            <a:ext cx="9144001" cy="53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199"/>
            <a:ext cx="8341069" cy="488150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Prednisone 40 mg/day for 4-6 </a:t>
            </a:r>
            <a:r>
              <a:rPr lang="en-US" sz="4000" b="1" dirty="0" err="1" smtClean="0"/>
              <a:t>wks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dirty="0" smtClean="0"/>
              <a:t>followed by a taper of 5 mg/week </a:t>
            </a:r>
          </a:p>
          <a:p>
            <a:r>
              <a:rPr lang="en-US" sz="4000" b="1" dirty="0" smtClean="0"/>
              <a:t>Relapses</a:t>
            </a:r>
            <a:r>
              <a:rPr lang="en-US" sz="4000" dirty="0"/>
              <a:t> </a:t>
            </a:r>
            <a:r>
              <a:rPr lang="en-US" sz="4000" dirty="0" smtClean="0"/>
              <a:t>: managed repeat course or maintenance therapy(typically 10 mg/day)</a:t>
            </a:r>
          </a:p>
          <a:p>
            <a:r>
              <a:rPr lang="en-US" sz="4000" b="1" dirty="0" smtClean="0"/>
              <a:t>Incomplete response </a:t>
            </a:r>
            <a:r>
              <a:rPr lang="en-US" sz="4000" dirty="0" smtClean="0"/>
              <a:t>or relapses often associated with biliary strictures</a:t>
            </a:r>
          </a:p>
        </p:txBody>
      </p:sp>
    </p:spTree>
    <p:extLst>
      <p:ext uri="{BB962C8B-B14F-4D97-AF65-F5344CB8AC3E}">
        <p14:creationId xmlns:p14="http://schemas.microsoft.com/office/powerpoint/2010/main" val="10734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Curious?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Questions from the      Attendee’s 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2200444"/>
            <a:ext cx="4044949" cy="45433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Acute </a:t>
            </a:r>
            <a:r>
              <a:rPr lang="en-US" dirty="0"/>
              <a:t>Liver failure</a:t>
            </a:r>
          </a:p>
          <a:p>
            <a:r>
              <a:rPr lang="en-US" dirty="0"/>
              <a:t>Viral Hepatitis</a:t>
            </a:r>
          </a:p>
          <a:p>
            <a:r>
              <a:rPr lang="en-US" dirty="0"/>
              <a:t>Mechanical Biliary Obstruction-Benign/Malignant</a:t>
            </a:r>
          </a:p>
          <a:p>
            <a:r>
              <a:rPr lang="en-US" dirty="0" err="1"/>
              <a:t>Cholestatic</a:t>
            </a:r>
            <a:r>
              <a:rPr lang="en-US" dirty="0"/>
              <a:t> Process</a:t>
            </a:r>
          </a:p>
          <a:p>
            <a:r>
              <a:rPr lang="en-US" dirty="0"/>
              <a:t>DILI</a:t>
            </a:r>
          </a:p>
          <a:p>
            <a:r>
              <a:rPr lang="en-US" dirty="0" err="1" smtClean="0"/>
              <a:t>Autoimmune:PSC</a:t>
            </a:r>
            <a:r>
              <a:rPr lang="en-US" dirty="0" smtClean="0"/>
              <a:t> with Overlap/</a:t>
            </a:r>
            <a:r>
              <a:rPr lang="en-US" dirty="0"/>
              <a:t>PBC</a:t>
            </a:r>
            <a:r>
              <a:rPr lang="en-US" dirty="0" smtClean="0"/>
              <a:t>/AIP-SC</a:t>
            </a:r>
          </a:p>
          <a:p>
            <a:r>
              <a:rPr lang="en-US" dirty="0" err="1" smtClean="0"/>
              <a:t>Cholangiocarcinoma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55833" y="1589567"/>
            <a:ext cx="284883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Faculty : DDX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267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To 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27980" y="1508889"/>
            <a:ext cx="9938398" cy="548005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ACUTE</a:t>
            </a:r>
            <a:r>
              <a:rPr lang="en-US" sz="3200" dirty="0" smtClean="0"/>
              <a:t> : Symptomatic/ jaundiced/mass/stricture</a:t>
            </a:r>
            <a:br>
              <a:rPr lang="en-US" sz="3200" dirty="0" smtClean="0"/>
            </a:br>
            <a:r>
              <a:rPr lang="en-US" sz="3200" b="1" dirty="0" smtClean="0"/>
              <a:t>LATE    </a:t>
            </a:r>
            <a:r>
              <a:rPr lang="en-US" sz="3200" dirty="0" smtClean="0"/>
              <a:t>: Persistent pancreatic mass/BD stricture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Diagnostic Value: Response       Reassuring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Rapid improvement in masses/strictures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b="1" dirty="0" smtClean="0"/>
              <a:t>Prevent organ damage ??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smtClean="0"/>
              <a:t>AIP</a:t>
            </a:r>
            <a:r>
              <a:rPr lang="en-US" sz="3200" dirty="0" smtClean="0"/>
              <a:t>: not sure if preserves gland </a:t>
            </a:r>
            <a:r>
              <a:rPr lang="en-US" sz="3200" dirty="0" err="1" smtClean="0"/>
              <a:t>fx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     Fibrosis may leave a scarred atrophic gland</a:t>
            </a:r>
            <a:br>
              <a:rPr lang="en-US" sz="3200" dirty="0" smtClean="0"/>
            </a:br>
            <a:r>
              <a:rPr lang="en-US" sz="3200" b="1" dirty="0" smtClean="0"/>
              <a:t>AIC</a:t>
            </a:r>
            <a:r>
              <a:rPr lang="en-US" sz="3200" dirty="0" smtClean="0"/>
              <a:t> : ? Prevent ESLD</a:t>
            </a:r>
            <a:endParaRPr lang="en-US" sz="32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10296" y="3424296"/>
            <a:ext cx="65851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13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Difficult to Treat: Refractory AIP or</a:t>
            </a:r>
            <a:br>
              <a:rPr lang="en-US" dirty="0"/>
            </a:br>
            <a:r>
              <a:rPr lang="en-US" dirty="0"/>
              <a:t>IgG4 </a:t>
            </a:r>
            <a:r>
              <a:rPr lang="en-US" dirty="0" err="1"/>
              <a:t>cholangiopathy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Azathioprine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Methotrexate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err="1" smtClean="0"/>
              <a:t>Mycophenolate</a:t>
            </a:r>
            <a:r>
              <a:rPr lang="en-US" sz="3600" dirty="0" smtClean="0"/>
              <a:t> </a:t>
            </a:r>
            <a:r>
              <a:rPr lang="en-US" sz="3600" dirty="0" err="1" smtClean="0"/>
              <a:t>Mofetil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Rituximab( anti-CD20)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98500" y="6096000"/>
            <a:ext cx="8265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Internal medicine</a:t>
            </a:r>
            <a:r>
              <a:rPr lang="en-US" dirty="0"/>
              <a:t> </a:t>
            </a:r>
            <a:r>
              <a:rPr lang="en-US" dirty="0" smtClean="0"/>
              <a:t>2009;48:1995-6</a:t>
            </a:r>
          </a:p>
          <a:p>
            <a:r>
              <a:rPr lang="en-US" dirty="0" smtClean="0"/>
              <a:t>Clinic Gastro </a:t>
            </a:r>
            <a:r>
              <a:rPr lang="en-US" dirty="0" err="1" smtClean="0"/>
              <a:t>Hepat</a:t>
            </a:r>
            <a:r>
              <a:rPr lang="en-US" dirty="0" smtClean="0"/>
              <a:t> 2008;6(3)364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Immunosuppressive therapy is effective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Because of side effects it is limited to refractory steroids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Studies are necessary to establish second line drug therapy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53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Exocrine and Endocrine insufficiency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Relapses in the pancreas in other organs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Pancreatic cancer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 smtClean="0"/>
              <a:t>ESLD-?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73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: Why we miss this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Biopsies are read as reactive</a:t>
            </a:r>
            <a:br>
              <a:rPr lang="en-US" sz="3200" dirty="0" smtClean="0"/>
            </a:br>
            <a:endParaRPr lang="en-US" sz="3200" dirty="0"/>
          </a:p>
          <a:p>
            <a:r>
              <a:rPr lang="en-US" sz="3200" dirty="0" smtClean="0"/>
              <a:t>IgG4 stain not done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IgG4 serum not ordered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Doctors don’t know about it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Steroids cover it up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941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Liver Biopsy-One year post treatment</a:t>
            </a:r>
            <a:endParaRPr lang="en-US" dirty="0"/>
          </a:p>
        </p:txBody>
      </p:sp>
      <p:pic>
        <p:nvPicPr>
          <p:cNvPr id="3" name="Picture 2" descr="Screen Shot 2016-02-24 at 12.51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285"/>
            <a:ext cx="9144000" cy="45829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7494" y="6200241"/>
            <a:ext cx="861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Pristine portal tract</a:t>
            </a:r>
            <a:r>
              <a:rPr lang="is-IS" sz="2400" dirty="0" smtClean="0"/>
              <a:t>….No inflammation in the portal tract or lobule</a:t>
            </a:r>
            <a:r>
              <a:rPr lang="en-US" sz="24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9333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Take Home Points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00199"/>
            <a:ext cx="8460495" cy="466513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Don’t forget Zebras : the Spice of Life</a:t>
            </a:r>
          </a:p>
          <a:p>
            <a:r>
              <a:rPr lang="en-US" sz="3600" dirty="0" smtClean="0"/>
              <a:t>AASLD PG w/u PSC</a:t>
            </a:r>
          </a:p>
          <a:p>
            <a:r>
              <a:rPr lang="en-US" sz="3600" dirty="0" err="1" smtClean="0"/>
              <a:t>Ca</a:t>
            </a:r>
            <a:r>
              <a:rPr lang="en-US" sz="3600" dirty="0" smtClean="0"/>
              <a:t> 19-9</a:t>
            </a:r>
          </a:p>
          <a:p>
            <a:r>
              <a:rPr lang="en-US" sz="3600" dirty="0" smtClean="0"/>
              <a:t>IgG4</a:t>
            </a:r>
          </a:p>
          <a:p>
            <a:r>
              <a:rPr lang="en-US" sz="3600" dirty="0" smtClean="0"/>
              <a:t>AIC : Systemic Disease          Suspicion</a:t>
            </a:r>
            <a:br>
              <a:rPr lang="en-US" sz="3600" dirty="0" smtClean="0"/>
            </a:br>
            <a:r>
              <a:rPr lang="en-US" sz="3600" dirty="0" smtClean="0"/>
              <a:t>        H and P</a:t>
            </a:r>
            <a:br>
              <a:rPr lang="en-US" sz="3600" dirty="0" smtClean="0"/>
            </a:br>
            <a:r>
              <a:rPr lang="en-US" sz="3600" dirty="0" smtClean="0"/>
              <a:t>        IgG4-serum and </a:t>
            </a:r>
            <a:r>
              <a:rPr lang="en-US" sz="3600" dirty="0" err="1" smtClean="0"/>
              <a:t>bx</a:t>
            </a:r>
            <a:r>
              <a:rPr lang="en-US" sz="3600" dirty="0" smtClean="0"/>
              <a:t> stain</a:t>
            </a:r>
            <a:br>
              <a:rPr lang="en-US" sz="3600" dirty="0" smtClean="0"/>
            </a:br>
            <a:r>
              <a:rPr lang="en-US" sz="3600" dirty="0" smtClean="0"/>
              <a:t>        W/U chest-abdomen-pelvis</a:t>
            </a:r>
            <a:br>
              <a:rPr lang="en-US" sz="3600" dirty="0" smtClean="0"/>
            </a:br>
            <a:r>
              <a:rPr lang="en-US" sz="3600" dirty="0" smtClean="0"/>
              <a:t>        Treatable Steroids-immunosuppression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64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When You Hear Hoof-beats</a:t>
            </a:r>
            <a:endParaRPr lang="en-US" dirty="0"/>
          </a:p>
        </p:txBody>
      </p:sp>
      <p:pic>
        <p:nvPicPr>
          <p:cNvPr id="3" name="Picture 2" descr="Screen Shot 2016-01-10 at 2.3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25970"/>
            <a:ext cx="7833444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Dr. Norman </a:t>
            </a:r>
            <a:r>
              <a:rPr lang="en-US" dirty="0" err="1" smtClean="0"/>
              <a:t>Sussman</a:t>
            </a:r>
            <a:endParaRPr lang="en-US" dirty="0" smtClean="0"/>
          </a:p>
          <a:p>
            <a:r>
              <a:rPr lang="en-US" dirty="0" smtClean="0"/>
              <a:t>Dr. John </a:t>
            </a:r>
            <a:r>
              <a:rPr lang="en-US" dirty="0" err="1" smtClean="0"/>
              <a:t>Verling</a:t>
            </a:r>
            <a:endParaRPr lang="en-US" dirty="0" smtClean="0"/>
          </a:p>
          <a:p>
            <a:r>
              <a:rPr lang="en-US" dirty="0" smtClean="0"/>
              <a:t>Dr. Massimo </a:t>
            </a:r>
            <a:r>
              <a:rPr lang="en-US" dirty="0" err="1" smtClean="0"/>
              <a:t>Raimondo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/>
              <a:t>A</a:t>
            </a:r>
            <a:r>
              <a:rPr lang="en-US" dirty="0" err="1" smtClean="0"/>
              <a:t>kram</a:t>
            </a:r>
            <a:r>
              <a:rPr lang="en-US" dirty="0" smtClean="0"/>
              <a:t> </a:t>
            </a:r>
            <a:r>
              <a:rPr lang="en-US" dirty="0" err="1" smtClean="0"/>
              <a:t>Shabaan</a:t>
            </a:r>
            <a:endParaRPr lang="en-US" dirty="0" smtClean="0"/>
          </a:p>
          <a:p>
            <a:r>
              <a:rPr lang="en-US" dirty="0" smtClean="0"/>
              <a:t>Dr. Erin </a:t>
            </a:r>
            <a:r>
              <a:rPr lang="en-US" dirty="0"/>
              <a:t>K</a:t>
            </a:r>
            <a:r>
              <a:rPr lang="en-US" dirty="0" smtClean="0"/>
              <a:t>elly-Downs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13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Constitutional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1623499"/>
            <a:ext cx="8486781" cy="467962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12 </a:t>
            </a:r>
            <a:r>
              <a:rPr lang="en-US" sz="3600" dirty="0" err="1" smtClean="0"/>
              <a:t>mo</a:t>
            </a:r>
            <a:r>
              <a:rPr lang="en-US" sz="3600" dirty="0" smtClean="0"/>
              <a:t>  prior     pruritic rash</a:t>
            </a:r>
          </a:p>
          <a:p>
            <a:r>
              <a:rPr lang="en-US" sz="3600" dirty="0" smtClean="0"/>
              <a:t>6 </a:t>
            </a:r>
            <a:r>
              <a:rPr lang="en-US" sz="3600" dirty="0" err="1" smtClean="0"/>
              <a:t>mo</a:t>
            </a:r>
            <a:r>
              <a:rPr lang="en-US" sz="3600" dirty="0" smtClean="0"/>
              <a:t>    prior     dark urine</a:t>
            </a:r>
          </a:p>
          <a:p>
            <a:r>
              <a:rPr lang="en-US" sz="3600" dirty="0" smtClean="0"/>
              <a:t>1 </a:t>
            </a:r>
            <a:r>
              <a:rPr lang="en-US" sz="3600" dirty="0" err="1" smtClean="0"/>
              <a:t>mo</a:t>
            </a:r>
            <a:r>
              <a:rPr lang="en-US" sz="3600" dirty="0" smtClean="0"/>
              <a:t>    prior      low grade fever-afternoon</a:t>
            </a:r>
            <a:br>
              <a:rPr lang="en-US" sz="3600" dirty="0" smtClean="0"/>
            </a:br>
            <a:r>
              <a:rPr lang="en-US" sz="3600" dirty="0" smtClean="0"/>
              <a:t>                        nausea</a:t>
            </a:r>
            <a:br>
              <a:rPr lang="en-US" sz="3600" dirty="0" smtClean="0"/>
            </a:br>
            <a:r>
              <a:rPr lang="en-US" sz="3600" dirty="0" smtClean="0"/>
              <a:t>                        fatigue</a:t>
            </a:r>
          </a:p>
          <a:p>
            <a:r>
              <a:rPr lang="en-US" sz="3600" dirty="0" smtClean="0"/>
              <a:t>10 days prior    jaundice</a:t>
            </a:r>
          </a:p>
          <a:p>
            <a:r>
              <a:rPr lang="en-US" sz="3600" dirty="0" smtClean="0"/>
              <a:t>1 week prior      pale stool  </a:t>
            </a:r>
            <a:br>
              <a:rPr lang="en-US" sz="3600" dirty="0" smtClean="0"/>
            </a:br>
            <a:r>
              <a:rPr lang="en-US" sz="3600" dirty="0" smtClean="0"/>
              <a:t>                        non-productive cough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21844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PMH/PSH</a:t>
            </a:r>
            <a:r>
              <a:rPr lang="en-US" sz="3600" dirty="0"/>
              <a:t> </a:t>
            </a:r>
            <a:r>
              <a:rPr lang="en-US" sz="3600" dirty="0" smtClean="0"/>
              <a:t>: 2013 </a:t>
            </a:r>
            <a:r>
              <a:rPr lang="en-US" sz="3600" dirty="0"/>
              <a:t>S</a:t>
            </a:r>
            <a:r>
              <a:rPr lang="en-US" sz="3600" dirty="0" smtClean="0"/>
              <a:t>inus </a:t>
            </a:r>
            <a:r>
              <a:rPr lang="en-US" sz="3600" dirty="0" err="1"/>
              <a:t>M</a:t>
            </a:r>
            <a:r>
              <a:rPr lang="en-US" sz="3600" dirty="0" err="1" smtClean="0"/>
              <a:t>yctoma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( Fungus Ball )</a:t>
            </a:r>
            <a:br>
              <a:rPr lang="en-US" sz="3600" dirty="0" smtClean="0"/>
            </a:br>
            <a:endParaRPr lang="en-US" sz="3600" dirty="0" smtClean="0"/>
          </a:p>
          <a:p>
            <a:r>
              <a:rPr lang="en-US" sz="3600" dirty="0"/>
              <a:t>Medication: No </a:t>
            </a:r>
            <a:r>
              <a:rPr lang="en-US" sz="3600" dirty="0" err="1" smtClean="0"/>
              <a:t>Hepatotoxins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  <a:p>
            <a:r>
              <a:rPr lang="en-US" sz="3600" dirty="0" smtClean="0"/>
              <a:t>Family History: No liver disease</a:t>
            </a:r>
            <a:br>
              <a:rPr lang="en-US" sz="3600" dirty="0" smtClean="0"/>
            </a:br>
            <a:r>
              <a:rPr lang="en-US" sz="3600" dirty="0" smtClean="0"/>
              <a:t>                      No Autoimmune Diseases</a:t>
            </a:r>
          </a:p>
        </p:txBody>
      </p:sp>
    </p:spTree>
    <p:extLst>
      <p:ext uri="{BB962C8B-B14F-4D97-AF65-F5344CB8AC3E}">
        <p14:creationId xmlns:p14="http://schemas.microsoft.com/office/powerpoint/2010/main" val="148115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Risk Exposure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465648" cy="4667974"/>
          </a:xfrm>
        </p:spPr>
        <p:txBody>
          <a:bodyPr>
            <a:normAutofit/>
          </a:bodyPr>
          <a:lstStyle/>
          <a:p>
            <a:r>
              <a:rPr lang="en-US" b="1" dirty="0" smtClean="0"/>
              <a:t>Travel : 2 </a:t>
            </a:r>
            <a:r>
              <a:rPr lang="en-US" b="1" dirty="0"/>
              <a:t>months prior </a:t>
            </a:r>
            <a:r>
              <a:rPr lang="en-US" b="1" dirty="0" err="1"/>
              <a:t>Cabo</a:t>
            </a:r>
            <a:r>
              <a:rPr lang="en-US" b="1" dirty="0"/>
              <a:t> Mexico</a:t>
            </a:r>
            <a:br>
              <a:rPr lang="en-US" b="1" dirty="0"/>
            </a:br>
            <a:endParaRPr lang="en-US" dirty="0" smtClean="0"/>
          </a:p>
          <a:p>
            <a:r>
              <a:rPr lang="en-US" b="1" dirty="0" smtClean="0"/>
              <a:t>Infectious Disease: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Research Lab Assist-</a:t>
            </a:r>
            <a:r>
              <a:rPr lang="en-US" b="1" dirty="0"/>
              <a:t>A</a:t>
            </a:r>
            <a:r>
              <a:rPr lang="en-US" b="1" dirty="0" smtClean="0"/>
              <a:t>ctive </a:t>
            </a:r>
            <a:r>
              <a:rPr lang="en-US" b="1" dirty="0" err="1" smtClean="0"/>
              <a:t>tbc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Vaccinations: current-HAV/HBV</a:t>
            </a:r>
            <a:endParaRPr lang="en-US" dirty="0"/>
          </a:p>
          <a:p>
            <a:r>
              <a:rPr lang="en-US" b="1" dirty="0" err="1" smtClean="0"/>
              <a:t>Hepatotoxins</a:t>
            </a:r>
            <a:r>
              <a:rPr lang="en-US" dirty="0" smtClean="0"/>
              <a:t> : none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Blood Transfusion </a:t>
            </a:r>
            <a:r>
              <a:rPr lang="en-US" dirty="0" smtClean="0"/>
              <a:t>: none</a:t>
            </a:r>
          </a:p>
        </p:txBody>
      </p:sp>
    </p:spTree>
    <p:extLst>
      <p:ext uri="{BB962C8B-B14F-4D97-AF65-F5344CB8AC3E}">
        <p14:creationId xmlns:p14="http://schemas.microsoft.com/office/powerpoint/2010/main" val="23290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67650" cy="47242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BMI - 25     in NAD</a:t>
            </a:r>
          </a:p>
          <a:p>
            <a:r>
              <a:rPr lang="en-US" sz="3200" dirty="0" smtClean="0"/>
              <a:t>Jaundice with Scleral </a:t>
            </a:r>
            <a:r>
              <a:rPr lang="en-US" sz="3200" dirty="0"/>
              <a:t>I</a:t>
            </a:r>
            <a:r>
              <a:rPr lang="en-US" sz="3200" dirty="0" smtClean="0"/>
              <a:t>cterus</a:t>
            </a:r>
          </a:p>
          <a:p>
            <a:r>
              <a:rPr lang="en-US" sz="3200" dirty="0" smtClean="0"/>
              <a:t>No Palmar Erythema , No Spider </a:t>
            </a:r>
            <a:r>
              <a:rPr lang="en-US" sz="3200" dirty="0" err="1" smtClean="0"/>
              <a:t>Telangectesia</a:t>
            </a:r>
            <a:r>
              <a:rPr lang="en-US" sz="3200" dirty="0" smtClean="0"/>
              <a:t>,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No Abdominal Wall </a:t>
            </a:r>
            <a:r>
              <a:rPr lang="en-US" sz="3200" dirty="0"/>
              <a:t>V</a:t>
            </a:r>
            <a:r>
              <a:rPr lang="en-US" sz="3200" dirty="0" smtClean="0"/>
              <a:t>eins</a:t>
            </a:r>
          </a:p>
          <a:p>
            <a:r>
              <a:rPr lang="en-US" sz="3200" dirty="0" smtClean="0"/>
              <a:t>No Rashes</a:t>
            </a:r>
          </a:p>
          <a:p>
            <a:r>
              <a:rPr lang="en-US" sz="3200" dirty="0" smtClean="0"/>
              <a:t>No Ascites </a:t>
            </a:r>
          </a:p>
          <a:p>
            <a:r>
              <a:rPr lang="en-US" sz="3200" dirty="0" smtClean="0"/>
              <a:t>No Peripheral Edema</a:t>
            </a:r>
          </a:p>
          <a:p>
            <a:r>
              <a:rPr lang="en-US" sz="3200" dirty="0" smtClean="0"/>
              <a:t>No Encephalopathy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87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07" y="2097834"/>
            <a:ext cx="912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</a:rPr>
              <a:t>        LABS ?</a:t>
            </a:r>
            <a:endParaRPr lang="en-US" sz="9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762135_slides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762135_slides.thmx</Template>
  <TotalTime>2499</TotalTime>
  <Words>582</Words>
  <Application>Microsoft Macintosh PowerPoint</Application>
  <PresentationFormat>On-screen Show (4:3)</PresentationFormat>
  <Paragraphs>180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Calibri</vt:lpstr>
      <vt:lpstr>Tw Cen MT</vt:lpstr>
      <vt:lpstr>Wingdings</vt:lpstr>
      <vt:lpstr>Wingdings 2</vt:lpstr>
      <vt:lpstr>762135_slides</vt:lpstr>
      <vt:lpstr>The Curious Case of a Jaundiced Professor</vt:lpstr>
      <vt:lpstr>A Case Presentation: </vt:lpstr>
      <vt:lpstr>PowerPoint Presentation</vt:lpstr>
      <vt:lpstr>                    Curious?</vt:lpstr>
      <vt:lpstr>History: Constitutional</vt:lpstr>
      <vt:lpstr>History</vt:lpstr>
      <vt:lpstr>High Risk Exposure</vt:lpstr>
      <vt:lpstr>Physical</vt:lpstr>
      <vt:lpstr>PowerPoint Presentation</vt:lpstr>
      <vt:lpstr>Data: Labs 8/15/14</vt:lpstr>
      <vt:lpstr>Why the Ca 19-9 Drives Us Crazy</vt:lpstr>
      <vt:lpstr>Ca 19-9 : Dif Dx</vt:lpstr>
      <vt:lpstr>Ca19-9: recent updates on Genotypes</vt:lpstr>
      <vt:lpstr>Cholangiocarcinoma : Suspicion</vt:lpstr>
      <vt:lpstr>Imaging</vt:lpstr>
      <vt:lpstr>Imaging</vt:lpstr>
      <vt:lpstr>Imaging</vt:lpstr>
      <vt:lpstr>Liver Biopsy: two portal tracts</vt:lpstr>
      <vt:lpstr>Liver Biopsy-IgG4 Stain</vt:lpstr>
      <vt:lpstr>Dr. Vierling’s Thoughts </vt:lpstr>
      <vt:lpstr>AASLD :  PSC - How to Diagnose</vt:lpstr>
      <vt:lpstr>AASLD –PG : PSC</vt:lpstr>
      <vt:lpstr>Serum Antibodies in PSC</vt:lpstr>
      <vt:lpstr>IgG4-in AIP/SC</vt:lpstr>
      <vt:lpstr>IgG4</vt:lpstr>
      <vt:lpstr>  NOW WE HAVE ALL THIS DATA</vt:lpstr>
      <vt:lpstr>PowerPoint Presentation</vt:lpstr>
      <vt:lpstr>What you need to know: AIP-SC</vt:lpstr>
      <vt:lpstr>Prevalence of AIP/ AIC</vt:lpstr>
      <vt:lpstr>Prevalence of AIC</vt:lpstr>
      <vt:lpstr>Two Clinical Types based on :  Age and Autoimmune Antibodies</vt:lpstr>
      <vt:lpstr>CT/MRI findings</vt:lpstr>
      <vt:lpstr>PowerPoint Presentation</vt:lpstr>
      <vt:lpstr>ERCP findings</vt:lpstr>
      <vt:lpstr>ERCP findings</vt:lpstr>
      <vt:lpstr>Serology: 2 Types</vt:lpstr>
      <vt:lpstr>Histology: 2 types</vt:lpstr>
      <vt:lpstr>Histologic Features of IgG4 AIP/SC</vt:lpstr>
      <vt:lpstr>Therapy</vt:lpstr>
      <vt:lpstr>When To Treat</vt:lpstr>
      <vt:lpstr>Difficult to Treat: Refractory AIP or IgG4 cholangiopathy</vt:lpstr>
      <vt:lpstr>Therapy</vt:lpstr>
      <vt:lpstr>Treatment outcomes</vt:lpstr>
      <vt:lpstr>Pitfalls : Why we miss this diagnosis</vt:lpstr>
      <vt:lpstr>Liver Biopsy-One year post treatment</vt:lpstr>
      <vt:lpstr>Take Home Points</vt:lpstr>
      <vt:lpstr>     When You Hear Hoof-beats</vt:lpstr>
      <vt:lpstr>Acknowledgments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Curious Case of a Jaundiced Professor</dc:title>
  <dc:creator>Ray Thomason</dc:creator>
  <cp:lastModifiedBy>Microsoft Office User</cp:lastModifiedBy>
  <cp:revision>96</cp:revision>
  <dcterms:created xsi:type="dcterms:W3CDTF">2016-02-14T05:45:38Z</dcterms:created>
  <dcterms:modified xsi:type="dcterms:W3CDTF">2016-05-14T06:01:42Z</dcterms:modified>
</cp:coreProperties>
</file>