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323" r:id="rId2"/>
    <p:sldId id="259" r:id="rId3"/>
    <p:sldId id="429" r:id="rId4"/>
    <p:sldId id="361" r:id="rId5"/>
    <p:sldId id="344" r:id="rId6"/>
    <p:sldId id="364" r:id="rId7"/>
    <p:sldId id="371" r:id="rId8"/>
    <p:sldId id="432" r:id="rId9"/>
    <p:sldId id="433" r:id="rId10"/>
    <p:sldId id="366" r:id="rId11"/>
    <p:sldId id="378" r:id="rId12"/>
    <p:sldId id="363" r:id="rId13"/>
    <p:sldId id="369" r:id="rId14"/>
    <p:sldId id="442" r:id="rId15"/>
    <p:sldId id="434" r:id="rId16"/>
    <p:sldId id="443" r:id="rId17"/>
    <p:sldId id="379" r:id="rId18"/>
    <p:sldId id="404" r:id="rId19"/>
    <p:sldId id="403" r:id="rId20"/>
    <p:sldId id="350" r:id="rId21"/>
    <p:sldId id="292" r:id="rId22"/>
    <p:sldId id="342" r:id="rId23"/>
    <p:sldId id="375" r:id="rId24"/>
    <p:sldId id="376" r:id="rId25"/>
    <p:sldId id="377" r:id="rId26"/>
    <p:sldId id="439" r:id="rId27"/>
    <p:sldId id="327" r:id="rId28"/>
    <p:sldId id="431" r:id="rId29"/>
    <p:sldId id="368" r:id="rId30"/>
    <p:sldId id="351" r:id="rId31"/>
    <p:sldId id="264" r:id="rId32"/>
    <p:sldId id="437" r:id="rId33"/>
    <p:sldId id="3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176"/>
    <p:restoredTop sz="94617"/>
  </p:normalViewPr>
  <p:slideViewPr>
    <p:cSldViewPr snapToGrid="0" snapToObjects="1">
      <p:cViewPr varScale="1">
        <p:scale>
          <a:sx n="35" d="100"/>
          <a:sy n="35" d="100"/>
        </p:scale>
        <p:origin x="176"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41A02-28E0-CB43-98A9-BC87DC1E7211}" type="datetimeFigureOut">
              <a:rPr lang="en-US" smtClean="0"/>
              <a:t>4/2/19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F684D-2004-CA46-89A9-140307588EC2}" type="slidenum">
              <a:rPr lang="en-US" smtClean="0"/>
              <a:t>‹#›</a:t>
            </a:fld>
            <a:endParaRPr lang="en-US"/>
          </a:p>
        </p:txBody>
      </p:sp>
    </p:spTree>
    <p:extLst>
      <p:ext uri="{BB962C8B-B14F-4D97-AF65-F5344CB8AC3E}">
        <p14:creationId xmlns:p14="http://schemas.microsoft.com/office/powerpoint/2010/main" val="44529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t>
            </a:r>
            <a:r>
              <a:rPr lang="en-US" dirty="0" err="1"/>
              <a:t>im</a:t>
            </a:r>
            <a:r>
              <a:rPr lang="en-US" dirty="0"/>
              <a:t> RT</a:t>
            </a:r>
          </a:p>
          <a:p>
            <a:r>
              <a:rPr lang="en-US" dirty="0"/>
              <a:t>excited topic although not classic</a:t>
            </a:r>
            <a:br>
              <a:rPr lang="en-US" dirty="0"/>
            </a:br>
            <a:r>
              <a:rPr lang="en-US" dirty="0"/>
              <a:t>it has enhanced my ability to care for my hepatology PTs  and  brought enormous value to my personal and profess</a:t>
            </a:r>
          </a:p>
          <a:p>
            <a:r>
              <a:rPr lang="en-US" dirty="0"/>
              <a:t>hope you too will find it to be of value  your practice of medicine </a:t>
            </a:r>
          </a:p>
          <a:p>
            <a:r>
              <a:rPr lang="en-US" dirty="0"/>
              <a:t>SLIDE    READ Topic   SLIDE</a:t>
            </a:r>
          </a:p>
          <a:p>
            <a:br>
              <a:rPr lang="en-US" dirty="0"/>
            </a:br>
            <a:br>
              <a:rPr lang="en-US" dirty="0"/>
            </a:br>
            <a:r>
              <a:rPr lang="en-US" dirty="0"/>
              <a:t>SLIDE</a:t>
            </a:r>
          </a:p>
        </p:txBody>
      </p:sp>
      <p:sp>
        <p:nvSpPr>
          <p:cNvPr id="4" name="Slide Number Placeholder 3"/>
          <p:cNvSpPr>
            <a:spLocks noGrp="1"/>
          </p:cNvSpPr>
          <p:nvPr>
            <p:ph type="sldNum" sz="quarter" idx="5"/>
          </p:nvPr>
        </p:nvSpPr>
        <p:spPr/>
        <p:txBody>
          <a:bodyPr/>
          <a:lstStyle/>
          <a:p>
            <a:fld id="{651F684D-2004-CA46-89A9-140307588EC2}" type="slidenum">
              <a:rPr lang="en-US" smtClean="0"/>
              <a:t>1</a:t>
            </a:fld>
            <a:endParaRPr lang="en-US"/>
          </a:p>
        </p:txBody>
      </p:sp>
    </p:spTree>
    <p:extLst>
      <p:ext uri="{BB962C8B-B14F-4D97-AF65-F5344CB8AC3E}">
        <p14:creationId xmlns:p14="http://schemas.microsoft.com/office/powerpoint/2010/main" val="368991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responded exasperated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 expressed frustration in front</a:t>
            </a:r>
            <a:br>
              <a:rPr lang="en-US" dirty="0"/>
            </a:br>
            <a:r>
              <a:rPr lang="en-US" dirty="0"/>
              <a:t>SEXTON –Duke University  importance of + vs - Environment</a:t>
            </a:r>
          </a:p>
          <a:p>
            <a:endParaRPr lang="en-US" dirty="0"/>
          </a:p>
          <a:p>
            <a:r>
              <a:rPr lang="en-US" dirty="0"/>
              <a:t>15% might make errors otherwise not</a:t>
            </a:r>
          </a:p>
        </p:txBody>
      </p:sp>
      <p:sp>
        <p:nvSpPr>
          <p:cNvPr id="4" name="Slide Number Placeholder 3"/>
          <p:cNvSpPr>
            <a:spLocks noGrp="1"/>
          </p:cNvSpPr>
          <p:nvPr>
            <p:ph type="sldNum" sz="quarter" idx="5"/>
          </p:nvPr>
        </p:nvSpPr>
        <p:spPr/>
        <p:txBody>
          <a:bodyPr/>
          <a:lstStyle/>
          <a:p>
            <a:fld id="{4A2D0657-4E99-D242-A74A-817545E7A6B9}" type="slidenum">
              <a:rPr lang="en-US" smtClean="0"/>
              <a:t>13</a:t>
            </a:fld>
            <a:endParaRPr lang="en-US"/>
          </a:p>
        </p:txBody>
      </p:sp>
    </p:spTree>
    <p:extLst>
      <p:ext uri="{BB962C8B-B14F-4D97-AF65-F5344CB8AC3E}">
        <p14:creationId xmlns:p14="http://schemas.microsoft.com/office/powerpoint/2010/main" val="252266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Doubling</a:t>
            </a:r>
          </a:p>
          <a:p>
            <a:r>
              <a:rPr lang="en-US" dirty="0"/>
              <a:t>46 RCT studies published DAILY</a:t>
            </a:r>
          </a:p>
          <a:p>
            <a:r>
              <a:rPr lang="en-US" dirty="0"/>
              <a:t>Search PUBMED 160,000 NEW Studies </a:t>
            </a:r>
          </a:p>
          <a:p>
            <a:endParaRPr lang="en-US" dirty="0"/>
          </a:p>
          <a:p>
            <a:r>
              <a:rPr lang="en-US" dirty="0"/>
              <a:t>EMAIL -How many refresh email</a:t>
            </a:r>
          </a:p>
          <a:p>
            <a:r>
              <a:rPr lang="en-US" dirty="0" err="1"/>
              <a:t>ucla</a:t>
            </a:r>
            <a:r>
              <a:rPr lang="en-US" dirty="0"/>
              <a:t> done studies PET /MRI </a:t>
            </a:r>
          </a:p>
          <a:p>
            <a:r>
              <a:rPr lang="en-US" dirty="0"/>
              <a:t>texting opening email -give response </a:t>
            </a:r>
            <a:r>
              <a:rPr lang="en-US" dirty="0" err="1"/>
              <a:t>similiar</a:t>
            </a:r>
            <a:r>
              <a:rPr lang="en-US" dirty="0"/>
              <a:t> to euphoria </a:t>
            </a:r>
          </a:p>
          <a:p>
            <a:endParaRPr lang="en-US" dirty="0"/>
          </a:p>
          <a:p>
            <a:r>
              <a:rPr lang="en-US" dirty="0"/>
              <a:t>WATSON</a:t>
            </a:r>
          </a:p>
        </p:txBody>
      </p:sp>
      <p:sp>
        <p:nvSpPr>
          <p:cNvPr id="4" name="Slide Number Placeholder 3"/>
          <p:cNvSpPr>
            <a:spLocks noGrp="1"/>
          </p:cNvSpPr>
          <p:nvPr>
            <p:ph type="sldNum" sz="quarter" idx="5"/>
          </p:nvPr>
        </p:nvSpPr>
        <p:spPr/>
        <p:txBody>
          <a:bodyPr/>
          <a:lstStyle/>
          <a:p>
            <a:fld id="{651F684D-2004-CA46-89A9-140307588EC2}" type="slidenum">
              <a:rPr lang="en-US" smtClean="0"/>
              <a:t>14</a:t>
            </a:fld>
            <a:endParaRPr lang="en-US"/>
          </a:p>
        </p:txBody>
      </p:sp>
    </p:spTree>
    <p:extLst>
      <p:ext uri="{BB962C8B-B14F-4D97-AF65-F5344CB8AC3E}">
        <p14:creationId xmlns:p14="http://schemas.microsoft.com/office/powerpoint/2010/main" val="393967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F0E52-67CF-F847-B233-A2B7A89E9EDA}" type="slidenum">
              <a:rPr lang="en-US" smtClean="0"/>
              <a:t>15</a:t>
            </a:fld>
            <a:endParaRPr lang="en-US"/>
          </a:p>
        </p:txBody>
      </p:sp>
    </p:spTree>
    <p:extLst>
      <p:ext uri="{BB962C8B-B14F-4D97-AF65-F5344CB8AC3E}">
        <p14:creationId xmlns:p14="http://schemas.microsoft.com/office/powerpoint/2010/main" val="198368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Survey/commentaries like we live in a bubble</a:t>
            </a:r>
          </a:p>
          <a:p>
            <a:endParaRPr lang="en-US" dirty="0"/>
          </a:p>
          <a:p>
            <a:r>
              <a:rPr lang="en-US" dirty="0"/>
              <a:t>That is just not true</a:t>
            </a:r>
          </a:p>
          <a:p>
            <a:endParaRPr lang="en-US" dirty="0"/>
          </a:p>
          <a:p>
            <a:r>
              <a:rPr lang="en-US" dirty="0"/>
              <a:t>Life is sticky and not easy</a:t>
            </a:r>
          </a:p>
        </p:txBody>
      </p:sp>
      <p:sp>
        <p:nvSpPr>
          <p:cNvPr id="4" name="Slide Number Placeholder 3"/>
          <p:cNvSpPr>
            <a:spLocks noGrp="1"/>
          </p:cNvSpPr>
          <p:nvPr>
            <p:ph type="sldNum" sz="quarter" idx="5"/>
          </p:nvPr>
        </p:nvSpPr>
        <p:spPr/>
        <p:txBody>
          <a:bodyPr/>
          <a:lstStyle/>
          <a:p>
            <a:fld id="{4A2D0657-4E99-D242-A74A-817545E7A6B9}" type="slidenum">
              <a:rPr lang="en-US" smtClean="0"/>
              <a:t>16</a:t>
            </a:fld>
            <a:endParaRPr lang="en-US"/>
          </a:p>
        </p:txBody>
      </p:sp>
    </p:spTree>
    <p:extLst>
      <p:ext uri="{BB962C8B-B14F-4D97-AF65-F5344CB8AC3E}">
        <p14:creationId xmlns:p14="http://schemas.microsoft.com/office/powerpoint/2010/main" val="3116559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t>Recently opportunity  co </a:t>
            </a:r>
            <a:r>
              <a:rPr lang="en-US" sz="3600" b="1" dirty="0" err="1"/>
              <a:t>aurthor</a:t>
            </a:r>
            <a:r>
              <a:rPr lang="en-US" sz="3600" b="1" dirty="0"/>
              <a:t> article on BO and rediscovering medicine</a:t>
            </a:r>
          </a:p>
          <a:p>
            <a:r>
              <a:rPr lang="en-US" sz="3600" b="1" dirty="0" err="1"/>
              <a:t>Dr</a:t>
            </a:r>
            <a:r>
              <a:rPr lang="en-US" sz="3600" b="1" dirty="0"/>
              <a:t> </a:t>
            </a:r>
            <a:r>
              <a:rPr lang="en-US" sz="3600" b="1" dirty="0" err="1"/>
              <a:t>sandweiss</a:t>
            </a:r>
            <a:r>
              <a:rPr lang="en-US" sz="3600" b="1" dirty="0"/>
              <a:t> spoke to his avoidance of BO </a:t>
            </a:r>
          </a:p>
          <a:p>
            <a:r>
              <a:rPr lang="en-US" sz="3600" b="1" dirty="0"/>
              <a:t>using mindfulness and </a:t>
            </a:r>
          </a:p>
          <a:p>
            <a:r>
              <a:rPr lang="en-US" sz="3600" b="1" dirty="0"/>
              <a:t>I described my avoidance BO using workflow </a:t>
            </a:r>
          </a:p>
          <a:p>
            <a:r>
              <a:rPr lang="en-US" sz="3600" b="1" dirty="0"/>
              <a:t>So as </a:t>
            </a:r>
            <a:r>
              <a:rPr lang="en-US" sz="3600" b="1" dirty="0" err="1"/>
              <a:t>Ive</a:t>
            </a:r>
            <a:r>
              <a:rPr lang="en-US" sz="3600" b="1" dirty="0"/>
              <a:t> deeply studied BO  </a:t>
            </a:r>
            <a:r>
              <a:rPr lang="en-US" sz="3600" b="1" dirty="0" err="1"/>
              <a:t>Ive</a:t>
            </a:r>
            <a:r>
              <a:rPr lang="en-US" sz="3600" b="1" dirty="0"/>
              <a:t> developed a different model with skill sets from 2 categories</a:t>
            </a:r>
          </a:p>
          <a:p>
            <a:r>
              <a:rPr lang="en-US" sz="3600" b="1" dirty="0"/>
              <a:t>SLIDE</a:t>
            </a:r>
          </a:p>
          <a:p>
            <a:endParaRPr lang="en-US" sz="3600" b="1" dirty="0"/>
          </a:p>
          <a:p>
            <a:endParaRPr lang="en-US" sz="3600" b="1" dirty="0"/>
          </a:p>
        </p:txBody>
      </p:sp>
      <p:sp>
        <p:nvSpPr>
          <p:cNvPr id="4" name="Slide Number Placeholder 3"/>
          <p:cNvSpPr>
            <a:spLocks noGrp="1"/>
          </p:cNvSpPr>
          <p:nvPr>
            <p:ph type="sldNum" sz="quarter" idx="5"/>
          </p:nvPr>
        </p:nvSpPr>
        <p:spPr/>
        <p:txBody>
          <a:bodyPr/>
          <a:lstStyle/>
          <a:p>
            <a:fld id="{04CF0E52-67CF-F847-B233-A2B7A89E9EDA}" type="slidenum">
              <a:rPr lang="en-US" smtClean="0"/>
              <a:t>17</a:t>
            </a:fld>
            <a:endParaRPr lang="en-US"/>
          </a:p>
        </p:txBody>
      </p:sp>
    </p:spTree>
    <p:extLst>
      <p:ext uri="{BB962C8B-B14F-4D97-AF65-F5344CB8AC3E}">
        <p14:creationId xmlns:p14="http://schemas.microsoft.com/office/powerpoint/2010/main" val="389942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Survivors  Not give up their Freedom to choose attitude or meaning of life  especially their spiritual life </a:t>
            </a:r>
            <a:r>
              <a:rPr lang="en-US" dirty="0"/>
              <a:t>Quote my Mentor –</a:t>
            </a:r>
          </a:p>
          <a:p>
            <a:r>
              <a:rPr lang="en-US" dirty="0"/>
              <a:t>When your house is on fire </a:t>
            </a:r>
            <a:br>
              <a:rPr lang="en-US" dirty="0"/>
            </a:br>
            <a:r>
              <a:rPr lang="en-US" dirty="0"/>
              <a:t>you don’t need mindfulness</a:t>
            </a:r>
          </a:p>
          <a:p>
            <a:r>
              <a:rPr lang="en-US" dirty="0"/>
              <a:t>Need a real solution</a:t>
            </a:r>
          </a:p>
        </p:txBody>
      </p:sp>
      <p:sp>
        <p:nvSpPr>
          <p:cNvPr id="4" name="Slide Number Placeholder 3"/>
          <p:cNvSpPr>
            <a:spLocks noGrp="1"/>
          </p:cNvSpPr>
          <p:nvPr>
            <p:ph type="sldNum" sz="quarter" idx="5"/>
          </p:nvPr>
        </p:nvSpPr>
        <p:spPr/>
        <p:txBody>
          <a:bodyPr/>
          <a:lstStyle/>
          <a:p>
            <a:fld id="{4A2D0657-4E99-D242-A74A-817545E7A6B9}" type="slidenum">
              <a:rPr lang="en-US" smtClean="0"/>
              <a:t>18</a:t>
            </a:fld>
            <a:endParaRPr lang="en-US"/>
          </a:p>
        </p:txBody>
      </p:sp>
    </p:spTree>
    <p:extLst>
      <p:ext uri="{BB962C8B-B14F-4D97-AF65-F5344CB8AC3E}">
        <p14:creationId xmlns:p14="http://schemas.microsoft.com/office/powerpoint/2010/main" val="202511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4CF0E52-67CF-F847-B233-A2B7A89E9EDA}" type="slidenum">
              <a:rPr lang="en-US" smtClean="0"/>
              <a:t>19</a:t>
            </a:fld>
            <a:endParaRPr lang="en-US"/>
          </a:p>
        </p:txBody>
      </p:sp>
    </p:spTree>
    <p:extLst>
      <p:ext uri="{BB962C8B-B14F-4D97-AF65-F5344CB8AC3E}">
        <p14:creationId xmlns:p14="http://schemas.microsoft.com/office/powerpoint/2010/main" val="10486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2012 signed contract UU</a:t>
            </a:r>
          </a:p>
          <a:p>
            <a:r>
              <a:rPr lang="en-US" dirty="0"/>
              <a:t>First Week-End Call - Fellow Matt </a:t>
            </a:r>
            <a:r>
              <a:rPr lang="en-US" dirty="0" err="1"/>
              <a:t>Steenblick</a:t>
            </a:r>
            <a:endParaRPr lang="en-US" dirty="0"/>
          </a:p>
          <a:p>
            <a:r>
              <a:rPr lang="en-US" dirty="0"/>
              <a:t>True confessions my skills-8 words a minute, dictate my notes or write them in paper charts, didn’t use email, IT skills</a:t>
            </a:r>
          </a:p>
          <a:p>
            <a:r>
              <a:rPr lang="en-US" dirty="0"/>
              <a:t>Home at night spend an hour with my wife and then next 4-5 hours trying to write my notes on Epic and </a:t>
            </a:r>
            <a:r>
              <a:rPr lang="en-US" dirty="0" err="1"/>
              <a:t>powerchart</a:t>
            </a:r>
            <a:r>
              <a:rPr lang="en-US" dirty="0"/>
              <a:t>-developed saggy lids covered 80% of my pupil and up down diplopia-w/u myasthenia and eventually had a restorative surgery at the Moran-prior to the surgery</a:t>
            </a:r>
          </a:p>
          <a:p>
            <a:r>
              <a:rPr lang="en-US" dirty="0"/>
              <a:t>18 months -Relationship with my wife children and dog</a:t>
            </a:r>
          </a:p>
          <a:p>
            <a:r>
              <a:rPr lang="en-US" dirty="0"/>
              <a:t>Birthday-Marilyn Paine</a:t>
            </a:r>
          </a:p>
          <a:p>
            <a:r>
              <a:rPr lang="en-US" dirty="0"/>
              <a:t>Value Engineering-Steve Johnson, Robert Pendleton, </a:t>
            </a:r>
          </a:p>
          <a:p>
            <a:r>
              <a:rPr lang="en-US" dirty="0"/>
              <a:t>Assigned Mentor-Frank Thomas</a:t>
            </a:r>
          </a:p>
          <a:p>
            <a:r>
              <a:rPr lang="en-US" dirty="0"/>
              <a:t>Project: How not to take work Home at Night Improve the quality of my outpatient</a:t>
            </a:r>
          </a:p>
          <a:p>
            <a:endParaRPr lang="en-US" dirty="0"/>
          </a:p>
        </p:txBody>
      </p:sp>
      <p:sp>
        <p:nvSpPr>
          <p:cNvPr id="4" name="Slide Number Placeholder 3"/>
          <p:cNvSpPr>
            <a:spLocks noGrp="1"/>
          </p:cNvSpPr>
          <p:nvPr>
            <p:ph type="sldNum" sz="quarter" idx="5"/>
          </p:nvPr>
        </p:nvSpPr>
        <p:spPr/>
        <p:txBody>
          <a:bodyPr/>
          <a:lstStyle/>
          <a:p>
            <a:fld id="{3468E019-224B-AB4A-930B-BA62EF1CD108}" type="slidenum">
              <a:rPr lang="en-US" smtClean="0"/>
              <a:t>21</a:t>
            </a:fld>
            <a:endParaRPr lang="en-US"/>
          </a:p>
        </p:txBody>
      </p:sp>
    </p:spTree>
    <p:extLst>
      <p:ext uri="{BB962C8B-B14F-4D97-AF65-F5344CB8AC3E}">
        <p14:creationId xmlns:p14="http://schemas.microsoft.com/office/powerpoint/2010/main" val="279360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p>
          <a:p>
            <a:r>
              <a:rPr lang="en-US" dirty="0"/>
              <a:t>Into Weekend5%</a:t>
            </a:r>
          </a:p>
        </p:txBody>
      </p:sp>
      <p:sp>
        <p:nvSpPr>
          <p:cNvPr id="4" name="Slide Number Placeholder 3"/>
          <p:cNvSpPr>
            <a:spLocks noGrp="1"/>
          </p:cNvSpPr>
          <p:nvPr>
            <p:ph type="sldNum" sz="quarter" idx="5"/>
          </p:nvPr>
        </p:nvSpPr>
        <p:spPr/>
        <p:txBody>
          <a:bodyPr/>
          <a:lstStyle/>
          <a:p>
            <a:fld id="{651F684D-2004-CA46-89A9-140307588EC2}" type="slidenum">
              <a:rPr lang="en-US" smtClean="0"/>
              <a:t>22</a:t>
            </a:fld>
            <a:endParaRPr lang="en-US"/>
          </a:p>
        </p:txBody>
      </p:sp>
    </p:spTree>
    <p:extLst>
      <p:ext uri="{BB962C8B-B14F-4D97-AF65-F5344CB8AC3E}">
        <p14:creationId xmlns:p14="http://schemas.microsoft.com/office/powerpoint/2010/main" val="10542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 computer</a:t>
            </a:r>
          </a:p>
          <a:p>
            <a:r>
              <a:rPr lang="en-US" dirty="0"/>
              <a:t>no sense of time</a:t>
            </a:r>
          </a:p>
        </p:txBody>
      </p:sp>
      <p:sp>
        <p:nvSpPr>
          <p:cNvPr id="4" name="Slide Number Placeholder 3"/>
          <p:cNvSpPr>
            <a:spLocks noGrp="1"/>
          </p:cNvSpPr>
          <p:nvPr>
            <p:ph type="sldNum" sz="quarter" idx="5"/>
          </p:nvPr>
        </p:nvSpPr>
        <p:spPr/>
        <p:txBody>
          <a:bodyPr/>
          <a:lstStyle/>
          <a:p>
            <a:fld id="{651F684D-2004-CA46-89A9-140307588EC2}" type="slidenum">
              <a:rPr lang="en-US" smtClean="0"/>
              <a:t>24</a:t>
            </a:fld>
            <a:endParaRPr lang="en-US"/>
          </a:p>
        </p:txBody>
      </p:sp>
    </p:spTree>
    <p:extLst>
      <p:ext uri="{BB962C8B-B14F-4D97-AF65-F5344CB8AC3E}">
        <p14:creationId xmlns:p14="http://schemas.microsoft.com/office/powerpoint/2010/main" val="193744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share with you my journey and perspective over past 8 year and To Try to Convince you that We Providers Are on a Slippery Slope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privileges of being old  You can then</a:t>
            </a:r>
          </a:p>
          <a:p>
            <a:r>
              <a:rPr lang="en-US" dirty="0"/>
              <a:t>speak about PERSPECTIVE</a:t>
            </a:r>
          </a:p>
          <a:p>
            <a:br>
              <a:rPr lang="en-US" dirty="0"/>
            </a:br>
            <a:r>
              <a:rPr lang="en-US" dirty="0"/>
              <a:t>READ Goal    then SLIDE</a:t>
            </a:r>
          </a:p>
          <a:p>
            <a:endParaRPr lang="en-US" dirty="0"/>
          </a:p>
          <a:p>
            <a:endParaRPr lang="en-US" dirty="0"/>
          </a:p>
        </p:txBody>
      </p:sp>
      <p:sp>
        <p:nvSpPr>
          <p:cNvPr id="4" name="Slide Number Placeholder 3"/>
          <p:cNvSpPr>
            <a:spLocks noGrp="1"/>
          </p:cNvSpPr>
          <p:nvPr>
            <p:ph type="sldNum" sz="quarter" idx="5"/>
          </p:nvPr>
        </p:nvSpPr>
        <p:spPr/>
        <p:txBody>
          <a:bodyPr/>
          <a:lstStyle/>
          <a:p>
            <a:fld id="{651F684D-2004-CA46-89A9-140307588EC2}" type="slidenum">
              <a:rPr lang="en-US" smtClean="0"/>
              <a:t>2</a:t>
            </a:fld>
            <a:endParaRPr lang="en-US"/>
          </a:p>
        </p:txBody>
      </p:sp>
    </p:spTree>
    <p:extLst>
      <p:ext uri="{BB962C8B-B14F-4D97-AF65-F5344CB8AC3E}">
        <p14:creationId xmlns:p14="http://schemas.microsoft.com/office/powerpoint/2010/main" val="2534647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How I applied</a:t>
            </a:r>
          </a:p>
        </p:txBody>
      </p:sp>
      <p:sp>
        <p:nvSpPr>
          <p:cNvPr id="4" name="Slide Number Placeholder 3"/>
          <p:cNvSpPr>
            <a:spLocks noGrp="1"/>
          </p:cNvSpPr>
          <p:nvPr>
            <p:ph type="sldNum" sz="quarter" idx="5"/>
          </p:nvPr>
        </p:nvSpPr>
        <p:spPr/>
        <p:txBody>
          <a:bodyPr/>
          <a:lstStyle/>
          <a:p>
            <a:fld id="{04CF0E52-67CF-F847-B233-A2B7A89E9EDA}" type="slidenum">
              <a:rPr lang="en-US" smtClean="0"/>
              <a:t>29</a:t>
            </a:fld>
            <a:endParaRPr lang="en-US"/>
          </a:p>
        </p:txBody>
      </p:sp>
    </p:spTree>
    <p:extLst>
      <p:ext uri="{BB962C8B-B14F-4D97-AF65-F5344CB8AC3E}">
        <p14:creationId xmlns:p14="http://schemas.microsoft.com/office/powerpoint/2010/main" val="72111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with another applied process waste elimination</a:t>
            </a:r>
            <a:br>
              <a:rPr lang="en-US" dirty="0"/>
            </a:br>
            <a:r>
              <a:rPr lang="en-US" dirty="0"/>
              <a:t>Received a call from </a:t>
            </a:r>
            <a:r>
              <a:rPr lang="en-US" dirty="0" err="1"/>
              <a:t>DrSussman</a:t>
            </a:r>
            <a:r>
              <a:rPr lang="en-US" dirty="0"/>
              <a:t> who was threatening </a:t>
            </a:r>
          </a:p>
        </p:txBody>
      </p:sp>
      <p:sp>
        <p:nvSpPr>
          <p:cNvPr id="4" name="Slide Number Placeholder 3"/>
          <p:cNvSpPr>
            <a:spLocks noGrp="1"/>
          </p:cNvSpPr>
          <p:nvPr>
            <p:ph type="sldNum" sz="quarter" idx="5"/>
          </p:nvPr>
        </p:nvSpPr>
        <p:spPr/>
        <p:txBody>
          <a:bodyPr/>
          <a:lstStyle/>
          <a:p>
            <a:fld id="{651F684D-2004-CA46-89A9-140307588EC2}" type="slidenum">
              <a:rPr lang="en-US" smtClean="0"/>
              <a:t>30</a:t>
            </a:fld>
            <a:endParaRPr lang="en-US"/>
          </a:p>
        </p:txBody>
      </p:sp>
    </p:spTree>
    <p:extLst>
      <p:ext uri="{BB962C8B-B14F-4D97-AF65-F5344CB8AC3E}">
        <p14:creationId xmlns:p14="http://schemas.microsoft.com/office/powerpoint/2010/main" val="1656964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F0E52-67CF-F847-B233-A2B7A89E9EDA}" type="slidenum">
              <a:rPr lang="en-US" smtClean="0"/>
              <a:t>32</a:t>
            </a:fld>
            <a:endParaRPr lang="en-US"/>
          </a:p>
        </p:txBody>
      </p:sp>
    </p:spTree>
    <p:extLst>
      <p:ext uri="{BB962C8B-B14F-4D97-AF65-F5344CB8AC3E}">
        <p14:creationId xmlns:p14="http://schemas.microsoft.com/office/powerpoint/2010/main" val="599596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F0E52-67CF-F847-B233-A2B7A89E9EDA}" type="slidenum">
              <a:rPr lang="en-US" smtClean="0"/>
              <a:t>33</a:t>
            </a:fld>
            <a:endParaRPr lang="en-US"/>
          </a:p>
        </p:txBody>
      </p:sp>
    </p:spTree>
    <p:extLst>
      <p:ext uri="{BB962C8B-B14F-4D97-AF65-F5344CB8AC3E}">
        <p14:creationId xmlns:p14="http://schemas.microsoft.com/office/powerpoint/2010/main" val="243527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Being OLD I’m afraid </a:t>
            </a:r>
            <a:br>
              <a:rPr lang="en-US" dirty="0"/>
            </a:br>
            <a:r>
              <a:rPr lang="en-US" dirty="0"/>
              <a:t>I was like coach  Tom Hanks in a League </a:t>
            </a:r>
          </a:p>
          <a:p>
            <a:r>
              <a:rPr lang="en-US" dirty="0"/>
              <a:t>When to a weeping team who was on his team professional baseball  he screamed there’s </a:t>
            </a:r>
            <a:br>
              <a:rPr lang="en-US" dirty="0"/>
            </a:br>
            <a:r>
              <a:rPr lang="en-US" dirty="0"/>
              <a:t>no </a:t>
            </a:r>
            <a:r>
              <a:rPr lang="en-US" dirty="0" err="1"/>
              <a:t>cryng</a:t>
            </a:r>
            <a:r>
              <a:rPr lang="en-US" dirty="0"/>
              <a:t> in baseball</a:t>
            </a:r>
          </a:p>
          <a:p>
            <a:r>
              <a:rPr lang="en-US" dirty="0"/>
              <a:t>I would have screamed there’s NO BO in medicine</a:t>
            </a:r>
          </a:p>
          <a:p>
            <a:r>
              <a:rPr lang="en-US" dirty="0"/>
              <a:t>But </a:t>
            </a:r>
            <a:r>
              <a:rPr lang="en-US" dirty="0" err="1"/>
              <a:t>Im</a:t>
            </a:r>
            <a:r>
              <a:rPr lang="en-US" dirty="0"/>
              <a:t> sorry to report I was wrong -I want to share with you ---START  DEFINITION     SLIDE</a:t>
            </a:r>
          </a:p>
        </p:txBody>
      </p:sp>
      <p:sp>
        <p:nvSpPr>
          <p:cNvPr id="4" name="Slide Number Placeholder 3"/>
          <p:cNvSpPr>
            <a:spLocks noGrp="1"/>
          </p:cNvSpPr>
          <p:nvPr>
            <p:ph type="sldNum" sz="quarter" idx="5"/>
          </p:nvPr>
        </p:nvSpPr>
        <p:spPr/>
        <p:txBody>
          <a:bodyPr/>
          <a:lstStyle/>
          <a:p>
            <a:fld id="{04CF0E52-67CF-F847-B233-A2B7A89E9EDA}" type="slidenum">
              <a:rPr lang="en-US" smtClean="0"/>
              <a:t>3</a:t>
            </a:fld>
            <a:endParaRPr lang="en-US"/>
          </a:p>
        </p:txBody>
      </p:sp>
    </p:spTree>
    <p:extLst>
      <p:ext uri="{BB962C8B-B14F-4D97-AF65-F5344CB8AC3E}">
        <p14:creationId xmlns:p14="http://schemas.microsoft.com/office/powerpoint/2010/main" val="2215473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2 Formal Definitions</a:t>
            </a:r>
          </a:p>
          <a:p>
            <a:endParaRPr lang="en-US" dirty="0"/>
          </a:p>
          <a:p>
            <a:r>
              <a:rPr lang="en-US" dirty="0"/>
              <a:t>Slide</a:t>
            </a:r>
          </a:p>
        </p:txBody>
      </p:sp>
      <p:sp>
        <p:nvSpPr>
          <p:cNvPr id="4" name="Slide Number Placeholder 3"/>
          <p:cNvSpPr>
            <a:spLocks noGrp="1"/>
          </p:cNvSpPr>
          <p:nvPr>
            <p:ph type="sldNum" sz="quarter" idx="5"/>
          </p:nvPr>
        </p:nvSpPr>
        <p:spPr/>
        <p:txBody>
          <a:bodyPr/>
          <a:lstStyle/>
          <a:p>
            <a:fld id="{651F684D-2004-CA46-89A9-140307588EC2}" type="slidenum">
              <a:rPr lang="en-US" smtClean="0"/>
              <a:t>4</a:t>
            </a:fld>
            <a:endParaRPr lang="en-US"/>
          </a:p>
        </p:txBody>
      </p:sp>
    </p:spTree>
    <p:extLst>
      <p:ext uri="{BB962C8B-B14F-4D97-AF65-F5344CB8AC3E}">
        <p14:creationId xmlns:p14="http://schemas.microsoft.com/office/powerpoint/2010/main" val="384082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 more palpable granular  definition</a:t>
            </a:r>
          </a:p>
        </p:txBody>
      </p:sp>
      <p:sp>
        <p:nvSpPr>
          <p:cNvPr id="4" name="Slide Number Placeholder 3"/>
          <p:cNvSpPr>
            <a:spLocks noGrp="1"/>
          </p:cNvSpPr>
          <p:nvPr>
            <p:ph type="sldNum" sz="quarter" idx="5"/>
          </p:nvPr>
        </p:nvSpPr>
        <p:spPr/>
        <p:txBody>
          <a:bodyPr/>
          <a:lstStyle/>
          <a:p>
            <a:fld id="{04CF0E52-67CF-F847-B233-A2B7A89E9EDA}" type="slidenum">
              <a:rPr lang="en-US" smtClean="0"/>
              <a:t>5</a:t>
            </a:fld>
            <a:endParaRPr lang="en-US"/>
          </a:p>
        </p:txBody>
      </p:sp>
    </p:spTree>
    <p:extLst>
      <p:ext uri="{BB962C8B-B14F-4D97-AF65-F5344CB8AC3E}">
        <p14:creationId xmlns:p14="http://schemas.microsoft.com/office/powerpoint/2010/main" val="92148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a:t>
            </a:r>
          </a:p>
          <a:p>
            <a:r>
              <a:rPr lang="en-US" dirty="0"/>
              <a:t>&gt;15ooo</a:t>
            </a:r>
          </a:p>
          <a:p>
            <a:r>
              <a:rPr lang="en-US" dirty="0"/>
              <a:t>29 </a:t>
            </a:r>
            <a:r>
              <a:rPr lang="en-US" dirty="0" err="1"/>
              <a:t>subsp</a:t>
            </a:r>
            <a:endParaRPr lang="en-US" dirty="0"/>
          </a:p>
          <a:p>
            <a:endParaRPr lang="en-US" dirty="0"/>
          </a:p>
          <a:p>
            <a:r>
              <a:rPr lang="en-US" dirty="0"/>
              <a:t>SLIDE</a:t>
            </a:r>
          </a:p>
        </p:txBody>
      </p:sp>
      <p:sp>
        <p:nvSpPr>
          <p:cNvPr id="4" name="Slide Number Placeholder 3"/>
          <p:cNvSpPr>
            <a:spLocks noGrp="1"/>
          </p:cNvSpPr>
          <p:nvPr>
            <p:ph type="sldNum" sz="quarter" idx="5"/>
          </p:nvPr>
        </p:nvSpPr>
        <p:spPr/>
        <p:txBody>
          <a:bodyPr/>
          <a:lstStyle/>
          <a:p>
            <a:fld id="{651F684D-2004-CA46-89A9-140307588EC2}" type="slidenum">
              <a:rPr lang="en-US" smtClean="0"/>
              <a:t>6</a:t>
            </a:fld>
            <a:endParaRPr lang="en-US"/>
          </a:p>
        </p:txBody>
      </p:sp>
    </p:spTree>
    <p:extLst>
      <p:ext uri="{BB962C8B-B14F-4D97-AF65-F5344CB8AC3E}">
        <p14:creationId xmlns:p14="http://schemas.microsoft.com/office/powerpoint/2010/main" val="212535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efforts by many ....  Growing Incidence</a:t>
            </a:r>
          </a:p>
          <a:p>
            <a:endParaRPr lang="en-US" dirty="0"/>
          </a:p>
          <a:p>
            <a:r>
              <a:rPr lang="en-US" dirty="0"/>
              <a:t>Data I was shocked about</a:t>
            </a:r>
            <a:br>
              <a:rPr lang="en-US" dirty="0"/>
            </a:br>
            <a:r>
              <a:rPr lang="en-US" dirty="0"/>
              <a:t>48/  28 report feeling BO</a:t>
            </a:r>
          </a:p>
        </p:txBody>
      </p:sp>
      <p:sp>
        <p:nvSpPr>
          <p:cNvPr id="4" name="Slide Number Placeholder 3"/>
          <p:cNvSpPr>
            <a:spLocks noGrp="1"/>
          </p:cNvSpPr>
          <p:nvPr>
            <p:ph type="sldNum" sz="quarter" idx="5"/>
          </p:nvPr>
        </p:nvSpPr>
        <p:spPr/>
        <p:txBody>
          <a:bodyPr/>
          <a:lstStyle/>
          <a:p>
            <a:fld id="{651F684D-2004-CA46-89A9-140307588EC2}" type="slidenum">
              <a:rPr lang="en-US" smtClean="0"/>
              <a:t>7</a:t>
            </a:fld>
            <a:endParaRPr lang="en-US"/>
          </a:p>
        </p:txBody>
      </p:sp>
    </p:spTree>
    <p:extLst>
      <p:ext uri="{BB962C8B-B14F-4D97-AF65-F5344CB8AC3E}">
        <p14:creationId xmlns:p14="http://schemas.microsoft.com/office/powerpoint/2010/main" val="174587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Urologists 54%, Neurologist 53%, </a:t>
            </a:r>
          </a:p>
        </p:txBody>
      </p:sp>
      <p:sp>
        <p:nvSpPr>
          <p:cNvPr id="4" name="Slide Number Placeholder 3"/>
          <p:cNvSpPr>
            <a:spLocks noGrp="1"/>
          </p:cNvSpPr>
          <p:nvPr>
            <p:ph type="sldNum" sz="quarter" idx="5"/>
          </p:nvPr>
        </p:nvSpPr>
        <p:spPr/>
        <p:txBody>
          <a:bodyPr/>
          <a:lstStyle/>
          <a:p>
            <a:fld id="{4A2D0657-4E99-D242-A74A-817545E7A6B9}" type="slidenum">
              <a:rPr lang="en-US" smtClean="0"/>
              <a:t>8</a:t>
            </a:fld>
            <a:endParaRPr lang="en-US"/>
          </a:p>
        </p:txBody>
      </p:sp>
    </p:spTree>
    <p:extLst>
      <p:ext uri="{BB962C8B-B14F-4D97-AF65-F5344CB8AC3E}">
        <p14:creationId xmlns:p14="http://schemas.microsoft.com/office/powerpoint/2010/main" val="85930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all seen the studies that show that for every hour we spend with a patient, we spend two hours on administrative work, and we take hours of work home with us each night. But as we’ll see, it’s not all just about the additional work that the EHR brings. Burnout is more than being exhausted due to overwork.</a:t>
            </a:r>
          </a:p>
          <a:p>
            <a:r>
              <a:rPr lang="en-US" sz="1200" kern="1200" dirty="0">
                <a:solidFill>
                  <a:schemeClr val="tx1"/>
                </a:solidFill>
                <a:effectLst/>
                <a:latin typeface="+mn-lt"/>
                <a:ea typeface="+mn-ea"/>
                <a:cs typeface="+mn-cs"/>
              </a:rPr>
              <a:t>We’ll start by reviewing the six drivers of burnout:</a:t>
            </a:r>
          </a:p>
          <a:p>
            <a:r>
              <a:rPr lang="en-US" sz="1200" kern="1200" dirty="0">
                <a:solidFill>
                  <a:schemeClr val="tx1"/>
                </a:solidFill>
                <a:effectLst/>
                <a:latin typeface="+mn-lt"/>
                <a:ea typeface="+mn-ea"/>
                <a:cs typeface="+mn-cs"/>
              </a:rPr>
              <a:t>Work overload. Too much to do to do your work well and maintain work-life balance.</a:t>
            </a:r>
          </a:p>
          <a:p>
            <a:r>
              <a:rPr lang="en-US" sz="1200" kern="1200" dirty="0">
                <a:solidFill>
                  <a:schemeClr val="tx1"/>
                </a:solidFill>
                <a:effectLst/>
                <a:latin typeface="+mn-lt"/>
                <a:ea typeface="+mn-ea"/>
                <a:cs typeface="+mn-cs"/>
              </a:rPr>
              <a:t>Lack of control. Lack of say over placing limits on your work or over how you do the work.</a:t>
            </a:r>
          </a:p>
          <a:p>
            <a:r>
              <a:rPr lang="en-US" sz="1200" kern="1200" dirty="0">
                <a:solidFill>
                  <a:schemeClr val="tx1"/>
                </a:solidFill>
                <a:effectLst/>
                <a:latin typeface="+mn-lt"/>
                <a:ea typeface="+mn-ea"/>
                <a:cs typeface="+mn-cs"/>
              </a:rPr>
              <a:t>Insufficient reward. Not just money, but professional recognition and the satisfaction of connecting with patients.</a:t>
            </a:r>
          </a:p>
          <a:p>
            <a:r>
              <a:rPr lang="en-US" sz="1200" kern="1200" dirty="0">
                <a:solidFill>
                  <a:schemeClr val="tx1"/>
                </a:solidFill>
                <a:effectLst/>
                <a:latin typeface="+mn-lt"/>
                <a:ea typeface="+mn-ea"/>
                <a:cs typeface="+mn-cs"/>
              </a:rPr>
              <a:t>Breakdown of community. The relationships among co-workers and colleagues that provide support in tough times.</a:t>
            </a:r>
          </a:p>
          <a:p>
            <a:r>
              <a:rPr lang="en-US" sz="1200" kern="1200" dirty="0">
                <a:solidFill>
                  <a:schemeClr val="tx1"/>
                </a:solidFill>
                <a:effectLst/>
                <a:latin typeface="+mn-lt"/>
                <a:ea typeface="+mn-ea"/>
                <a:cs typeface="+mn-cs"/>
              </a:rPr>
              <a:t>Absence of fairness. The sense that expectations and support are different for you than others, worse if decisions are made without communication.</a:t>
            </a:r>
          </a:p>
          <a:p>
            <a:r>
              <a:rPr lang="en-US" sz="1200" kern="1200" dirty="0">
                <a:solidFill>
                  <a:schemeClr val="tx1"/>
                </a:solidFill>
                <a:effectLst/>
                <a:latin typeface="+mn-lt"/>
                <a:ea typeface="+mn-ea"/>
                <a:cs typeface="+mn-cs"/>
              </a:rPr>
              <a:t>Mismatch of values. A disconnection in priorities between you and your organization.</a:t>
            </a:r>
          </a:p>
          <a:p>
            <a:endParaRPr lang="en-US" dirty="0"/>
          </a:p>
        </p:txBody>
      </p:sp>
      <p:sp>
        <p:nvSpPr>
          <p:cNvPr id="4" name="Slide Number Placeholder 3"/>
          <p:cNvSpPr>
            <a:spLocks noGrp="1"/>
          </p:cNvSpPr>
          <p:nvPr>
            <p:ph type="sldNum" sz="quarter" idx="5"/>
          </p:nvPr>
        </p:nvSpPr>
        <p:spPr/>
        <p:txBody>
          <a:bodyPr/>
          <a:lstStyle/>
          <a:p>
            <a:fld id="{3468E019-224B-AB4A-930B-BA62EF1CD108}" type="slidenum">
              <a:rPr lang="en-US" smtClean="0"/>
              <a:t>11</a:t>
            </a:fld>
            <a:endParaRPr lang="en-US"/>
          </a:p>
        </p:txBody>
      </p:sp>
    </p:spTree>
    <p:extLst>
      <p:ext uri="{BB962C8B-B14F-4D97-AF65-F5344CB8AC3E}">
        <p14:creationId xmlns:p14="http://schemas.microsoft.com/office/powerpoint/2010/main" val="47788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E1D958-46B1-9B4B-A6B7-D8DC8A54710E}" type="datetimeFigureOut">
              <a:rPr lang="en-US" smtClean="0"/>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296143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E1D958-46B1-9B4B-A6B7-D8DC8A54710E}" type="datetimeFigureOut">
              <a:rPr lang="en-US" smtClean="0"/>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375366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E1D958-46B1-9B4B-A6B7-D8DC8A54710E}" type="datetimeFigureOut">
              <a:rPr lang="en-US" smtClean="0"/>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72846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E1D958-46B1-9B4B-A6B7-D8DC8A54710E}" type="datetimeFigureOut">
              <a:rPr lang="en-US" smtClean="0"/>
              <a:t>4/2/19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3858674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35" name="Shape 35"/>
          <p:cNvSpPr>
            <a:spLocks noGrp="1"/>
          </p:cNvSpPr>
          <p:nvPr>
            <p:ph type="title"/>
          </p:nvPr>
        </p:nvSpPr>
        <p:spPr>
          <a:xfrm>
            <a:off x="812804" y="0"/>
            <a:ext cx="10871201" cy="1447800"/>
          </a:xfrm>
          <a:prstGeom prst="rect">
            <a:avLst/>
          </a:prstGeom>
        </p:spPr>
        <p:txBody>
          <a:bodyPr/>
          <a:lstStyle/>
          <a:p>
            <a:pPr lvl="0">
              <a:defRPr sz="1800">
                <a:solidFill>
                  <a:srgbClr val="000000"/>
                </a:solidFill>
                <a:uFillTx/>
              </a:defRPr>
            </a:pPr>
            <a:r>
              <a:rPr lang="en-US" sz="3300">
                <a:solidFill>
                  <a:srgbClr val="2F5897"/>
                </a:solidFill>
                <a:uFill>
                  <a:solidFill>
                    <a:srgbClr val="2F5897"/>
                  </a:solidFill>
                </a:uFill>
              </a:rPr>
              <a:t>Click to edit Master title style</a:t>
            </a:r>
            <a:endParaRPr sz="3300">
              <a:solidFill>
                <a:srgbClr val="2F5897"/>
              </a:solidFill>
              <a:uFill>
                <a:solidFill>
                  <a:srgbClr val="2F5897"/>
                </a:solidFill>
              </a:uFill>
            </a:endParaRPr>
          </a:p>
        </p:txBody>
      </p:sp>
      <p:sp>
        <p:nvSpPr>
          <p:cNvPr id="36" name="Shape 36"/>
          <p:cNvSpPr>
            <a:spLocks noGrp="1"/>
          </p:cNvSpPr>
          <p:nvPr>
            <p:ph type="sldNum" sz="quarter" idx="2"/>
          </p:nvPr>
        </p:nvSpPr>
        <p:spPr>
          <a:prstGeom prst="rect">
            <a:avLst/>
          </a:prstGeom>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7827393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uFillTx/>
              </a:defRPr>
            </a:pPr>
            <a:r>
              <a:rPr lang="en-US" sz="3300">
                <a:solidFill>
                  <a:srgbClr val="2F5897"/>
                </a:solidFill>
                <a:uFill>
                  <a:solidFill>
                    <a:srgbClr val="2F5897"/>
                  </a:solidFill>
                </a:uFill>
              </a:rPr>
              <a:t>Click to edit Master title style</a:t>
            </a:r>
            <a:endParaRPr sz="3300">
              <a:solidFill>
                <a:srgbClr val="2F5897"/>
              </a:solidFill>
              <a:uFill>
                <a:solidFill>
                  <a:srgbClr val="2F5897"/>
                </a:solidFill>
              </a:uFill>
            </a:endParaRPr>
          </a:p>
        </p:txBody>
      </p:sp>
      <p:sp>
        <p:nvSpPr>
          <p:cNvPr id="17" name="Shape 17"/>
          <p:cNvSpPr>
            <a:spLocks noGrp="1"/>
          </p:cNvSpPr>
          <p:nvPr>
            <p:ph type="sldNum" sz="quarter" idx="2"/>
          </p:nvPr>
        </p:nvSpPr>
        <p:spPr>
          <a:prstGeom prst="rect">
            <a:avLst/>
          </a:prstGeom>
        </p:spPr>
        <p:txBody>
          <a:bodyPr/>
          <a:lstStyle/>
          <a:p>
            <a:fld id="{8533CA3D-2D2E-034A-ABC8-9BECCB3E538E}" type="slidenum">
              <a:rPr lang="en-US" smtClean="0"/>
              <a:t>‹#›</a:t>
            </a:fld>
            <a:endParaRPr lang="en-US"/>
          </a:p>
        </p:txBody>
      </p:sp>
      <p:sp>
        <p:nvSpPr>
          <p:cNvPr id="18" name="Shape 18"/>
          <p:cNvSpPr>
            <a:spLocks noGrp="1"/>
          </p:cNvSpPr>
          <p:nvPr>
            <p:ph type="body" idx="1"/>
          </p:nvPr>
        </p:nvSpPr>
        <p:spPr>
          <a:prstGeom prst="rect">
            <a:avLst/>
          </a:prstGeom>
        </p:spPr>
        <p:txBody>
          <a:bodyPr/>
          <a:lstStyle/>
          <a:p>
            <a:pPr lvl="0">
              <a:defRPr sz="1800">
                <a:uFillTx/>
              </a:defRPr>
            </a:pPr>
            <a:r>
              <a:rPr lang="en-US" sz="2175">
                <a:uFill>
                  <a:solidFill/>
                </a:uFill>
              </a:rPr>
              <a:t>Edit Master text styles</a:t>
            </a:r>
          </a:p>
          <a:p>
            <a:pPr lvl="1">
              <a:defRPr sz="1800">
                <a:uFillTx/>
              </a:defRPr>
            </a:pPr>
            <a:r>
              <a:rPr lang="en-US" sz="2175">
                <a:uFill>
                  <a:solidFill/>
                </a:uFill>
              </a:rPr>
              <a:t>Second level</a:t>
            </a:r>
          </a:p>
          <a:p>
            <a:pPr lvl="2">
              <a:defRPr sz="1800">
                <a:uFillTx/>
              </a:defRPr>
            </a:pPr>
            <a:r>
              <a:rPr lang="en-US" sz="2175">
                <a:uFill>
                  <a:solidFill/>
                </a:uFill>
              </a:rPr>
              <a:t>Third level</a:t>
            </a:r>
          </a:p>
          <a:p>
            <a:pPr lvl="3">
              <a:defRPr sz="1800">
                <a:uFillTx/>
              </a:defRPr>
            </a:pPr>
            <a:r>
              <a:rPr lang="en-US" sz="2175">
                <a:uFill>
                  <a:solidFill/>
                </a:uFill>
              </a:rPr>
              <a:t>Fourth level</a:t>
            </a:r>
          </a:p>
          <a:p>
            <a:pPr lvl="4">
              <a:defRPr sz="1800">
                <a:uFillTx/>
              </a:defRPr>
            </a:pPr>
            <a:r>
              <a:rPr lang="en-US" sz="2175">
                <a:uFill>
                  <a:solidFill/>
                </a:uFill>
              </a:rPr>
              <a:t>Fifth level</a:t>
            </a:r>
            <a:endParaRPr sz="2175">
              <a:uFill>
                <a:solidFill/>
              </a:uFill>
            </a:endParaRPr>
          </a:p>
        </p:txBody>
      </p:sp>
    </p:spTree>
    <p:extLst>
      <p:ext uri="{BB962C8B-B14F-4D97-AF65-F5344CB8AC3E}">
        <p14:creationId xmlns:p14="http://schemas.microsoft.com/office/powerpoint/2010/main" val="1781943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E1D958-46B1-9B4B-A6B7-D8DC8A54710E}" type="datetimeFigureOut">
              <a:rPr lang="en-US" smtClean="0"/>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314962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E1D958-46B1-9B4B-A6B7-D8DC8A54710E}" type="datetimeFigureOut">
              <a:rPr lang="en-US" smtClean="0"/>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154150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E1D958-46B1-9B4B-A6B7-D8DC8A54710E}" type="datetimeFigureOut">
              <a:rPr lang="en-US" smtClean="0"/>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221467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E1D958-46B1-9B4B-A6B7-D8DC8A54710E}" type="datetimeFigureOut">
              <a:rPr lang="en-US" smtClean="0"/>
              <a:t>4/2/19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110949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E1D958-46B1-9B4B-A6B7-D8DC8A54710E}" type="datetimeFigureOut">
              <a:rPr lang="en-US" smtClean="0"/>
              <a:t>4/2/19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1527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1D958-46B1-9B4B-A6B7-D8DC8A54710E}" type="datetimeFigureOut">
              <a:rPr lang="en-US" smtClean="0"/>
              <a:t>4/2/19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31961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E1D958-46B1-9B4B-A6B7-D8DC8A54710E}" type="datetimeFigureOut">
              <a:rPr lang="en-US" smtClean="0"/>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423591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E1D958-46B1-9B4B-A6B7-D8DC8A54710E}" type="datetimeFigureOut">
              <a:rPr lang="en-US" smtClean="0"/>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3CA3D-2D2E-034A-ABC8-9BECCB3E538E}" type="slidenum">
              <a:rPr lang="en-US" smtClean="0"/>
              <a:t>‹#›</a:t>
            </a:fld>
            <a:endParaRPr lang="en-US"/>
          </a:p>
        </p:txBody>
      </p:sp>
    </p:spTree>
    <p:extLst>
      <p:ext uri="{BB962C8B-B14F-4D97-AF65-F5344CB8AC3E}">
        <p14:creationId xmlns:p14="http://schemas.microsoft.com/office/powerpoint/2010/main" val="75855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1D958-46B1-9B4B-A6B7-D8DC8A54710E}" type="datetimeFigureOut">
              <a:rPr lang="en-US" smtClean="0"/>
              <a:t>4/2/19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22560" y="6082784"/>
            <a:ext cx="3569441" cy="775217"/>
          </a:xfrm>
          <a:prstGeom prst="rect">
            <a:avLst/>
          </a:prstGeom>
        </p:spPr>
      </p:pic>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3CA3D-2D2E-034A-ABC8-9BECCB3E538E}" type="slidenum">
              <a:rPr lang="en-US" smtClean="0"/>
              <a:t>‹#›</a:t>
            </a:fld>
            <a:endParaRPr lang="en-US"/>
          </a:p>
        </p:txBody>
      </p:sp>
    </p:spTree>
    <p:extLst>
      <p:ext uri="{BB962C8B-B14F-4D97-AF65-F5344CB8AC3E}">
        <p14:creationId xmlns:p14="http://schemas.microsoft.com/office/powerpoint/2010/main" val="405937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D275-CAC5-1C41-ACC4-0820748CCB83}"/>
              </a:ext>
            </a:extLst>
          </p:cNvPr>
          <p:cNvSpPr>
            <a:spLocks noGrp="1"/>
          </p:cNvSpPr>
          <p:nvPr>
            <p:ph type="ctrTitle"/>
          </p:nvPr>
        </p:nvSpPr>
        <p:spPr>
          <a:xfrm>
            <a:off x="863372" y="0"/>
            <a:ext cx="10363200" cy="1250065"/>
          </a:xfrm>
        </p:spPr>
        <p:txBody>
          <a:bodyPr>
            <a:noAutofit/>
          </a:bodyPr>
          <a:lstStyle/>
          <a:p>
            <a:br>
              <a:rPr lang="en-US" sz="4000" b="1" dirty="0">
                <a:solidFill>
                  <a:srgbClr val="C00000"/>
                </a:solidFill>
              </a:rPr>
            </a:br>
            <a:r>
              <a:rPr lang="en-US" sz="4000" b="1" dirty="0">
                <a:solidFill>
                  <a:srgbClr val="C00000"/>
                </a:solidFill>
              </a:rPr>
              <a:t>Hepatology Updates </a:t>
            </a:r>
            <a:br>
              <a:rPr lang="en-US" sz="4000" b="1" dirty="0">
                <a:solidFill>
                  <a:srgbClr val="C00000"/>
                </a:solidFill>
              </a:rPr>
            </a:br>
            <a:r>
              <a:rPr lang="en-US" sz="4000" b="1" dirty="0">
                <a:solidFill>
                  <a:srgbClr val="C00000"/>
                </a:solidFill>
              </a:rPr>
              <a:t>March 23 2019 </a:t>
            </a:r>
          </a:p>
        </p:txBody>
      </p:sp>
      <p:sp>
        <p:nvSpPr>
          <p:cNvPr id="3" name="Subtitle 2">
            <a:extLst>
              <a:ext uri="{FF2B5EF4-FFF2-40B4-BE49-F238E27FC236}">
                <a16:creationId xmlns:a16="http://schemas.microsoft.com/office/drawing/2014/main" id="{F68262BB-1A82-6D42-AF5A-5448D1AC38B1}"/>
              </a:ext>
            </a:extLst>
          </p:cNvPr>
          <p:cNvSpPr>
            <a:spLocks noGrp="1"/>
          </p:cNvSpPr>
          <p:nvPr>
            <p:ph type="subTitle" idx="1"/>
          </p:nvPr>
        </p:nvSpPr>
        <p:spPr>
          <a:xfrm>
            <a:off x="1357314" y="1657351"/>
            <a:ext cx="9629020" cy="4100512"/>
          </a:xfrm>
        </p:spPr>
        <p:txBody>
          <a:bodyPr>
            <a:noAutofit/>
          </a:bodyPr>
          <a:lstStyle/>
          <a:p>
            <a:r>
              <a:rPr lang="en-US" sz="2800" dirty="0"/>
              <a:t>My Painful Journey through the “Waste” </a:t>
            </a:r>
            <a:br>
              <a:rPr lang="en-US" sz="2800" dirty="0"/>
            </a:br>
            <a:r>
              <a:rPr lang="en-US" sz="2800" dirty="0"/>
              <a:t>of  Industrialized Medicine</a:t>
            </a:r>
            <a:br>
              <a:rPr lang="en-US" sz="2800" dirty="0"/>
            </a:br>
            <a:r>
              <a:rPr lang="en-US" sz="2800" dirty="0"/>
              <a:t>to find “Value”</a:t>
            </a:r>
            <a:br>
              <a:rPr lang="en-US" sz="2800" dirty="0"/>
            </a:br>
            <a:br>
              <a:rPr lang="en-US" sz="2800" dirty="0"/>
            </a:br>
            <a:r>
              <a:rPr lang="en-US" sz="2800" dirty="0"/>
              <a:t>     How A Cow Saved the life of a struggling Hepatologist </a:t>
            </a:r>
            <a:br>
              <a:rPr lang="en-US" sz="2800" dirty="0"/>
            </a:br>
            <a:endParaRPr lang="en-US" sz="2800" dirty="0"/>
          </a:p>
        </p:txBody>
      </p:sp>
      <p:sp>
        <p:nvSpPr>
          <p:cNvPr id="4" name="TextBox 3">
            <a:extLst>
              <a:ext uri="{FF2B5EF4-FFF2-40B4-BE49-F238E27FC236}">
                <a16:creationId xmlns:a16="http://schemas.microsoft.com/office/drawing/2014/main" id="{FB282742-3A45-8D4A-A689-B772C3A6DA8F}"/>
              </a:ext>
            </a:extLst>
          </p:cNvPr>
          <p:cNvSpPr txBox="1"/>
          <p:nvPr/>
        </p:nvSpPr>
        <p:spPr>
          <a:xfrm>
            <a:off x="1524000" y="6396335"/>
            <a:ext cx="5697191" cy="461665"/>
          </a:xfrm>
          <a:prstGeom prst="rect">
            <a:avLst/>
          </a:prstGeom>
          <a:noFill/>
        </p:spPr>
        <p:txBody>
          <a:bodyPr wrap="square" rtlCol="0">
            <a:spAutoFit/>
          </a:bodyPr>
          <a:lstStyle/>
          <a:p>
            <a:r>
              <a:rPr lang="en-US" sz="2400" b="1" dirty="0" err="1">
                <a:solidFill>
                  <a:schemeClr val="bg1"/>
                </a:solidFill>
              </a:rPr>
              <a:t>I.Ray</a:t>
            </a:r>
            <a:r>
              <a:rPr lang="en-US" sz="2400" b="1" dirty="0">
                <a:solidFill>
                  <a:schemeClr val="bg1"/>
                </a:solidFill>
              </a:rPr>
              <a:t> Thomason, MD</a:t>
            </a:r>
          </a:p>
        </p:txBody>
      </p:sp>
      <p:sp>
        <p:nvSpPr>
          <p:cNvPr id="5" name="Rectangle 4">
            <a:extLst>
              <a:ext uri="{FF2B5EF4-FFF2-40B4-BE49-F238E27FC236}">
                <a16:creationId xmlns:a16="http://schemas.microsoft.com/office/drawing/2014/main" id="{A96704DE-6952-C84F-ACCC-2F74D6782C8E}"/>
              </a:ext>
            </a:extLst>
          </p:cNvPr>
          <p:cNvSpPr/>
          <p:nvPr/>
        </p:nvSpPr>
        <p:spPr>
          <a:xfrm>
            <a:off x="4017364" y="5140411"/>
            <a:ext cx="6115987" cy="400110"/>
          </a:xfrm>
          <a:prstGeom prst="rect">
            <a:avLst/>
          </a:prstGeom>
        </p:spPr>
        <p:txBody>
          <a:bodyPr wrap="square">
            <a:spAutoFit/>
          </a:bodyPr>
          <a:lstStyle/>
          <a:p>
            <a:r>
              <a:rPr lang="en-US" sz="2000" b="1" dirty="0">
                <a:solidFill>
                  <a:srgbClr val="C00000"/>
                </a:solidFill>
              </a:rPr>
              <a:t>I have no financial closures for this presentation</a:t>
            </a:r>
            <a:endParaRPr lang="en-US" sz="2000" dirty="0"/>
          </a:p>
        </p:txBody>
      </p:sp>
    </p:spTree>
    <p:extLst>
      <p:ext uri="{BB962C8B-B14F-4D97-AF65-F5344CB8AC3E}">
        <p14:creationId xmlns:p14="http://schemas.microsoft.com/office/powerpoint/2010/main" val="15522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8146-7122-FC48-B846-E08E3AFCEFA8}"/>
              </a:ext>
            </a:extLst>
          </p:cNvPr>
          <p:cNvSpPr>
            <a:spLocks noGrp="1"/>
          </p:cNvSpPr>
          <p:nvPr>
            <p:ph type="title"/>
          </p:nvPr>
        </p:nvSpPr>
        <p:spPr>
          <a:xfrm>
            <a:off x="838200" y="246743"/>
            <a:ext cx="10515600" cy="783771"/>
          </a:xfrm>
        </p:spPr>
        <p:txBody>
          <a:bodyPr/>
          <a:lstStyle/>
          <a:p>
            <a:r>
              <a:rPr lang="en-US" b="1" dirty="0">
                <a:solidFill>
                  <a:srgbClr val="C00000"/>
                </a:solidFill>
              </a:rPr>
              <a:t>What contributes most to your Burnout</a:t>
            </a:r>
          </a:p>
        </p:txBody>
      </p:sp>
      <p:pic>
        <p:nvPicPr>
          <p:cNvPr id="5" name="Content Placeholder 4">
            <a:extLst>
              <a:ext uri="{FF2B5EF4-FFF2-40B4-BE49-F238E27FC236}">
                <a16:creationId xmlns:a16="http://schemas.microsoft.com/office/drawing/2014/main" id="{8E5E97A2-F7B5-6249-AA13-A87FB1D25C12}"/>
              </a:ext>
            </a:extLst>
          </p:cNvPr>
          <p:cNvPicPr>
            <a:picLocks noGrp="1" noChangeAspect="1"/>
          </p:cNvPicPr>
          <p:nvPr>
            <p:ph idx="1"/>
          </p:nvPr>
        </p:nvPicPr>
        <p:blipFill>
          <a:blip r:embed="rId2"/>
          <a:stretch>
            <a:fillRect/>
          </a:stretch>
        </p:blipFill>
        <p:spPr>
          <a:xfrm>
            <a:off x="0" y="1030514"/>
            <a:ext cx="12191999" cy="4891315"/>
          </a:xfrm>
        </p:spPr>
      </p:pic>
    </p:spTree>
    <p:extLst>
      <p:ext uri="{BB962C8B-B14F-4D97-AF65-F5344CB8AC3E}">
        <p14:creationId xmlns:p14="http://schemas.microsoft.com/office/powerpoint/2010/main" val="200513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1BA5-A221-B34F-A22C-25A4ACA7047E}"/>
              </a:ext>
            </a:extLst>
          </p:cNvPr>
          <p:cNvSpPr>
            <a:spLocks noGrp="1"/>
          </p:cNvSpPr>
          <p:nvPr>
            <p:ph type="title"/>
          </p:nvPr>
        </p:nvSpPr>
        <p:spPr>
          <a:xfrm>
            <a:off x="641263" y="0"/>
            <a:ext cx="10981267" cy="931333"/>
          </a:xfrm>
        </p:spPr>
        <p:txBody>
          <a:bodyPr/>
          <a:lstStyle/>
          <a:p>
            <a:r>
              <a:rPr lang="en-US" b="1" dirty="0">
                <a:solidFill>
                  <a:srgbClr val="C00000"/>
                </a:solidFill>
              </a:rPr>
              <a:t>My Drivers of Burnout</a:t>
            </a:r>
            <a:endParaRPr lang="en-US" sz="4000" b="1" dirty="0">
              <a:solidFill>
                <a:srgbClr val="C00000"/>
              </a:solidFill>
            </a:endParaRPr>
          </a:p>
        </p:txBody>
      </p:sp>
      <p:sp>
        <p:nvSpPr>
          <p:cNvPr id="3" name="Content Placeholder 2">
            <a:extLst>
              <a:ext uri="{FF2B5EF4-FFF2-40B4-BE49-F238E27FC236}">
                <a16:creationId xmlns:a16="http://schemas.microsoft.com/office/drawing/2014/main" id="{A00B1254-D593-2C44-A9A4-625DCDED8C96}"/>
              </a:ext>
            </a:extLst>
          </p:cNvPr>
          <p:cNvSpPr>
            <a:spLocks noGrp="1"/>
          </p:cNvSpPr>
          <p:nvPr>
            <p:ph idx="1"/>
          </p:nvPr>
        </p:nvSpPr>
        <p:spPr>
          <a:xfrm>
            <a:off x="641263" y="1034716"/>
            <a:ext cx="11408203" cy="4955980"/>
          </a:xfrm>
        </p:spPr>
        <p:txBody>
          <a:bodyPr>
            <a:normAutofit fontScale="92500" lnSpcReduction="20000"/>
          </a:bodyPr>
          <a:lstStyle/>
          <a:p>
            <a:r>
              <a:rPr lang="en-US" sz="3200" dirty="0"/>
              <a:t>Work overload: 2-6x as long as paper charts</a:t>
            </a:r>
            <a:br>
              <a:rPr lang="en-US" sz="3200" dirty="0"/>
            </a:br>
            <a:endParaRPr lang="en-US" sz="3200" dirty="0"/>
          </a:p>
          <a:p>
            <a:r>
              <a:rPr lang="en-US" sz="3200" dirty="0"/>
              <a:t>Lack of control: no control of your template</a:t>
            </a:r>
            <a:br>
              <a:rPr lang="en-US" sz="3200" dirty="0"/>
            </a:br>
            <a:r>
              <a:rPr lang="en-US" sz="3200" dirty="0"/>
              <a:t> </a:t>
            </a:r>
          </a:p>
          <a:p>
            <a:r>
              <a:rPr lang="en-US" sz="3200" dirty="0"/>
              <a:t>Bonds with patients are difficult to establish</a:t>
            </a:r>
            <a:br>
              <a:rPr lang="en-US" sz="3200" dirty="0"/>
            </a:br>
            <a:endParaRPr lang="en-US" sz="3200" dirty="0"/>
          </a:p>
          <a:p>
            <a:r>
              <a:rPr lang="en-US" sz="3200" dirty="0"/>
              <a:t>Breakdown of community</a:t>
            </a:r>
          </a:p>
          <a:p>
            <a:endParaRPr lang="en-US" sz="3200" dirty="0"/>
          </a:p>
          <a:p>
            <a:r>
              <a:rPr lang="en-US" sz="3200" dirty="0"/>
              <a:t>Absence of Fairness</a:t>
            </a:r>
          </a:p>
          <a:p>
            <a:endParaRPr lang="en-US" sz="3200" dirty="0"/>
          </a:p>
          <a:p>
            <a:r>
              <a:rPr lang="en-US" sz="3200" dirty="0"/>
              <a:t>Mismatch of Values</a:t>
            </a:r>
          </a:p>
        </p:txBody>
      </p:sp>
    </p:spTree>
    <p:extLst>
      <p:ext uri="{BB962C8B-B14F-4D97-AF65-F5344CB8AC3E}">
        <p14:creationId xmlns:p14="http://schemas.microsoft.com/office/powerpoint/2010/main" val="401052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8AD8-1D94-4040-B02F-AEE887FB2325}"/>
              </a:ext>
            </a:extLst>
          </p:cNvPr>
          <p:cNvSpPr>
            <a:spLocks noGrp="1"/>
          </p:cNvSpPr>
          <p:nvPr>
            <p:ph type="title"/>
          </p:nvPr>
        </p:nvSpPr>
        <p:spPr>
          <a:xfrm>
            <a:off x="838200" y="275771"/>
            <a:ext cx="10515600" cy="1103087"/>
          </a:xfrm>
        </p:spPr>
        <p:txBody>
          <a:bodyPr/>
          <a:lstStyle/>
          <a:p>
            <a:r>
              <a:rPr lang="en-US" b="1" dirty="0">
                <a:solidFill>
                  <a:srgbClr val="C00000"/>
                </a:solidFill>
              </a:rPr>
              <a:t>Which Physicians are most likely to burnout</a:t>
            </a:r>
          </a:p>
        </p:txBody>
      </p:sp>
      <p:pic>
        <p:nvPicPr>
          <p:cNvPr id="5" name="Content Placeholder 4">
            <a:extLst>
              <a:ext uri="{FF2B5EF4-FFF2-40B4-BE49-F238E27FC236}">
                <a16:creationId xmlns:a16="http://schemas.microsoft.com/office/drawing/2014/main" id="{F931330E-E874-B34C-B074-1484590BCD57}"/>
              </a:ext>
            </a:extLst>
          </p:cNvPr>
          <p:cNvPicPr>
            <a:picLocks noGrp="1" noChangeAspect="1"/>
          </p:cNvPicPr>
          <p:nvPr>
            <p:ph idx="1"/>
          </p:nvPr>
        </p:nvPicPr>
        <p:blipFill>
          <a:blip r:embed="rId2"/>
          <a:stretch>
            <a:fillRect/>
          </a:stretch>
        </p:blipFill>
        <p:spPr>
          <a:xfrm>
            <a:off x="0" y="1561559"/>
            <a:ext cx="12192000" cy="4406794"/>
          </a:xfrm>
        </p:spPr>
      </p:pic>
    </p:spTree>
    <p:extLst>
      <p:ext uri="{BB962C8B-B14F-4D97-AF65-F5344CB8AC3E}">
        <p14:creationId xmlns:p14="http://schemas.microsoft.com/office/powerpoint/2010/main" val="157750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766C-6843-0D4F-B70C-FB24A84B62C7}"/>
              </a:ext>
            </a:extLst>
          </p:cNvPr>
          <p:cNvSpPr>
            <a:spLocks noGrp="1"/>
          </p:cNvSpPr>
          <p:nvPr>
            <p:ph type="title"/>
          </p:nvPr>
        </p:nvSpPr>
        <p:spPr>
          <a:xfrm>
            <a:off x="838200" y="365127"/>
            <a:ext cx="10515600" cy="1182319"/>
          </a:xfrm>
        </p:spPr>
        <p:txBody>
          <a:bodyPr/>
          <a:lstStyle/>
          <a:p>
            <a:r>
              <a:rPr lang="en-US" b="1" dirty="0">
                <a:solidFill>
                  <a:srgbClr val="C00000"/>
                </a:solidFill>
              </a:rPr>
              <a:t>Consequences of Depression and Frustration</a:t>
            </a:r>
          </a:p>
        </p:txBody>
      </p:sp>
      <p:pic>
        <p:nvPicPr>
          <p:cNvPr id="7" name="Content Placeholder 6">
            <a:extLst>
              <a:ext uri="{FF2B5EF4-FFF2-40B4-BE49-F238E27FC236}">
                <a16:creationId xmlns:a16="http://schemas.microsoft.com/office/drawing/2014/main" id="{112F6F12-E534-4E4B-B06D-6AB129AC0615}"/>
              </a:ext>
            </a:extLst>
          </p:cNvPr>
          <p:cNvPicPr>
            <a:picLocks noGrp="1" noChangeAspect="1"/>
          </p:cNvPicPr>
          <p:nvPr>
            <p:ph idx="1"/>
          </p:nvPr>
        </p:nvPicPr>
        <p:blipFill>
          <a:blip r:embed="rId3"/>
          <a:stretch>
            <a:fillRect/>
          </a:stretch>
        </p:blipFill>
        <p:spPr>
          <a:xfrm>
            <a:off x="2024935" y="1359877"/>
            <a:ext cx="7943225" cy="4508317"/>
          </a:xfrm>
        </p:spPr>
      </p:pic>
    </p:spTree>
    <p:extLst>
      <p:ext uri="{BB962C8B-B14F-4D97-AF65-F5344CB8AC3E}">
        <p14:creationId xmlns:p14="http://schemas.microsoft.com/office/powerpoint/2010/main" val="76352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0254-2CEE-664A-9E09-E69D7D33DC53}"/>
              </a:ext>
            </a:extLst>
          </p:cNvPr>
          <p:cNvSpPr>
            <a:spLocks noGrp="1"/>
          </p:cNvSpPr>
          <p:nvPr>
            <p:ph type="title"/>
          </p:nvPr>
        </p:nvSpPr>
        <p:spPr>
          <a:xfrm>
            <a:off x="838200" y="222887"/>
            <a:ext cx="10515600" cy="1325563"/>
          </a:xfrm>
        </p:spPr>
        <p:txBody>
          <a:bodyPr/>
          <a:lstStyle/>
          <a:p>
            <a:r>
              <a:rPr lang="en-US" b="1" dirty="0">
                <a:solidFill>
                  <a:srgbClr val="C00000"/>
                </a:solidFill>
              </a:rPr>
              <a:t>We are facing a Tsunami of New Clinical Data, Emails and Artificial Intelligence:</a:t>
            </a:r>
            <a:endParaRPr lang="en-US" dirty="0"/>
          </a:p>
        </p:txBody>
      </p:sp>
      <p:sp>
        <p:nvSpPr>
          <p:cNvPr id="3" name="Content Placeholder 2">
            <a:extLst>
              <a:ext uri="{FF2B5EF4-FFF2-40B4-BE49-F238E27FC236}">
                <a16:creationId xmlns:a16="http://schemas.microsoft.com/office/drawing/2014/main" id="{AAF57C21-820A-6B4E-8D3D-F3A1A45A83E2}"/>
              </a:ext>
            </a:extLst>
          </p:cNvPr>
          <p:cNvSpPr>
            <a:spLocks noGrp="1"/>
          </p:cNvSpPr>
          <p:nvPr>
            <p:ph sz="half" idx="1"/>
          </p:nvPr>
        </p:nvSpPr>
        <p:spPr/>
        <p:txBody>
          <a:bodyPr>
            <a:normAutofit fontScale="70000" lnSpcReduction="20000"/>
          </a:bodyPr>
          <a:lstStyle/>
          <a:p>
            <a:r>
              <a:rPr lang="en-US" sz="3000" b="1" dirty="0"/>
              <a:t>Wave of Information:</a:t>
            </a:r>
          </a:p>
          <a:p>
            <a:pPr marL="0" indent="0">
              <a:buNone/>
            </a:pPr>
            <a:r>
              <a:rPr lang="en-US" dirty="0"/>
              <a:t>Library of Congress –Doubling</a:t>
            </a:r>
          </a:p>
          <a:p>
            <a:pPr marL="0" indent="0">
              <a:buNone/>
            </a:pPr>
            <a:r>
              <a:rPr lang="en-US" dirty="0"/>
              <a:t>46  RCT’s daily</a:t>
            </a:r>
          </a:p>
          <a:p>
            <a:pPr marL="0" indent="0">
              <a:buNone/>
            </a:pPr>
            <a:r>
              <a:rPr lang="en-US" dirty="0"/>
              <a:t>160,000 new studies in </a:t>
            </a:r>
            <a:r>
              <a:rPr lang="en-US" dirty="0" err="1"/>
              <a:t>Pubmed</a:t>
            </a:r>
            <a:r>
              <a:rPr lang="en-US" dirty="0"/>
              <a:t>/</a:t>
            </a:r>
            <a:r>
              <a:rPr lang="en-US" dirty="0" err="1"/>
              <a:t>yr</a:t>
            </a:r>
            <a:endParaRPr lang="en-US" dirty="0"/>
          </a:p>
          <a:p>
            <a:pPr marL="0" indent="0">
              <a:buNone/>
            </a:pPr>
            <a:endParaRPr lang="en-US" dirty="0"/>
          </a:p>
          <a:p>
            <a:r>
              <a:rPr lang="en-US" sz="3600" b="1" dirty="0"/>
              <a:t>Emails: </a:t>
            </a:r>
            <a:r>
              <a:rPr lang="en-US" dirty="0"/>
              <a:t>Refreshing Inbox –”Addictive”</a:t>
            </a:r>
          </a:p>
          <a:p>
            <a:endParaRPr lang="en-US" dirty="0"/>
          </a:p>
          <a:p>
            <a:r>
              <a:rPr lang="en-US" sz="3300" b="1" dirty="0"/>
              <a:t>Watson vs……….</a:t>
            </a:r>
            <a:br>
              <a:rPr lang="en-US" sz="3300" b="1" dirty="0"/>
            </a:br>
            <a:br>
              <a:rPr lang="en-US" sz="3300" b="1" dirty="0"/>
            </a:br>
            <a:r>
              <a:rPr lang="en-US" sz="3300" b="1" dirty="0"/>
              <a:t>Jeopardy</a:t>
            </a:r>
            <a:br>
              <a:rPr lang="en-US" sz="3300" b="1" dirty="0"/>
            </a:br>
            <a:br>
              <a:rPr lang="en-US" sz="3300" b="1" dirty="0"/>
            </a:br>
            <a:r>
              <a:rPr lang="en-US" sz="3100" b="1" dirty="0"/>
              <a:t>NCU Tumor Board</a:t>
            </a:r>
          </a:p>
          <a:p>
            <a:pPr marL="0" indent="0">
              <a:buNone/>
            </a:pPr>
            <a:br>
              <a:rPr lang="en-US" dirty="0"/>
            </a:br>
            <a:r>
              <a:rPr lang="en-US" dirty="0"/>
              <a:t> </a:t>
            </a:r>
          </a:p>
          <a:p>
            <a:endParaRPr lang="en-US" dirty="0"/>
          </a:p>
        </p:txBody>
      </p:sp>
      <p:pic>
        <p:nvPicPr>
          <p:cNvPr id="6" name="Content Placeholder 5">
            <a:extLst>
              <a:ext uri="{FF2B5EF4-FFF2-40B4-BE49-F238E27FC236}">
                <a16:creationId xmlns:a16="http://schemas.microsoft.com/office/drawing/2014/main" id="{F25F778B-3D6F-514F-9DA8-A2C16FE600A7}"/>
              </a:ext>
            </a:extLst>
          </p:cNvPr>
          <p:cNvPicPr>
            <a:picLocks noGrp="1" noChangeAspect="1"/>
          </p:cNvPicPr>
          <p:nvPr>
            <p:ph sz="half" idx="2"/>
          </p:nvPr>
        </p:nvPicPr>
        <p:blipFill>
          <a:blip r:embed="rId3"/>
          <a:stretch>
            <a:fillRect/>
          </a:stretch>
        </p:blipFill>
        <p:spPr>
          <a:xfrm>
            <a:off x="6172200" y="1825625"/>
            <a:ext cx="5181600" cy="3922017"/>
          </a:xfrm>
        </p:spPr>
      </p:pic>
    </p:spTree>
    <p:extLst>
      <p:ext uri="{BB962C8B-B14F-4D97-AF65-F5344CB8AC3E}">
        <p14:creationId xmlns:p14="http://schemas.microsoft.com/office/powerpoint/2010/main" val="40216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0E8F-16BD-E443-8C49-5D903245BD3D}"/>
              </a:ext>
            </a:extLst>
          </p:cNvPr>
          <p:cNvSpPr>
            <a:spLocks noGrp="1"/>
          </p:cNvSpPr>
          <p:nvPr>
            <p:ph type="title"/>
          </p:nvPr>
        </p:nvSpPr>
        <p:spPr/>
        <p:txBody>
          <a:bodyPr/>
          <a:lstStyle/>
          <a:p>
            <a:r>
              <a:rPr lang="en-US" b="1" dirty="0">
                <a:solidFill>
                  <a:srgbClr val="C00000"/>
                </a:solidFill>
              </a:rPr>
              <a:t>We have lost our way</a:t>
            </a:r>
          </a:p>
        </p:txBody>
      </p:sp>
      <p:sp>
        <p:nvSpPr>
          <p:cNvPr id="3" name="Content Placeholder 2">
            <a:extLst>
              <a:ext uri="{FF2B5EF4-FFF2-40B4-BE49-F238E27FC236}">
                <a16:creationId xmlns:a16="http://schemas.microsoft.com/office/drawing/2014/main" id="{8806F581-05ED-7340-BE20-7CB84BC02F27}"/>
              </a:ext>
            </a:extLst>
          </p:cNvPr>
          <p:cNvSpPr>
            <a:spLocks noGrp="1"/>
          </p:cNvSpPr>
          <p:nvPr>
            <p:ph idx="1"/>
          </p:nvPr>
        </p:nvSpPr>
        <p:spPr>
          <a:xfrm>
            <a:off x="838200" y="1690690"/>
            <a:ext cx="10515600" cy="4486273"/>
          </a:xfrm>
        </p:spPr>
        <p:txBody>
          <a:bodyPr/>
          <a:lstStyle/>
          <a:p>
            <a:r>
              <a:rPr lang="en-US" dirty="0"/>
              <a:t>Internal Medicine Residents John Hopkins- 900 hours time analysis</a:t>
            </a:r>
            <a:br>
              <a:rPr lang="en-US" dirty="0"/>
            </a:br>
            <a:endParaRPr lang="en-US" dirty="0"/>
          </a:p>
          <a:p>
            <a:pPr marL="0" indent="0">
              <a:buNone/>
            </a:pPr>
            <a:br>
              <a:rPr lang="en-US" dirty="0"/>
            </a:br>
            <a:r>
              <a:rPr lang="en-US" dirty="0"/>
              <a:t>8 minutes per patient </a:t>
            </a:r>
            <a:br>
              <a:rPr lang="en-US" dirty="0"/>
            </a:br>
            <a:br>
              <a:rPr lang="en-US" dirty="0"/>
            </a:br>
            <a:br>
              <a:rPr lang="en-US" dirty="0"/>
            </a:br>
            <a:r>
              <a:rPr lang="en-US" dirty="0"/>
              <a:t>12 % of their work time at bedside</a:t>
            </a:r>
          </a:p>
        </p:txBody>
      </p:sp>
    </p:spTree>
    <p:extLst>
      <p:ext uri="{BB962C8B-B14F-4D97-AF65-F5344CB8AC3E}">
        <p14:creationId xmlns:p14="http://schemas.microsoft.com/office/powerpoint/2010/main" val="312755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6A28-C69F-264D-891D-992DD91A2806}"/>
              </a:ext>
            </a:extLst>
          </p:cNvPr>
          <p:cNvSpPr>
            <a:spLocks noGrp="1"/>
          </p:cNvSpPr>
          <p:nvPr>
            <p:ph type="title"/>
          </p:nvPr>
        </p:nvSpPr>
        <p:spPr/>
        <p:txBody>
          <a:bodyPr/>
          <a:lstStyle/>
          <a:p>
            <a:r>
              <a:rPr lang="en-US" b="1" dirty="0">
                <a:solidFill>
                  <a:srgbClr val="C00000"/>
                </a:solidFill>
              </a:rPr>
              <a:t>Final Thoughts BO</a:t>
            </a:r>
          </a:p>
        </p:txBody>
      </p:sp>
      <p:sp>
        <p:nvSpPr>
          <p:cNvPr id="3" name="Content Placeholder 2">
            <a:extLst>
              <a:ext uri="{FF2B5EF4-FFF2-40B4-BE49-F238E27FC236}">
                <a16:creationId xmlns:a16="http://schemas.microsoft.com/office/drawing/2014/main" id="{6A693371-6BEF-AE44-9F4B-A2437D57A495}"/>
              </a:ext>
            </a:extLst>
          </p:cNvPr>
          <p:cNvSpPr>
            <a:spLocks noGrp="1"/>
          </p:cNvSpPr>
          <p:nvPr>
            <p:ph idx="1"/>
          </p:nvPr>
        </p:nvSpPr>
        <p:spPr/>
        <p:txBody>
          <a:bodyPr>
            <a:normAutofit/>
          </a:bodyPr>
          <a:lstStyle/>
          <a:p>
            <a:r>
              <a:rPr lang="en-US" dirty="0"/>
              <a:t> AMA Website      BO 56%         BO Calculator</a:t>
            </a:r>
          </a:p>
          <a:p>
            <a:pPr marL="0" indent="0">
              <a:buNone/>
            </a:pPr>
            <a:endParaRPr lang="en-US" dirty="0"/>
          </a:p>
          <a:p>
            <a:endParaRPr lang="en-US" dirty="0"/>
          </a:p>
          <a:p>
            <a:r>
              <a:rPr lang="en-US" dirty="0"/>
              <a:t>Biggest piece missing from all surveys/commentaries</a:t>
            </a:r>
            <a:br>
              <a:rPr lang="en-US" dirty="0"/>
            </a:br>
            <a:r>
              <a:rPr lang="en-US" dirty="0"/>
              <a:t>LIFE</a:t>
            </a:r>
            <a:br>
              <a:rPr lang="en-US" dirty="0"/>
            </a:br>
            <a:r>
              <a:rPr lang="en-US" dirty="0"/>
              <a:t>Medicine Does Not Get Easier –when times are tough</a:t>
            </a:r>
          </a:p>
        </p:txBody>
      </p:sp>
    </p:spTree>
    <p:extLst>
      <p:ext uri="{BB962C8B-B14F-4D97-AF65-F5344CB8AC3E}">
        <p14:creationId xmlns:p14="http://schemas.microsoft.com/office/powerpoint/2010/main" val="396702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8218-2DBD-C349-9A76-6BAD334C90F7}"/>
              </a:ext>
            </a:extLst>
          </p:cNvPr>
          <p:cNvSpPr>
            <a:spLocks noGrp="1"/>
          </p:cNvSpPr>
          <p:nvPr>
            <p:ph type="title"/>
          </p:nvPr>
        </p:nvSpPr>
        <p:spPr>
          <a:xfrm>
            <a:off x="839788" y="369277"/>
            <a:ext cx="3932237" cy="2883877"/>
          </a:xfrm>
        </p:spPr>
        <p:txBody>
          <a:bodyPr>
            <a:noAutofit/>
          </a:bodyPr>
          <a:lstStyle/>
          <a:p>
            <a:r>
              <a:rPr lang="en-US" sz="4000" b="1" dirty="0">
                <a:solidFill>
                  <a:srgbClr val="C00000"/>
                </a:solidFill>
              </a:rPr>
              <a:t>Illumination –Magazine for the School of Medicine Alumni Board</a:t>
            </a:r>
          </a:p>
        </p:txBody>
      </p:sp>
      <p:pic>
        <p:nvPicPr>
          <p:cNvPr id="6" name="Content Placeholder 5">
            <a:extLst>
              <a:ext uri="{FF2B5EF4-FFF2-40B4-BE49-F238E27FC236}">
                <a16:creationId xmlns:a16="http://schemas.microsoft.com/office/drawing/2014/main" id="{DE5B50BA-37E8-4E4F-B463-D0D37D5AFF20}"/>
              </a:ext>
            </a:extLst>
          </p:cNvPr>
          <p:cNvPicPr>
            <a:picLocks noGrp="1" noChangeAspect="1"/>
          </p:cNvPicPr>
          <p:nvPr>
            <p:ph idx="1"/>
          </p:nvPr>
        </p:nvPicPr>
        <p:blipFill>
          <a:blip r:embed="rId3"/>
          <a:stretch>
            <a:fillRect/>
          </a:stretch>
        </p:blipFill>
        <p:spPr>
          <a:xfrm>
            <a:off x="6484937" y="369277"/>
            <a:ext cx="4206509" cy="5467960"/>
          </a:xfrm>
        </p:spPr>
      </p:pic>
      <p:sp>
        <p:nvSpPr>
          <p:cNvPr id="4" name="Text Placeholder 3">
            <a:extLst>
              <a:ext uri="{FF2B5EF4-FFF2-40B4-BE49-F238E27FC236}">
                <a16:creationId xmlns:a16="http://schemas.microsoft.com/office/drawing/2014/main" id="{8BC13556-D38E-364E-90DB-14A0446B1810}"/>
              </a:ext>
            </a:extLst>
          </p:cNvPr>
          <p:cNvSpPr>
            <a:spLocks noGrp="1"/>
          </p:cNvSpPr>
          <p:nvPr>
            <p:ph type="body" sz="half" idx="2"/>
          </p:nvPr>
        </p:nvSpPr>
        <p:spPr>
          <a:xfrm>
            <a:off x="839788" y="2532185"/>
            <a:ext cx="4294920" cy="3305051"/>
          </a:xfrm>
        </p:spPr>
        <p:txBody>
          <a:bodyPr>
            <a:noAutofit/>
          </a:bodyPr>
          <a:lstStyle/>
          <a:p>
            <a:br>
              <a:rPr lang="en-US" sz="2400" dirty="0"/>
            </a:br>
            <a:br>
              <a:rPr lang="en-US" sz="2400" dirty="0"/>
            </a:br>
            <a:br>
              <a:rPr lang="en-US" sz="2400" dirty="0"/>
            </a:br>
            <a:br>
              <a:rPr lang="en-US" sz="2400" dirty="0"/>
            </a:br>
            <a:r>
              <a:rPr lang="en-US" sz="2400" dirty="0"/>
              <a:t>Speaking to Mindfulness:</a:t>
            </a:r>
            <a:br>
              <a:rPr lang="en-US" sz="2400" dirty="0"/>
            </a:br>
            <a:r>
              <a:rPr lang="en-US" sz="2400" dirty="0"/>
              <a:t>Dale </a:t>
            </a:r>
            <a:r>
              <a:rPr lang="en-US" sz="2400" dirty="0" err="1"/>
              <a:t>Sandweiss</a:t>
            </a:r>
            <a:r>
              <a:rPr lang="en-US" sz="2400" dirty="0"/>
              <a:t>, MD</a:t>
            </a:r>
            <a:br>
              <a:rPr lang="en-US" sz="2400" dirty="0"/>
            </a:br>
            <a:br>
              <a:rPr lang="en-US" sz="2400" dirty="0"/>
            </a:br>
            <a:r>
              <a:rPr lang="en-US" sz="2400" dirty="0"/>
              <a:t>Speaking to Efficient Workflow:</a:t>
            </a:r>
            <a:br>
              <a:rPr lang="en-US" sz="2400" dirty="0"/>
            </a:br>
            <a:r>
              <a:rPr lang="en-US" sz="2400" dirty="0" err="1"/>
              <a:t>I.Ray</a:t>
            </a:r>
            <a:r>
              <a:rPr lang="en-US" sz="2400" dirty="0"/>
              <a:t> Thomason, MD</a:t>
            </a:r>
          </a:p>
        </p:txBody>
      </p:sp>
    </p:spTree>
    <p:extLst>
      <p:ext uri="{BB962C8B-B14F-4D97-AF65-F5344CB8AC3E}">
        <p14:creationId xmlns:p14="http://schemas.microsoft.com/office/powerpoint/2010/main" val="378868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8B84-86F4-6945-A1AA-8B888691AB91}"/>
              </a:ext>
            </a:extLst>
          </p:cNvPr>
          <p:cNvSpPr>
            <a:spLocks noGrp="1"/>
          </p:cNvSpPr>
          <p:nvPr>
            <p:ph type="title"/>
          </p:nvPr>
        </p:nvSpPr>
        <p:spPr>
          <a:xfrm>
            <a:off x="838200" y="123567"/>
            <a:ext cx="7267833" cy="2619632"/>
          </a:xfrm>
        </p:spPr>
        <p:txBody>
          <a:bodyPr>
            <a:noAutofit/>
          </a:bodyPr>
          <a:lstStyle/>
          <a:p>
            <a:r>
              <a:rPr lang="en-US" sz="3600" b="1" dirty="0">
                <a:solidFill>
                  <a:srgbClr val="C00000"/>
                </a:solidFill>
              </a:rPr>
              <a:t>Two Basic Categories in Defending  Against Burnout:</a:t>
            </a:r>
            <a:br>
              <a:rPr lang="en-US" sz="3600" b="1" dirty="0">
                <a:solidFill>
                  <a:srgbClr val="C00000"/>
                </a:solidFill>
              </a:rPr>
            </a:br>
            <a:br>
              <a:rPr lang="en-US" sz="3600" b="1" dirty="0">
                <a:solidFill>
                  <a:srgbClr val="C00000"/>
                </a:solidFill>
              </a:rPr>
            </a:br>
            <a:br>
              <a:rPr lang="en-US" sz="3600" b="1" dirty="0">
                <a:solidFill>
                  <a:srgbClr val="C00000"/>
                </a:solidFill>
              </a:rPr>
            </a:br>
            <a:endParaRPr lang="en-US" sz="3600" b="1" dirty="0">
              <a:solidFill>
                <a:srgbClr val="C00000"/>
              </a:solidFill>
            </a:endParaRPr>
          </a:p>
        </p:txBody>
      </p:sp>
      <p:sp>
        <p:nvSpPr>
          <p:cNvPr id="3" name="Content Placeholder 2">
            <a:extLst>
              <a:ext uri="{FF2B5EF4-FFF2-40B4-BE49-F238E27FC236}">
                <a16:creationId xmlns:a16="http://schemas.microsoft.com/office/drawing/2014/main" id="{9D989F51-6779-234B-A1D8-EB6D493C7111}"/>
              </a:ext>
            </a:extLst>
          </p:cNvPr>
          <p:cNvSpPr>
            <a:spLocks noGrp="1"/>
          </p:cNvSpPr>
          <p:nvPr>
            <p:ph idx="1"/>
          </p:nvPr>
        </p:nvSpPr>
        <p:spPr>
          <a:xfrm>
            <a:off x="838200" y="976183"/>
            <a:ext cx="10515600" cy="4188941"/>
          </a:xfrm>
        </p:spPr>
        <p:txBody>
          <a:bodyPr>
            <a:normAutofit fontScale="92500" lnSpcReduction="10000"/>
          </a:bodyPr>
          <a:lstStyle/>
          <a:p>
            <a:endParaRPr lang="en-US" sz="3200" dirty="0"/>
          </a:p>
          <a:p>
            <a:r>
              <a:rPr lang="en-US" sz="4000" dirty="0"/>
              <a:t>Mindset:</a:t>
            </a:r>
            <a:br>
              <a:rPr lang="en-US" sz="3200" dirty="0"/>
            </a:br>
            <a:r>
              <a:rPr lang="en-US" sz="3200" dirty="0"/>
              <a:t>ATTITUDE-Ownership</a:t>
            </a:r>
            <a:br>
              <a:rPr lang="en-US" sz="3200" dirty="0"/>
            </a:br>
            <a:r>
              <a:rPr lang="en-US" sz="3200" dirty="0" err="1"/>
              <a:t>Vicktor</a:t>
            </a:r>
            <a:r>
              <a:rPr lang="en-US" sz="3200" dirty="0"/>
              <a:t> Frankl: WWII Sturdy Survivors</a:t>
            </a:r>
            <a:br>
              <a:rPr lang="en-US" sz="3200" dirty="0"/>
            </a:br>
            <a:r>
              <a:rPr lang="en-US" sz="3200" dirty="0"/>
              <a:t>Mindfulness-Stress Reduction  </a:t>
            </a:r>
            <a:br>
              <a:rPr lang="en-US" sz="3200" dirty="0"/>
            </a:br>
            <a:r>
              <a:rPr lang="en-US" sz="3200" dirty="0"/>
              <a:t>”To late when House is already on fire”</a:t>
            </a:r>
            <a:br>
              <a:rPr lang="en-US" sz="3200" dirty="0"/>
            </a:br>
            <a:endParaRPr lang="en-US" sz="4000" dirty="0"/>
          </a:p>
          <a:p>
            <a:r>
              <a:rPr lang="en-US" sz="4000" dirty="0"/>
              <a:t>Value Engineering:</a:t>
            </a:r>
            <a:br>
              <a:rPr lang="en-US" sz="3200" dirty="0"/>
            </a:br>
            <a:r>
              <a:rPr lang="en-US" sz="3200" dirty="0"/>
              <a:t>Improving the Process of Workflow Efficiency</a:t>
            </a:r>
          </a:p>
          <a:p>
            <a:endParaRPr lang="en-US" sz="3200" dirty="0"/>
          </a:p>
          <a:p>
            <a:endParaRPr lang="en-US" sz="3200" dirty="0"/>
          </a:p>
        </p:txBody>
      </p:sp>
    </p:spTree>
    <p:extLst>
      <p:ext uri="{BB962C8B-B14F-4D97-AF65-F5344CB8AC3E}">
        <p14:creationId xmlns:p14="http://schemas.microsoft.com/office/powerpoint/2010/main" val="76017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35B8-F8F9-5745-B7A2-07CF8271187E}"/>
              </a:ext>
            </a:extLst>
          </p:cNvPr>
          <p:cNvSpPr>
            <a:spLocks noGrp="1"/>
          </p:cNvSpPr>
          <p:nvPr>
            <p:ph type="title"/>
          </p:nvPr>
        </p:nvSpPr>
        <p:spPr/>
        <p:txBody>
          <a:bodyPr>
            <a:noAutofit/>
          </a:bodyPr>
          <a:lstStyle/>
          <a:p>
            <a:r>
              <a:rPr lang="en-US" b="1" dirty="0">
                <a:solidFill>
                  <a:srgbClr val="C00000"/>
                </a:solidFill>
              </a:rPr>
              <a:t>2</a:t>
            </a:r>
            <a:r>
              <a:rPr lang="en-US" b="1" baseline="30000" dirty="0">
                <a:solidFill>
                  <a:srgbClr val="C00000"/>
                </a:solidFill>
              </a:rPr>
              <a:t>nd</a:t>
            </a:r>
            <a:r>
              <a:rPr lang="en-US" b="1" dirty="0">
                <a:solidFill>
                  <a:srgbClr val="C00000"/>
                </a:solidFill>
              </a:rPr>
              <a:t> Categories: Workflow Efficiency Process </a:t>
            </a:r>
          </a:p>
        </p:txBody>
      </p:sp>
      <p:sp>
        <p:nvSpPr>
          <p:cNvPr id="3" name="Content Placeholder 2">
            <a:extLst>
              <a:ext uri="{FF2B5EF4-FFF2-40B4-BE49-F238E27FC236}">
                <a16:creationId xmlns:a16="http://schemas.microsoft.com/office/drawing/2014/main" id="{FE52AAC9-B82B-DA4C-BED8-6231DBCFAE46}"/>
              </a:ext>
            </a:extLst>
          </p:cNvPr>
          <p:cNvSpPr>
            <a:spLocks noGrp="1"/>
          </p:cNvSpPr>
          <p:nvPr>
            <p:ph idx="1"/>
          </p:nvPr>
        </p:nvSpPr>
        <p:spPr>
          <a:xfrm>
            <a:off x="838200" y="1555845"/>
            <a:ext cx="10515600" cy="4621118"/>
          </a:xfrm>
        </p:spPr>
        <p:txBody>
          <a:bodyPr>
            <a:normAutofit lnSpcReduction="10000"/>
          </a:bodyPr>
          <a:lstStyle/>
          <a:p>
            <a:r>
              <a:rPr lang="en-US" sz="4000" dirty="0"/>
              <a:t>Value/Lean/Six Sigma:</a:t>
            </a:r>
            <a:br>
              <a:rPr lang="en-US" sz="4000" dirty="0"/>
            </a:br>
            <a:r>
              <a:rPr lang="en-US" sz="4000" dirty="0"/>
              <a:t>Toyota’s Model - Gemba Kaizen</a:t>
            </a:r>
            <a:br>
              <a:rPr lang="en-US" sz="4000" dirty="0"/>
            </a:br>
            <a:endParaRPr lang="en-US" sz="4000" dirty="0"/>
          </a:p>
          <a:p>
            <a:r>
              <a:rPr lang="en-US" sz="4000" dirty="0"/>
              <a:t>Essentialism: Greg McKeown</a:t>
            </a:r>
            <a:br>
              <a:rPr lang="en-US" sz="4000" dirty="0"/>
            </a:br>
            <a:r>
              <a:rPr lang="en-US" sz="4000" dirty="0"/>
              <a:t>Only Value-added choices in your personal life</a:t>
            </a:r>
            <a:br>
              <a:rPr lang="en-US" sz="4000" dirty="0"/>
            </a:br>
            <a:endParaRPr lang="en-US" sz="4000" dirty="0"/>
          </a:p>
          <a:p>
            <a:r>
              <a:rPr lang="en-US" sz="4000" dirty="0"/>
              <a:t>Approach to Deep Work: Cal Newport</a:t>
            </a:r>
            <a:br>
              <a:rPr lang="en-US" sz="4000" dirty="0"/>
            </a:br>
            <a:r>
              <a:rPr lang="en-US" sz="4000" dirty="0"/>
              <a:t>Focused Attention</a:t>
            </a:r>
          </a:p>
          <a:p>
            <a:pPr marL="0" indent="0">
              <a:buNone/>
            </a:pPr>
            <a:endParaRPr lang="en-US" sz="4000" dirty="0"/>
          </a:p>
        </p:txBody>
      </p:sp>
    </p:spTree>
    <p:extLst>
      <p:ext uri="{BB962C8B-B14F-4D97-AF65-F5344CB8AC3E}">
        <p14:creationId xmlns:p14="http://schemas.microsoft.com/office/powerpoint/2010/main" val="181888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F859-73EB-1B46-96EF-0E139FBAFBBA}"/>
              </a:ext>
            </a:extLst>
          </p:cNvPr>
          <p:cNvSpPr>
            <a:spLocks noGrp="1"/>
          </p:cNvSpPr>
          <p:nvPr>
            <p:ph type="title"/>
          </p:nvPr>
        </p:nvSpPr>
        <p:spPr>
          <a:xfrm>
            <a:off x="838200" y="365127"/>
            <a:ext cx="10515600" cy="549273"/>
          </a:xfrm>
        </p:spPr>
        <p:txBody>
          <a:bodyPr>
            <a:normAutofit fontScale="90000"/>
          </a:bodyPr>
          <a:lstStyle/>
          <a:p>
            <a:r>
              <a:rPr lang="en-US" sz="5400" b="1" dirty="0">
                <a:solidFill>
                  <a:srgbClr val="C00000"/>
                </a:solidFill>
              </a:rPr>
              <a:t>Goals:</a:t>
            </a:r>
          </a:p>
        </p:txBody>
      </p:sp>
      <p:sp>
        <p:nvSpPr>
          <p:cNvPr id="3" name="Content Placeholder 2">
            <a:extLst>
              <a:ext uri="{FF2B5EF4-FFF2-40B4-BE49-F238E27FC236}">
                <a16:creationId xmlns:a16="http://schemas.microsoft.com/office/drawing/2014/main" id="{BA18776C-F3C5-7E41-B874-A7177CB85E89}"/>
              </a:ext>
            </a:extLst>
          </p:cNvPr>
          <p:cNvSpPr>
            <a:spLocks noGrp="1"/>
          </p:cNvSpPr>
          <p:nvPr>
            <p:ph idx="1"/>
          </p:nvPr>
        </p:nvSpPr>
        <p:spPr>
          <a:xfrm>
            <a:off x="838200" y="1157468"/>
            <a:ext cx="10515600" cy="5019496"/>
          </a:xfrm>
        </p:spPr>
        <p:txBody>
          <a:bodyPr>
            <a:normAutofit fontScale="92500" lnSpcReduction="10000"/>
          </a:bodyPr>
          <a:lstStyle/>
          <a:p>
            <a:r>
              <a:rPr lang="en-US" sz="3200" dirty="0"/>
              <a:t>Burnout- Definition, Causes, Impact</a:t>
            </a:r>
          </a:p>
          <a:p>
            <a:endParaRPr lang="en-US" sz="3200" dirty="0"/>
          </a:p>
          <a:p>
            <a:r>
              <a:rPr lang="en-US" sz="3200" dirty="0"/>
              <a:t>Review 2019 Annual Physician Risk Assessment Report</a:t>
            </a:r>
          </a:p>
          <a:p>
            <a:endParaRPr lang="en-US" sz="3200" dirty="0"/>
          </a:p>
          <a:p>
            <a:r>
              <a:rPr lang="en-US" sz="3200" dirty="0"/>
              <a:t>Introduce Skills for Survival</a:t>
            </a:r>
            <a:br>
              <a:rPr lang="en-US" sz="3200" dirty="0"/>
            </a:br>
            <a:r>
              <a:rPr lang="en-US" sz="3200" dirty="0"/>
              <a:t>- The Meaning of Frustration </a:t>
            </a:r>
            <a:br>
              <a:rPr lang="en-US" sz="3200" dirty="0"/>
            </a:br>
            <a:r>
              <a:rPr lang="en-US" sz="3200" dirty="0"/>
              <a:t>- Mindset</a:t>
            </a:r>
            <a:br>
              <a:rPr lang="en-US" sz="3200" dirty="0"/>
            </a:br>
            <a:r>
              <a:rPr lang="en-US" sz="3200" dirty="0"/>
              <a:t>- Workflow Process</a:t>
            </a:r>
          </a:p>
          <a:p>
            <a:r>
              <a:rPr lang="en-US" sz="3200" dirty="0"/>
              <a:t>                                                                     </a:t>
            </a:r>
          </a:p>
          <a:p>
            <a:r>
              <a:rPr lang="en-US" sz="3200" dirty="0"/>
              <a:t>Review a Case Study of Wasteful Behavior that became a Value Project and the lessons learned</a:t>
            </a:r>
          </a:p>
        </p:txBody>
      </p:sp>
    </p:spTree>
    <p:extLst>
      <p:ext uri="{BB962C8B-B14F-4D97-AF65-F5344CB8AC3E}">
        <p14:creationId xmlns:p14="http://schemas.microsoft.com/office/powerpoint/2010/main" val="391409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E7BE-1388-294F-BFB4-3A91B8B04171}"/>
              </a:ext>
            </a:extLst>
          </p:cNvPr>
          <p:cNvSpPr>
            <a:spLocks noGrp="1"/>
          </p:cNvSpPr>
          <p:nvPr>
            <p:ph type="title"/>
          </p:nvPr>
        </p:nvSpPr>
        <p:spPr/>
        <p:txBody>
          <a:bodyPr>
            <a:noAutofit/>
          </a:bodyPr>
          <a:lstStyle/>
          <a:p>
            <a:r>
              <a:rPr lang="en-US" sz="4000" b="1" dirty="0">
                <a:solidFill>
                  <a:srgbClr val="C00000"/>
                </a:solidFill>
              </a:rPr>
              <a:t>             In Process Flow the First Skill To Learn </a:t>
            </a:r>
            <a:br>
              <a:rPr lang="en-US" sz="4000" b="1" dirty="0">
                <a:solidFill>
                  <a:srgbClr val="C00000"/>
                </a:solidFill>
              </a:rPr>
            </a:br>
            <a:r>
              <a:rPr lang="en-US" sz="4000" b="1" dirty="0">
                <a:solidFill>
                  <a:srgbClr val="C00000"/>
                </a:solidFill>
              </a:rPr>
              <a:t>                           </a:t>
            </a:r>
          </a:p>
        </p:txBody>
      </p:sp>
      <p:sp>
        <p:nvSpPr>
          <p:cNvPr id="3" name="Content Placeholder 2">
            <a:extLst>
              <a:ext uri="{FF2B5EF4-FFF2-40B4-BE49-F238E27FC236}">
                <a16:creationId xmlns:a16="http://schemas.microsoft.com/office/drawing/2014/main" id="{63707728-B175-F94F-9275-4849FF87020F}"/>
              </a:ext>
            </a:extLst>
          </p:cNvPr>
          <p:cNvSpPr>
            <a:spLocks noGrp="1"/>
          </p:cNvSpPr>
          <p:nvPr>
            <p:ph idx="1"/>
          </p:nvPr>
        </p:nvSpPr>
        <p:spPr>
          <a:xfrm>
            <a:off x="-5101" y="1371600"/>
            <a:ext cx="12247857" cy="4396357"/>
          </a:xfrm>
        </p:spPr>
        <p:txBody>
          <a:bodyPr>
            <a:normAutofit lnSpcReduction="10000"/>
          </a:bodyPr>
          <a:lstStyle/>
          <a:p>
            <a:pPr marL="0" indent="0">
              <a:buNone/>
            </a:pPr>
            <a:br>
              <a:rPr lang="en-US" dirty="0"/>
            </a:br>
            <a:r>
              <a:rPr lang="en-US" sz="3600" dirty="0"/>
              <a:t>                                  Awareness of Your Frustration</a:t>
            </a:r>
            <a:br>
              <a:rPr lang="en-US" sz="3600" dirty="0"/>
            </a:br>
            <a:br>
              <a:rPr lang="en-US" sz="3600" dirty="0"/>
            </a:br>
            <a:r>
              <a:rPr lang="en-US" sz="3600" dirty="0"/>
              <a:t>                                First warning sign of Bad Process  </a:t>
            </a:r>
            <a:br>
              <a:rPr lang="en-US" sz="3600" dirty="0"/>
            </a:br>
            <a:br>
              <a:rPr lang="en-US" sz="3600" dirty="0"/>
            </a:br>
            <a:r>
              <a:rPr lang="en-US" sz="3600" dirty="0"/>
              <a:t>                    There aren’t bad people there are bad processes</a:t>
            </a:r>
            <a:br>
              <a:rPr lang="en-US" sz="3600" dirty="0"/>
            </a:br>
            <a:br>
              <a:rPr lang="en-US" sz="3600" dirty="0"/>
            </a:br>
            <a:r>
              <a:rPr lang="en-US" sz="3600" dirty="0"/>
              <a:t>                </a:t>
            </a:r>
            <a:br>
              <a:rPr lang="en-US" sz="3600" dirty="0"/>
            </a:br>
            <a:r>
              <a:rPr lang="en-US" sz="3600" dirty="0"/>
              <a:t>     </a:t>
            </a:r>
          </a:p>
        </p:txBody>
      </p:sp>
    </p:spTree>
    <p:extLst>
      <p:ext uri="{BB962C8B-B14F-4D97-AF65-F5344CB8AC3E}">
        <p14:creationId xmlns:p14="http://schemas.microsoft.com/office/powerpoint/2010/main" val="343425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0E32-A5D1-E449-ABF8-98DAFA2CD042}"/>
              </a:ext>
            </a:extLst>
          </p:cNvPr>
          <p:cNvSpPr>
            <a:spLocks noGrp="1"/>
          </p:cNvSpPr>
          <p:nvPr>
            <p:ph type="title"/>
          </p:nvPr>
        </p:nvSpPr>
        <p:spPr>
          <a:xfrm>
            <a:off x="322039" y="97972"/>
            <a:ext cx="11367106" cy="1032996"/>
          </a:xfrm>
        </p:spPr>
        <p:txBody>
          <a:bodyPr>
            <a:noAutofit/>
          </a:bodyPr>
          <a:lstStyle/>
          <a:p>
            <a:r>
              <a:rPr lang="en-US" sz="3600" b="1" dirty="0">
                <a:solidFill>
                  <a:srgbClr val="C00000"/>
                </a:solidFill>
              </a:rPr>
              <a:t>I Learned Process Flow by Becoming a Value Project</a:t>
            </a:r>
            <a:br>
              <a:rPr lang="en-US" sz="3600" b="1" dirty="0">
                <a:solidFill>
                  <a:srgbClr val="C00000"/>
                </a:solidFill>
              </a:rPr>
            </a:br>
            <a:r>
              <a:rPr lang="en-US" sz="3600" b="1" dirty="0">
                <a:solidFill>
                  <a:srgbClr val="C00000"/>
                </a:solidFill>
              </a:rPr>
              <a:t>My Timeline from Waste to Value:</a:t>
            </a:r>
          </a:p>
        </p:txBody>
      </p:sp>
      <p:sp>
        <p:nvSpPr>
          <p:cNvPr id="3" name="Content Placeholder 2">
            <a:extLst>
              <a:ext uri="{FF2B5EF4-FFF2-40B4-BE49-F238E27FC236}">
                <a16:creationId xmlns:a16="http://schemas.microsoft.com/office/drawing/2014/main" id="{0340FFC5-3B7A-B54E-938C-03875F8267F4}"/>
              </a:ext>
            </a:extLst>
          </p:cNvPr>
          <p:cNvSpPr>
            <a:spLocks noGrp="1"/>
          </p:cNvSpPr>
          <p:nvPr>
            <p:ph idx="1"/>
          </p:nvPr>
        </p:nvSpPr>
        <p:spPr>
          <a:xfrm>
            <a:off x="838200" y="1130968"/>
            <a:ext cx="10515600" cy="5120541"/>
          </a:xfrm>
        </p:spPr>
        <p:txBody>
          <a:bodyPr>
            <a:noAutofit/>
          </a:bodyPr>
          <a:lstStyle/>
          <a:p>
            <a:r>
              <a:rPr lang="en-US" sz="2400" dirty="0"/>
              <a:t>2012 signed contract UU-Such Lofty Expectations: research, education,  </a:t>
            </a:r>
          </a:p>
          <a:p>
            <a:r>
              <a:rPr lang="en-US" sz="2400" dirty="0"/>
              <a:t>First Call Week-End Call with Fellow Matt </a:t>
            </a:r>
            <a:r>
              <a:rPr lang="en-US" sz="2400" dirty="0" err="1"/>
              <a:t>Steenblik</a:t>
            </a:r>
            <a:r>
              <a:rPr lang="en-US" sz="2400" dirty="0"/>
              <a:t>, MD. I’m exposed </a:t>
            </a:r>
          </a:p>
          <a:p>
            <a:r>
              <a:rPr lang="en-US" sz="2400" dirty="0"/>
              <a:t>Next 2 years: Epic </a:t>
            </a:r>
            <a:r>
              <a:rPr lang="en-US" sz="2400" dirty="0" err="1"/>
              <a:t>til</a:t>
            </a:r>
            <a:r>
              <a:rPr lang="en-US" sz="2400" dirty="0"/>
              <a:t> 2 AM </a:t>
            </a:r>
            <a:br>
              <a:rPr lang="en-US" sz="2400" dirty="0"/>
            </a:br>
            <a:r>
              <a:rPr lang="en-US" sz="2400" dirty="0"/>
              <a:t>A deteriorating relationship wife children and dog</a:t>
            </a:r>
          </a:p>
          <a:p>
            <a:r>
              <a:rPr lang="en-US" sz="2400" dirty="0"/>
              <a:t>Learn the Propped Eyelid maneuver</a:t>
            </a:r>
            <a:br>
              <a:rPr lang="en-US" sz="2400" dirty="0"/>
            </a:br>
            <a:r>
              <a:rPr lang="en-US" sz="2400" dirty="0"/>
              <a:t>Developed up-down diplopia, profound Ptosis-60% obstructed of my pupil </a:t>
            </a:r>
            <a:br>
              <a:rPr lang="en-US" sz="2400" dirty="0"/>
            </a:br>
            <a:r>
              <a:rPr lang="en-US" sz="2400" dirty="0"/>
              <a:t>W/U Myasthenia and finally corrective surgery </a:t>
            </a:r>
          </a:p>
          <a:p>
            <a:r>
              <a:rPr lang="en-US" sz="2400" dirty="0"/>
              <a:t>Son’s disappointing words</a:t>
            </a:r>
          </a:p>
          <a:p>
            <a:r>
              <a:rPr lang="en-US" sz="2400" dirty="0"/>
              <a:t>Marilyn Paine</a:t>
            </a:r>
          </a:p>
          <a:p>
            <a:r>
              <a:rPr lang="en-US" sz="2400" dirty="0"/>
              <a:t>Enrolled in Value Engineering Course taught by –</a:t>
            </a:r>
            <a:br>
              <a:rPr lang="en-US" sz="2400" dirty="0"/>
            </a:br>
            <a:r>
              <a:rPr lang="en-US" sz="2400" dirty="0"/>
              <a:t>Steve Johnson, PhD and  Robert Pendleton, MD </a:t>
            </a:r>
          </a:p>
          <a:p>
            <a:r>
              <a:rPr lang="en-US" sz="2400" dirty="0"/>
              <a:t>Mentor-Frank Thomas, MD assigns value project</a:t>
            </a:r>
          </a:p>
        </p:txBody>
      </p:sp>
    </p:spTree>
    <p:extLst>
      <p:ext uri="{BB962C8B-B14F-4D97-AF65-F5344CB8AC3E}">
        <p14:creationId xmlns:p14="http://schemas.microsoft.com/office/powerpoint/2010/main" val="33446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DAFE-C6F3-B540-A50A-D5181A05EF39}"/>
              </a:ext>
            </a:extLst>
          </p:cNvPr>
          <p:cNvSpPr>
            <a:spLocks noGrp="1"/>
          </p:cNvSpPr>
          <p:nvPr>
            <p:ph type="title"/>
          </p:nvPr>
        </p:nvSpPr>
        <p:spPr/>
        <p:txBody>
          <a:bodyPr/>
          <a:lstStyle/>
          <a:p>
            <a:r>
              <a:rPr lang="en-US" dirty="0"/>
              <a:t>Factory of One-Concepts of Individual Process </a:t>
            </a:r>
          </a:p>
        </p:txBody>
      </p:sp>
      <p:pic>
        <p:nvPicPr>
          <p:cNvPr id="4" name="Picture 3">
            <a:extLst>
              <a:ext uri="{FF2B5EF4-FFF2-40B4-BE49-F238E27FC236}">
                <a16:creationId xmlns:a16="http://schemas.microsoft.com/office/drawing/2014/main" id="{D0E6EE85-D1C5-EC45-A302-EC2DDCEEFF6D}"/>
              </a:ext>
            </a:extLst>
          </p:cNvPr>
          <p:cNvPicPr>
            <a:picLocks noChangeAspect="1"/>
          </p:cNvPicPr>
          <p:nvPr/>
        </p:nvPicPr>
        <p:blipFill>
          <a:blip r:embed="rId3"/>
          <a:stretch>
            <a:fillRect/>
          </a:stretch>
        </p:blipFill>
        <p:spPr>
          <a:xfrm>
            <a:off x="60709" y="0"/>
            <a:ext cx="12070582" cy="6858000"/>
          </a:xfrm>
          <a:prstGeom prst="rect">
            <a:avLst/>
          </a:prstGeom>
        </p:spPr>
      </p:pic>
    </p:spTree>
    <p:extLst>
      <p:ext uri="{BB962C8B-B14F-4D97-AF65-F5344CB8AC3E}">
        <p14:creationId xmlns:p14="http://schemas.microsoft.com/office/powerpoint/2010/main" val="184377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0E864-646D-2D44-A581-BE46B27A7AB0}"/>
              </a:ext>
            </a:extLst>
          </p:cNvPr>
          <p:cNvPicPr>
            <a:picLocks noChangeAspect="1"/>
          </p:cNvPicPr>
          <p:nvPr/>
        </p:nvPicPr>
        <p:blipFill>
          <a:blip r:embed="rId2"/>
          <a:stretch>
            <a:fillRect/>
          </a:stretch>
        </p:blipFill>
        <p:spPr>
          <a:xfrm>
            <a:off x="0" y="40972"/>
            <a:ext cx="12192000" cy="6776056"/>
          </a:xfrm>
          <a:prstGeom prst="rect">
            <a:avLst/>
          </a:prstGeom>
        </p:spPr>
      </p:pic>
    </p:spTree>
    <p:extLst>
      <p:ext uri="{BB962C8B-B14F-4D97-AF65-F5344CB8AC3E}">
        <p14:creationId xmlns:p14="http://schemas.microsoft.com/office/powerpoint/2010/main" val="1364585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198D82-0BEC-FF45-A734-61B559BABF8B}"/>
              </a:ext>
            </a:extLst>
          </p:cNvPr>
          <p:cNvPicPr>
            <a:picLocks noChangeAspect="1"/>
          </p:cNvPicPr>
          <p:nvPr/>
        </p:nvPicPr>
        <p:blipFill>
          <a:blip r:embed="rId3"/>
          <a:stretch>
            <a:fillRect/>
          </a:stretch>
        </p:blipFill>
        <p:spPr>
          <a:xfrm>
            <a:off x="927100" y="1943100"/>
            <a:ext cx="10337800" cy="2971800"/>
          </a:xfrm>
          <a:prstGeom prst="rect">
            <a:avLst/>
          </a:prstGeom>
        </p:spPr>
      </p:pic>
      <p:sp>
        <p:nvSpPr>
          <p:cNvPr id="3" name="TextBox 2">
            <a:extLst>
              <a:ext uri="{FF2B5EF4-FFF2-40B4-BE49-F238E27FC236}">
                <a16:creationId xmlns:a16="http://schemas.microsoft.com/office/drawing/2014/main" id="{F88D6FCA-F039-214F-AC68-325B72E5F7AA}"/>
              </a:ext>
            </a:extLst>
          </p:cNvPr>
          <p:cNvSpPr txBox="1"/>
          <p:nvPr/>
        </p:nvSpPr>
        <p:spPr>
          <a:xfrm>
            <a:off x="1845952" y="484094"/>
            <a:ext cx="8350024" cy="830997"/>
          </a:xfrm>
          <a:prstGeom prst="rect">
            <a:avLst/>
          </a:prstGeom>
          <a:noFill/>
        </p:spPr>
        <p:txBody>
          <a:bodyPr wrap="square" rtlCol="0">
            <a:spAutoFit/>
          </a:bodyPr>
          <a:lstStyle/>
          <a:p>
            <a:r>
              <a:rPr lang="en-US" sz="2400" b="1" dirty="0">
                <a:solidFill>
                  <a:srgbClr val="C00000"/>
                </a:solidFill>
              </a:rPr>
              <a:t>                               Process Time in the examine room </a:t>
            </a:r>
            <a:br>
              <a:rPr lang="en-US" sz="2400" b="1" dirty="0">
                <a:solidFill>
                  <a:srgbClr val="C00000"/>
                </a:solidFill>
              </a:rPr>
            </a:br>
            <a:r>
              <a:rPr lang="en-US" sz="2400" b="1" dirty="0">
                <a:solidFill>
                  <a:srgbClr val="C00000"/>
                </a:solidFill>
              </a:rPr>
              <a:t>                                  Bar Graph vs Spaghetti Diagram </a:t>
            </a:r>
          </a:p>
        </p:txBody>
      </p:sp>
      <p:sp>
        <p:nvSpPr>
          <p:cNvPr id="5" name="TextBox 4">
            <a:extLst>
              <a:ext uri="{FF2B5EF4-FFF2-40B4-BE49-F238E27FC236}">
                <a16:creationId xmlns:a16="http://schemas.microsoft.com/office/drawing/2014/main" id="{2329D4A2-0922-1A41-81F4-12E48731B622}"/>
              </a:ext>
            </a:extLst>
          </p:cNvPr>
          <p:cNvSpPr txBox="1"/>
          <p:nvPr/>
        </p:nvSpPr>
        <p:spPr>
          <a:xfrm>
            <a:off x="2396434" y="4914900"/>
            <a:ext cx="7353751" cy="923330"/>
          </a:xfrm>
          <a:prstGeom prst="rect">
            <a:avLst/>
          </a:prstGeom>
          <a:noFill/>
        </p:spPr>
        <p:txBody>
          <a:bodyPr wrap="square" rtlCol="0">
            <a:spAutoFit/>
          </a:bodyPr>
          <a:lstStyle/>
          <a:p>
            <a:r>
              <a:rPr lang="en-US" dirty="0">
                <a:solidFill>
                  <a:srgbClr val="C00000"/>
                </a:solidFill>
              </a:rPr>
              <a:t>My Mentor: 85% WASTE</a:t>
            </a:r>
            <a:br>
              <a:rPr lang="en-US" dirty="0">
                <a:solidFill>
                  <a:srgbClr val="C00000"/>
                </a:solidFill>
              </a:rPr>
            </a:br>
            <a:r>
              <a:rPr lang="en-US" dirty="0">
                <a:solidFill>
                  <a:srgbClr val="C00000"/>
                </a:solidFill>
              </a:rPr>
              <a:t>“My use of the computer during a visit reminded him of a Treasure Hunt   from his childhood”</a:t>
            </a:r>
          </a:p>
        </p:txBody>
      </p:sp>
    </p:spTree>
    <p:extLst>
      <p:ext uri="{BB962C8B-B14F-4D97-AF65-F5344CB8AC3E}">
        <p14:creationId xmlns:p14="http://schemas.microsoft.com/office/powerpoint/2010/main" val="66288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0E968-A47F-CC41-BF7E-408A851D9FD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834164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520B-2D06-8B47-9D0D-1D673106B899}"/>
              </a:ext>
            </a:extLst>
          </p:cNvPr>
          <p:cNvSpPr>
            <a:spLocks noGrp="1"/>
          </p:cNvSpPr>
          <p:nvPr>
            <p:ph type="title"/>
          </p:nvPr>
        </p:nvSpPr>
        <p:spPr>
          <a:xfrm>
            <a:off x="838200" y="365127"/>
            <a:ext cx="10515600" cy="1340105"/>
          </a:xfrm>
        </p:spPr>
        <p:txBody>
          <a:bodyPr>
            <a:noAutofit/>
          </a:bodyPr>
          <a:lstStyle/>
          <a:p>
            <a:r>
              <a:rPr lang="en-US" sz="3600" b="1" dirty="0">
                <a:solidFill>
                  <a:srgbClr val="C00000"/>
                </a:solidFill>
              </a:rPr>
              <a:t>Value: Toyota’s Gemba Kaizen-</a:t>
            </a:r>
            <a:r>
              <a:rPr lang="en-US" sz="3600" dirty="0">
                <a:solidFill>
                  <a:srgbClr val="C00000"/>
                </a:solidFill>
              </a:rPr>
              <a:t> </a:t>
            </a:r>
            <a:r>
              <a:rPr lang="en-US" sz="3600" b="1" dirty="0">
                <a:solidFill>
                  <a:srgbClr val="C00000"/>
                </a:solidFill>
              </a:rPr>
              <a:t>Improve Productivity</a:t>
            </a:r>
            <a:r>
              <a:rPr lang="en-US" sz="3600" dirty="0">
                <a:solidFill>
                  <a:srgbClr val="C00000"/>
                </a:solidFill>
              </a:rPr>
              <a:t> </a:t>
            </a:r>
            <a:r>
              <a:rPr lang="en-US" sz="3600" b="1" dirty="0">
                <a:solidFill>
                  <a:srgbClr val="C00000"/>
                </a:solidFill>
              </a:rPr>
              <a:t>Elimination of Waste or “Muda”</a:t>
            </a:r>
            <a:br>
              <a:rPr lang="en-US" sz="3600" dirty="0">
                <a:solidFill>
                  <a:srgbClr val="C00000"/>
                </a:solidFill>
              </a:rPr>
            </a:br>
            <a:endParaRPr lang="en-US" sz="3600" dirty="0">
              <a:solidFill>
                <a:srgbClr val="C00000"/>
              </a:solidFill>
            </a:endParaRPr>
          </a:p>
        </p:txBody>
      </p:sp>
      <p:sp>
        <p:nvSpPr>
          <p:cNvPr id="3" name="Content Placeholder 2">
            <a:extLst>
              <a:ext uri="{FF2B5EF4-FFF2-40B4-BE49-F238E27FC236}">
                <a16:creationId xmlns:a16="http://schemas.microsoft.com/office/drawing/2014/main" id="{33D0B365-2899-2040-89BC-5341725369A4}"/>
              </a:ext>
            </a:extLst>
          </p:cNvPr>
          <p:cNvSpPr>
            <a:spLocks noGrp="1"/>
          </p:cNvSpPr>
          <p:nvPr>
            <p:ph idx="1"/>
          </p:nvPr>
        </p:nvSpPr>
        <p:spPr>
          <a:xfrm>
            <a:off x="838200" y="1705232"/>
            <a:ext cx="10515600" cy="4471732"/>
          </a:xfrm>
        </p:spPr>
        <p:txBody>
          <a:bodyPr>
            <a:normAutofit/>
          </a:bodyPr>
          <a:lstStyle/>
          <a:p>
            <a:pPr marL="0" indent="0">
              <a:buNone/>
            </a:pPr>
            <a:r>
              <a:rPr lang="en-US" sz="3200" dirty="0"/>
              <a:t>Inefficient or Excessive Movement </a:t>
            </a:r>
          </a:p>
          <a:p>
            <a:pPr marL="0" indent="0">
              <a:buNone/>
            </a:pPr>
            <a:r>
              <a:rPr lang="en-US" sz="3200" dirty="0"/>
              <a:t>Excessive Walking</a:t>
            </a:r>
          </a:p>
          <a:p>
            <a:pPr marL="0" indent="0">
              <a:buNone/>
            </a:pPr>
            <a:r>
              <a:rPr lang="en-US" sz="3200" dirty="0"/>
              <a:t>Duplication</a:t>
            </a:r>
          </a:p>
          <a:p>
            <a:pPr marL="0" indent="0">
              <a:buNone/>
            </a:pPr>
            <a:r>
              <a:rPr lang="en-US" sz="3200" dirty="0"/>
              <a:t>Interjecting attempt at note creation on computer</a:t>
            </a:r>
          </a:p>
          <a:p>
            <a:pPr marL="0" indent="0">
              <a:buNone/>
            </a:pPr>
            <a:r>
              <a:rPr lang="en-US" sz="3200" dirty="0"/>
              <a:t>Unorganized</a:t>
            </a:r>
          </a:p>
          <a:p>
            <a:pPr marL="0" indent="0">
              <a:buNone/>
            </a:pPr>
            <a:r>
              <a:rPr lang="en-US" sz="3200" dirty="0"/>
              <a:t>Overproduction Adding Data </a:t>
            </a:r>
            <a:br>
              <a:rPr lang="en-US" sz="3200" dirty="0"/>
            </a:br>
            <a:r>
              <a:rPr lang="en-US" sz="3200" dirty="0"/>
              <a:t>not necessary for the specialty</a:t>
            </a:r>
          </a:p>
          <a:p>
            <a:pPr marL="0" indent="0">
              <a:buNone/>
            </a:pPr>
            <a:r>
              <a:rPr lang="en-US" sz="3200" dirty="0"/>
              <a:t>Batching</a:t>
            </a:r>
          </a:p>
          <a:p>
            <a:pPr marL="0" indent="0">
              <a:buNone/>
            </a:pPr>
            <a:endParaRPr lang="en-US" sz="3200" dirty="0"/>
          </a:p>
        </p:txBody>
      </p:sp>
    </p:spTree>
    <p:extLst>
      <p:ext uri="{BB962C8B-B14F-4D97-AF65-F5344CB8AC3E}">
        <p14:creationId xmlns:p14="http://schemas.microsoft.com/office/powerpoint/2010/main" val="372420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4B7C-3F2F-5046-9F61-A99A685D74AA}"/>
              </a:ext>
            </a:extLst>
          </p:cNvPr>
          <p:cNvSpPr>
            <a:spLocks noGrp="1"/>
          </p:cNvSpPr>
          <p:nvPr>
            <p:ph type="title"/>
          </p:nvPr>
        </p:nvSpPr>
        <p:spPr/>
        <p:txBody>
          <a:bodyPr/>
          <a:lstStyle/>
          <a:p>
            <a:r>
              <a:rPr lang="en-US" b="1" dirty="0">
                <a:solidFill>
                  <a:srgbClr val="C00000"/>
                </a:solidFill>
              </a:rPr>
              <a:t>5 S’s:  Back Bone of the Work Place(Gemba)       organization</a:t>
            </a:r>
          </a:p>
        </p:txBody>
      </p:sp>
      <p:sp>
        <p:nvSpPr>
          <p:cNvPr id="3" name="Content Placeholder 2">
            <a:extLst>
              <a:ext uri="{FF2B5EF4-FFF2-40B4-BE49-F238E27FC236}">
                <a16:creationId xmlns:a16="http://schemas.microsoft.com/office/drawing/2014/main" id="{570F5EF3-836F-B84D-8F17-95AB38ED63DE}"/>
              </a:ext>
            </a:extLst>
          </p:cNvPr>
          <p:cNvSpPr>
            <a:spLocks noGrp="1"/>
          </p:cNvSpPr>
          <p:nvPr>
            <p:ph idx="1"/>
          </p:nvPr>
        </p:nvSpPr>
        <p:spPr/>
        <p:txBody>
          <a:bodyPr>
            <a:normAutofit/>
          </a:bodyPr>
          <a:lstStyle/>
          <a:p>
            <a:r>
              <a:rPr lang="en-US" sz="3200" b="1" dirty="0"/>
              <a:t>Sort</a:t>
            </a:r>
            <a:r>
              <a:rPr lang="en-US" sz="3200" dirty="0"/>
              <a:t> out all unnecessary items from the Gemba.</a:t>
            </a:r>
            <a:br>
              <a:rPr lang="en-US" sz="3200" dirty="0"/>
            </a:br>
            <a:r>
              <a:rPr lang="en-US" sz="3200" dirty="0"/>
              <a:t>Leader walks thru –Red Tape </a:t>
            </a:r>
          </a:p>
          <a:p>
            <a:r>
              <a:rPr lang="en-US" sz="3200" b="1" dirty="0"/>
              <a:t>Straighten</a:t>
            </a:r>
            <a:r>
              <a:rPr lang="en-US" sz="3200" dirty="0"/>
              <a:t> things out-orderly placement of items. Organized </a:t>
            </a:r>
          </a:p>
          <a:p>
            <a:r>
              <a:rPr lang="en-US" sz="3200" b="1" dirty="0"/>
              <a:t>Shine</a:t>
            </a:r>
            <a:r>
              <a:rPr lang="en-US" sz="3200" dirty="0"/>
              <a:t>-sweep the floor keep everything neat</a:t>
            </a:r>
          </a:p>
          <a:p>
            <a:r>
              <a:rPr lang="en-US" sz="3200" b="1" dirty="0"/>
              <a:t>Standardize</a:t>
            </a:r>
            <a:r>
              <a:rPr lang="en-US" sz="3200" dirty="0"/>
              <a:t> - systematizing the first 3 steps. Standardized work</a:t>
            </a:r>
          </a:p>
          <a:p>
            <a:r>
              <a:rPr lang="en-US" sz="3200" b="1" dirty="0"/>
              <a:t>Sustain</a:t>
            </a:r>
            <a:r>
              <a:rPr lang="en-US" sz="3200" dirty="0"/>
              <a:t>- maintaining what the created. Need to constantly reassess</a:t>
            </a:r>
          </a:p>
          <a:p>
            <a:pPr marL="0" indent="0">
              <a:buNone/>
            </a:pPr>
            <a:endParaRPr lang="en-US" sz="3200" dirty="0"/>
          </a:p>
        </p:txBody>
      </p:sp>
    </p:spTree>
    <p:extLst>
      <p:ext uri="{BB962C8B-B14F-4D97-AF65-F5344CB8AC3E}">
        <p14:creationId xmlns:p14="http://schemas.microsoft.com/office/powerpoint/2010/main" val="311934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D5D5-D897-004B-8693-44EA0FADEDEB}"/>
              </a:ext>
            </a:extLst>
          </p:cNvPr>
          <p:cNvSpPr>
            <a:spLocks noGrp="1"/>
          </p:cNvSpPr>
          <p:nvPr>
            <p:ph type="title"/>
          </p:nvPr>
        </p:nvSpPr>
        <p:spPr>
          <a:xfrm>
            <a:off x="554421" y="0"/>
            <a:ext cx="10799379" cy="974035"/>
          </a:xfrm>
        </p:spPr>
        <p:txBody>
          <a:bodyPr>
            <a:normAutofit/>
          </a:bodyPr>
          <a:lstStyle/>
          <a:p>
            <a:r>
              <a:rPr lang="en-US" sz="4800" b="1" dirty="0">
                <a:solidFill>
                  <a:srgbClr val="C00000"/>
                </a:solidFill>
              </a:rPr>
              <a:t>Survival Skills I Learned in Value</a:t>
            </a:r>
          </a:p>
        </p:txBody>
      </p:sp>
      <p:sp>
        <p:nvSpPr>
          <p:cNvPr id="3" name="Content Placeholder 2">
            <a:extLst>
              <a:ext uri="{FF2B5EF4-FFF2-40B4-BE49-F238E27FC236}">
                <a16:creationId xmlns:a16="http://schemas.microsoft.com/office/drawing/2014/main" id="{78B86F91-4323-ED40-A9B4-A605856D30A1}"/>
              </a:ext>
            </a:extLst>
          </p:cNvPr>
          <p:cNvSpPr>
            <a:spLocks noGrp="1"/>
          </p:cNvSpPr>
          <p:nvPr>
            <p:ph idx="1"/>
          </p:nvPr>
        </p:nvSpPr>
        <p:spPr>
          <a:xfrm>
            <a:off x="554421" y="1341119"/>
            <a:ext cx="10515600" cy="4362877"/>
          </a:xfrm>
        </p:spPr>
        <p:txBody>
          <a:bodyPr>
            <a:noAutofit/>
          </a:bodyPr>
          <a:lstStyle/>
          <a:p>
            <a:r>
              <a:rPr lang="en-US" dirty="0"/>
              <a:t>If you have frustration, you have an undesirable outcome.</a:t>
            </a:r>
            <a:br>
              <a:rPr lang="en-US" dirty="0"/>
            </a:br>
            <a:r>
              <a:rPr lang="en-US" dirty="0"/>
              <a:t>So take ownership and fix it. </a:t>
            </a:r>
          </a:p>
          <a:p>
            <a:r>
              <a:rPr lang="en-US" b="1" dirty="0"/>
              <a:t>To change the outcome, must change the process.</a:t>
            </a:r>
            <a:endParaRPr lang="en-US" dirty="0"/>
          </a:p>
          <a:p>
            <a:r>
              <a:rPr lang="en-US" dirty="0"/>
              <a:t>Share the problem-solving fellow employees</a:t>
            </a:r>
            <a:endParaRPr lang="en-US" b="1" dirty="0"/>
          </a:p>
          <a:p>
            <a:r>
              <a:rPr lang="en-US" dirty="0"/>
              <a:t>1</a:t>
            </a:r>
            <a:r>
              <a:rPr lang="en-US" baseline="30000" dirty="0"/>
              <a:t>st</a:t>
            </a:r>
            <a:r>
              <a:rPr lang="en-US" dirty="0"/>
              <a:t> remove process waste to improve efficiency.</a:t>
            </a:r>
          </a:p>
          <a:p>
            <a:r>
              <a:rPr lang="en-US" dirty="0"/>
              <a:t>2</a:t>
            </a:r>
            <a:r>
              <a:rPr lang="en-US" baseline="30000" dirty="0"/>
              <a:t>nd</a:t>
            </a:r>
            <a:r>
              <a:rPr lang="en-US" dirty="0"/>
              <a:t> change process to optimize effectiveness</a:t>
            </a:r>
          </a:p>
          <a:p>
            <a:r>
              <a:rPr lang="en-US" dirty="0"/>
              <a:t>3</a:t>
            </a:r>
            <a:r>
              <a:rPr lang="en-US" baseline="30000" dirty="0"/>
              <a:t>rd</a:t>
            </a:r>
            <a:r>
              <a:rPr lang="en-US" dirty="0"/>
              <a:t> Create standardized protocols to reduce process variability which</a:t>
            </a:r>
            <a:br>
              <a:rPr lang="en-US" dirty="0"/>
            </a:br>
            <a:r>
              <a:rPr lang="en-US" dirty="0"/>
              <a:t>improves outcome reliability </a:t>
            </a:r>
          </a:p>
          <a:p>
            <a:r>
              <a:rPr lang="en-US" dirty="0"/>
              <a:t>Most problems are process, not people problems</a:t>
            </a:r>
          </a:p>
        </p:txBody>
      </p:sp>
    </p:spTree>
    <p:extLst>
      <p:ext uri="{BB962C8B-B14F-4D97-AF65-F5344CB8AC3E}">
        <p14:creationId xmlns:p14="http://schemas.microsoft.com/office/powerpoint/2010/main" val="152776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EB83-ECC4-E747-8D9C-AE4D45895F42}"/>
              </a:ext>
            </a:extLst>
          </p:cNvPr>
          <p:cNvSpPr>
            <a:spLocks noGrp="1"/>
          </p:cNvSpPr>
          <p:nvPr>
            <p:ph type="title"/>
          </p:nvPr>
        </p:nvSpPr>
        <p:spPr>
          <a:xfrm>
            <a:off x="838200" y="98475"/>
            <a:ext cx="10515600" cy="1351184"/>
          </a:xfrm>
        </p:spPr>
        <p:txBody>
          <a:bodyPr>
            <a:normAutofit/>
          </a:bodyPr>
          <a:lstStyle/>
          <a:p>
            <a:r>
              <a:rPr lang="en-US" b="1" dirty="0">
                <a:solidFill>
                  <a:srgbClr val="C00000"/>
                </a:solidFill>
              </a:rPr>
              <a:t>Survival Skills I Learned in Value:</a:t>
            </a:r>
          </a:p>
        </p:txBody>
      </p:sp>
      <p:sp>
        <p:nvSpPr>
          <p:cNvPr id="3" name="Content Placeholder 2">
            <a:extLst>
              <a:ext uri="{FF2B5EF4-FFF2-40B4-BE49-F238E27FC236}">
                <a16:creationId xmlns:a16="http://schemas.microsoft.com/office/drawing/2014/main" id="{FCAF69AA-031C-3944-B961-F1446C3CE25C}"/>
              </a:ext>
            </a:extLst>
          </p:cNvPr>
          <p:cNvSpPr>
            <a:spLocks noGrp="1"/>
          </p:cNvSpPr>
          <p:nvPr>
            <p:ph idx="1"/>
          </p:nvPr>
        </p:nvSpPr>
        <p:spPr>
          <a:xfrm>
            <a:off x="838200" y="1191492"/>
            <a:ext cx="10515600" cy="4985472"/>
          </a:xfrm>
        </p:spPr>
        <p:txBody>
          <a:bodyPr>
            <a:normAutofit/>
          </a:bodyPr>
          <a:lstStyle/>
          <a:p>
            <a:r>
              <a:rPr lang="en-US" b="1" dirty="0"/>
              <a:t>Realization I used Batching to approach work which</a:t>
            </a:r>
            <a:br>
              <a:rPr lang="en-US" dirty="0"/>
            </a:br>
            <a:r>
              <a:rPr lang="en-US" b="1" dirty="0"/>
              <a:t>resulted in taking incomplete work home </a:t>
            </a:r>
          </a:p>
          <a:p>
            <a:r>
              <a:rPr lang="en-US" b="1" dirty="0"/>
              <a:t>Single Process Flow </a:t>
            </a:r>
            <a:r>
              <a:rPr lang="en-US" dirty="0"/>
              <a:t>is the most effective and efficient method for approaching clinic flow</a:t>
            </a:r>
          </a:p>
        </p:txBody>
      </p:sp>
    </p:spTree>
    <p:extLst>
      <p:ext uri="{BB962C8B-B14F-4D97-AF65-F5344CB8AC3E}">
        <p14:creationId xmlns:p14="http://schemas.microsoft.com/office/powerpoint/2010/main" val="17857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E3A8-2A4A-124A-9BAF-AEA202C79FD6}"/>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166992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4009-E245-7D42-B1CF-35CD047A757F}"/>
              </a:ext>
            </a:extLst>
          </p:cNvPr>
          <p:cNvSpPr>
            <a:spLocks noGrp="1"/>
          </p:cNvSpPr>
          <p:nvPr>
            <p:ph type="title"/>
          </p:nvPr>
        </p:nvSpPr>
        <p:spPr/>
        <p:txBody>
          <a:bodyPr>
            <a:normAutofit/>
          </a:bodyPr>
          <a:lstStyle/>
          <a:p>
            <a:r>
              <a:rPr lang="en-US" sz="4800" b="1" dirty="0">
                <a:solidFill>
                  <a:srgbClr val="C00000"/>
                </a:solidFill>
              </a:rPr>
              <a:t>Resources:</a:t>
            </a:r>
          </a:p>
        </p:txBody>
      </p:sp>
      <p:sp>
        <p:nvSpPr>
          <p:cNvPr id="3" name="Content Placeholder 2">
            <a:extLst>
              <a:ext uri="{FF2B5EF4-FFF2-40B4-BE49-F238E27FC236}">
                <a16:creationId xmlns:a16="http://schemas.microsoft.com/office/drawing/2014/main" id="{0AAFD02B-0BB4-2D4C-B1DC-04ED5FF84EC3}"/>
              </a:ext>
            </a:extLst>
          </p:cNvPr>
          <p:cNvSpPr>
            <a:spLocks noGrp="1"/>
          </p:cNvSpPr>
          <p:nvPr>
            <p:ph idx="1"/>
          </p:nvPr>
        </p:nvSpPr>
        <p:spPr/>
        <p:txBody>
          <a:bodyPr>
            <a:normAutofit/>
          </a:bodyPr>
          <a:lstStyle/>
          <a:p>
            <a:r>
              <a:rPr lang="en-US" sz="3200" dirty="0"/>
              <a:t>Wealth of available information</a:t>
            </a:r>
            <a:br>
              <a:rPr lang="en-US" sz="3200" dirty="0"/>
            </a:br>
            <a:r>
              <a:rPr lang="en-US" sz="3200" dirty="0"/>
              <a:t>Online courses to a variety of books</a:t>
            </a:r>
            <a:br>
              <a:rPr lang="en-US" sz="3200" dirty="0"/>
            </a:br>
            <a:endParaRPr lang="en-US" sz="3200" dirty="0"/>
          </a:p>
          <a:p>
            <a:r>
              <a:rPr lang="en-US" sz="3200" dirty="0" err="1"/>
              <a:t>Accelerate.com</a:t>
            </a:r>
            <a:r>
              <a:rPr lang="en-US" sz="3200" dirty="0"/>
              <a:t> –Online Value courses  </a:t>
            </a:r>
            <a:br>
              <a:rPr lang="en-US" sz="3200" dirty="0"/>
            </a:br>
            <a:r>
              <a:rPr lang="en-US" sz="3200" dirty="0"/>
              <a:t>                               </a:t>
            </a:r>
            <a:br>
              <a:rPr lang="en-US" sz="3200" dirty="0"/>
            </a:br>
            <a:r>
              <a:rPr lang="en-US" sz="3200" dirty="0"/>
              <a:t>                               Request Value Mentor through our </a:t>
            </a:r>
          </a:p>
          <a:p>
            <a:pPr marL="0" indent="0">
              <a:buNone/>
            </a:pPr>
            <a:r>
              <a:rPr lang="en-US" sz="3200" dirty="0"/>
              <a:t>                                  Value Engineering Department </a:t>
            </a:r>
            <a:br>
              <a:rPr lang="en-US" sz="3200" dirty="0"/>
            </a:br>
            <a:endParaRPr lang="en-US" sz="3200" dirty="0"/>
          </a:p>
        </p:txBody>
      </p:sp>
    </p:spTree>
    <p:extLst>
      <p:ext uri="{BB962C8B-B14F-4D97-AF65-F5344CB8AC3E}">
        <p14:creationId xmlns:p14="http://schemas.microsoft.com/office/powerpoint/2010/main" val="347932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C2E2-0495-A247-AE3C-D3A6F4028F20}"/>
              </a:ext>
            </a:extLst>
          </p:cNvPr>
          <p:cNvSpPr>
            <a:spLocks noGrp="1"/>
          </p:cNvSpPr>
          <p:nvPr>
            <p:ph type="title"/>
          </p:nvPr>
        </p:nvSpPr>
        <p:spPr/>
        <p:txBody>
          <a:bodyPr>
            <a:normAutofit/>
          </a:bodyPr>
          <a:lstStyle/>
          <a:p>
            <a:r>
              <a:rPr lang="en-US" b="1" dirty="0">
                <a:solidFill>
                  <a:srgbClr val="C00000"/>
                </a:solidFill>
              </a:rPr>
              <a:t>So…….How did a Cow save Dr. Sussman </a:t>
            </a:r>
            <a:br>
              <a:rPr lang="en-US" b="1" dirty="0">
                <a:solidFill>
                  <a:srgbClr val="C00000"/>
                </a:solidFill>
              </a:rPr>
            </a:br>
            <a:r>
              <a:rPr lang="en-US" b="1" dirty="0">
                <a:solidFill>
                  <a:srgbClr val="C00000"/>
                </a:solidFill>
              </a:rPr>
              <a:t>from a possibly career ending catastrophe ?</a:t>
            </a:r>
          </a:p>
        </p:txBody>
      </p:sp>
      <p:sp>
        <p:nvSpPr>
          <p:cNvPr id="3" name="Content Placeholder 2">
            <a:extLst>
              <a:ext uri="{FF2B5EF4-FFF2-40B4-BE49-F238E27FC236}">
                <a16:creationId xmlns:a16="http://schemas.microsoft.com/office/drawing/2014/main" id="{22D6F02B-C0DF-3143-9669-C7A1FA2F338F}"/>
              </a:ext>
            </a:extLst>
          </p:cNvPr>
          <p:cNvSpPr>
            <a:spLocks noGrp="1"/>
          </p:cNvSpPr>
          <p:nvPr>
            <p:ph idx="1"/>
          </p:nvPr>
        </p:nvSpPr>
        <p:spPr/>
        <p:txBody>
          <a:bodyPr>
            <a:normAutofit fontScale="92500" lnSpcReduction="10000"/>
          </a:bodyPr>
          <a:lstStyle/>
          <a:p>
            <a:r>
              <a:rPr lang="en-US" dirty="0"/>
              <a:t>I received a very disturbing about Muda </a:t>
            </a:r>
          </a:p>
          <a:p>
            <a:r>
              <a:rPr lang="en-US" dirty="0"/>
              <a:t>Frustration</a:t>
            </a:r>
            <a:br>
              <a:rPr lang="en-US" dirty="0"/>
            </a:br>
            <a:r>
              <a:rPr lang="en-US" dirty="0"/>
              <a:t>-Time walking to and from the patient’s examine room to his computer</a:t>
            </a:r>
            <a:br>
              <a:rPr lang="en-US" dirty="0"/>
            </a:br>
            <a:r>
              <a:rPr lang="en-US" dirty="0"/>
              <a:t>-Logging on booting up through multiple fire walls</a:t>
            </a:r>
            <a:br>
              <a:rPr lang="en-US" dirty="0"/>
            </a:br>
            <a:r>
              <a:rPr lang="en-US" dirty="0"/>
              <a:t> Logging off</a:t>
            </a:r>
          </a:p>
          <a:p>
            <a:r>
              <a:rPr lang="en-US" dirty="0"/>
              <a:t>Log-on …..2 minutes</a:t>
            </a:r>
            <a:br>
              <a:rPr lang="en-US" dirty="0"/>
            </a:br>
            <a:r>
              <a:rPr lang="en-US" dirty="0"/>
              <a:t>log-off …..1 minute</a:t>
            </a:r>
            <a:br>
              <a:rPr lang="en-US" dirty="0"/>
            </a:br>
            <a:r>
              <a:rPr lang="en-US" dirty="0"/>
              <a:t>14/day</a:t>
            </a:r>
          </a:p>
          <a:p>
            <a:r>
              <a:rPr lang="en-US" dirty="0"/>
              <a:t>14 x 3=42  minutes/day-?Waste?</a:t>
            </a:r>
            <a:br>
              <a:rPr lang="en-US" dirty="0"/>
            </a:br>
            <a:r>
              <a:rPr lang="en-US" dirty="0"/>
              <a:t>Not including walking time nor the damage caused by Residual Focus and Distraction </a:t>
            </a:r>
          </a:p>
        </p:txBody>
      </p:sp>
    </p:spTree>
    <p:extLst>
      <p:ext uri="{BB962C8B-B14F-4D97-AF65-F5344CB8AC3E}">
        <p14:creationId xmlns:p14="http://schemas.microsoft.com/office/powerpoint/2010/main" val="2858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27B1BA9D-F412-6D4D-B090-B8785DCBE40B}"/>
              </a:ext>
            </a:extLst>
          </p:cNvPr>
          <p:cNvPicPr>
            <a:picLocks noChangeAspect="1"/>
          </p:cNvPicPr>
          <p:nvPr/>
        </p:nvPicPr>
        <p:blipFill>
          <a:blip r:embed="rId3"/>
          <a:stretch>
            <a:fillRect/>
          </a:stretch>
        </p:blipFill>
        <p:spPr>
          <a:xfrm>
            <a:off x="121920" y="0"/>
            <a:ext cx="8168640" cy="6096000"/>
          </a:xfrm>
          <a:prstGeom prst="rect">
            <a:avLst/>
          </a:prstGeom>
        </p:spPr>
      </p:pic>
      <p:sp>
        <p:nvSpPr>
          <p:cNvPr id="4" name="TextBox 3">
            <a:extLst>
              <a:ext uri="{FF2B5EF4-FFF2-40B4-BE49-F238E27FC236}">
                <a16:creationId xmlns:a16="http://schemas.microsoft.com/office/drawing/2014/main" id="{5C96EC32-18A6-2D47-ADB1-2FFA273EDA46}"/>
              </a:ext>
            </a:extLst>
          </p:cNvPr>
          <p:cNvSpPr txBox="1"/>
          <p:nvPr/>
        </p:nvSpPr>
        <p:spPr>
          <a:xfrm>
            <a:off x="8679543" y="1799770"/>
            <a:ext cx="2666451" cy="3416320"/>
          </a:xfrm>
          <a:prstGeom prst="rect">
            <a:avLst/>
          </a:prstGeom>
          <a:noFill/>
        </p:spPr>
        <p:txBody>
          <a:bodyPr wrap="square" rtlCol="0">
            <a:spAutoFit/>
          </a:bodyPr>
          <a:lstStyle/>
          <a:p>
            <a:r>
              <a:rPr lang="en-US" sz="3600" b="1" dirty="0">
                <a:solidFill>
                  <a:srgbClr val="C00000"/>
                </a:solidFill>
              </a:rPr>
              <a:t>Buddy’s COW</a:t>
            </a:r>
            <a:br>
              <a:rPr lang="en-US" sz="3600" b="1" dirty="0">
                <a:solidFill>
                  <a:srgbClr val="C00000"/>
                </a:solidFill>
              </a:rPr>
            </a:br>
            <a:endParaRPr lang="en-US" sz="3600" b="1" dirty="0">
              <a:solidFill>
                <a:srgbClr val="C00000"/>
              </a:solidFill>
            </a:endParaRPr>
          </a:p>
          <a:p>
            <a:r>
              <a:rPr lang="en-US" sz="3600" b="1" dirty="0">
                <a:solidFill>
                  <a:srgbClr val="C00000"/>
                </a:solidFill>
              </a:rPr>
              <a:t>Computer</a:t>
            </a:r>
          </a:p>
          <a:p>
            <a:r>
              <a:rPr lang="en-US" sz="3600" b="1" dirty="0">
                <a:solidFill>
                  <a:srgbClr val="C00000"/>
                </a:solidFill>
              </a:rPr>
              <a:t>On </a:t>
            </a:r>
          </a:p>
          <a:p>
            <a:r>
              <a:rPr lang="en-US" sz="3600" b="1" dirty="0">
                <a:solidFill>
                  <a:srgbClr val="C00000"/>
                </a:solidFill>
              </a:rPr>
              <a:t>Wheels</a:t>
            </a:r>
          </a:p>
        </p:txBody>
      </p:sp>
    </p:spTree>
    <p:extLst>
      <p:ext uri="{BB962C8B-B14F-4D97-AF65-F5344CB8AC3E}">
        <p14:creationId xmlns:p14="http://schemas.microsoft.com/office/powerpoint/2010/main" val="2938509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BED6-BBD4-114F-97CE-24CCED1B3B63}"/>
              </a:ext>
            </a:extLst>
          </p:cNvPr>
          <p:cNvSpPr>
            <a:spLocks noGrp="1"/>
          </p:cNvSpPr>
          <p:nvPr>
            <p:ph type="title"/>
          </p:nvPr>
        </p:nvSpPr>
        <p:spPr/>
        <p:txBody>
          <a:bodyPr>
            <a:noAutofit/>
          </a:bodyPr>
          <a:lstStyle/>
          <a:p>
            <a:r>
              <a:rPr lang="en-US" sz="4000" b="1" dirty="0">
                <a:solidFill>
                  <a:srgbClr val="C00000"/>
                </a:solidFill>
              </a:rPr>
              <a:t>Mindfulness: TM-</a:t>
            </a:r>
            <a:r>
              <a:rPr lang="en-US" sz="4000" b="1" dirty="0" err="1">
                <a:solidFill>
                  <a:srgbClr val="C00000"/>
                </a:solidFill>
              </a:rPr>
              <a:t>Transendental</a:t>
            </a:r>
            <a:r>
              <a:rPr lang="en-US" sz="4000" b="1" dirty="0">
                <a:solidFill>
                  <a:srgbClr val="C00000"/>
                </a:solidFill>
              </a:rPr>
              <a:t> Meditation</a:t>
            </a:r>
          </a:p>
        </p:txBody>
      </p:sp>
      <p:pic>
        <p:nvPicPr>
          <p:cNvPr id="6" name="Content Placeholder 5">
            <a:extLst>
              <a:ext uri="{FF2B5EF4-FFF2-40B4-BE49-F238E27FC236}">
                <a16:creationId xmlns:a16="http://schemas.microsoft.com/office/drawing/2014/main" id="{1D3890E7-2AF2-DD46-9E7B-95580C832367}"/>
              </a:ext>
            </a:extLst>
          </p:cNvPr>
          <p:cNvPicPr>
            <a:picLocks noGrp="1" noChangeAspect="1"/>
          </p:cNvPicPr>
          <p:nvPr>
            <p:ph idx="1"/>
          </p:nvPr>
        </p:nvPicPr>
        <p:blipFill>
          <a:blip r:embed="rId3"/>
          <a:stretch>
            <a:fillRect/>
          </a:stretch>
        </p:blipFill>
        <p:spPr>
          <a:xfrm>
            <a:off x="6642857" y="987425"/>
            <a:ext cx="3252861" cy="4873625"/>
          </a:xfrm>
        </p:spPr>
      </p:pic>
      <p:sp>
        <p:nvSpPr>
          <p:cNvPr id="4" name="Text Placeholder 3">
            <a:extLst>
              <a:ext uri="{FF2B5EF4-FFF2-40B4-BE49-F238E27FC236}">
                <a16:creationId xmlns:a16="http://schemas.microsoft.com/office/drawing/2014/main" id="{070D919B-FF1C-5247-9D87-281A1372E303}"/>
              </a:ext>
            </a:extLst>
          </p:cNvPr>
          <p:cNvSpPr>
            <a:spLocks noGrp="1"/>
          </p:cNvSpPr>
          <p:nvPr>
            <p:ph type="body" sz="half" idx="2"/>
          </p:nvPr>
        </p:nvSpPr>
        <p:spPr>
          <a:xfrm>
            <a:off x="839788" y="2627087"/>
            <a:ext cx="3932237" cy="3241902"/>
          </a:xfrm>
        </p:spPr>
        <p:txBody>
          <a:bodyPr>
            <a:normAutofit/>
          </a:bodyPr>
          <a:lstStyle/>
          <a:p>
            <a:r>
              <a:rPr lang="en-US" sz="3200" dirty="0"/>
              <a:t>SMU 1969-I attended the first TM course </a:t>
            </a:r>
            <a:br>
              <a:rPr lang="en-US" sz="3200" dirty="0"/>
            </a:br>
            <a:r>
              <a:rPr lang="en-US" sz="3200" dirty="0"/>
              <a:t>taught on campus by</a:t>
            </a:r>
            <a:br>
              <a:rPr lang="en-US" sz="3200" dirty="0"/>
            </a:br>
            <a:r>
              <a:rPr lang="en-US" sz="3200" dirty="0"/>
              <a:t>the </a:t>
            </a:r>
            <a:r>
              <a:rPr lang="en-US" sz="3200" dirty="0" err="1"/>
              <a:t>Marharishi</a:t>
            </a:r>
            <a:br>
              <a:rPr lang="en-US" sz="3200" dirty="0"/>
            </a:br>
            <a:br>
              <a:rPr lang="en-US" sz="3200" dirty="0"/>
            </a:br>
            <a:r>
              <a:rPr lang="en-US" sz="3200" dirty="0"/>
              <a:t>my personal Mantra</a:t>
            </a:r>
          </a:p>
        </p:txBody>
      </p:sp>
    </p:spTree>
    <p:extLst>
      <p:ext uri="{BB962C8B-B14F-4D97-AF65-F5344CB8AC3E}">
        <p14:creationId xmlns:p14="http://schemas.microsoft.com/office/powerpoint/2010/main" val="362466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F09E-0693-1C4B-AA3D-A6C30A414B2D}"/>
              </a:ext>
            </a:extLst>
          </p:cNvPr>
          <p:cNvSpPr>
            <a:spLocks noGrp="1"/>
          </p:cNvSpPr>
          <p:nvPr>
            <p:ph type="title"/>
          </p:nvPr>
        </p:nvSpPr>
        <p:spPr/>
        <p:txBody>
          <a:bodyPr/>
          <a:lstStyle/>
          <a:p>
            <a:r>
              <a:rPr lang="en-US" b="1" dirty="0">
                <a:solidFill>
                  <a:srgbClr val="C00000"/>
                </a:solidFill>
              </a:rPr>
              <a:t>Burnout: Formal Definition</a:t>
            </a:r>
          </a:p>
        </p:txBody>
      </p:sp>
      <p:sp>
        <p:nvSpPr>
          <p:cNvPr id="3" name="Content Placeholder 2">
            <a:extLst>
              <a:ext uri="{FF2B5EF4-FFF2-40B4-BE49-F238E27FC236}">
                <a16:creationId xmlns:a16="http://schemas.microsoft.com/office/drawing/2014/main" id="{7F26A623-BD21-6C48-AB47-3D720FB87463}"/>
              </a:ext>
            </a:extLst>
          </p:cNvPr>
          <p:cNvSpPr>
            <a:spLocks noGrp="1"/>
          </p:cNvSpPr>
          <p:nvPr>
            <p:ph idx="1"/>
          </p:nvPr>
        </p:nvSpPr>
        <p:spPr>
          <a:xfrm>
            <a:off x="838200" y="1828800"/>
            <a:ext cx="10926170" cy="3996268"/>
          </a:xfrm>
        </p:spPr>
        <p:txBody>
          <a:bodyPr>
            <a:normAutofit/>
          </a:bodyPr>
          <a:lstStyle/>
          <a:p>
            <a:r>
              <a:rPr lang="en-US" dirty="0"/>
              <a:t>A psychological syndrome emerging as a prolonged response </a:t>
            </a:r>
            <a:br>
              <a:rPr lang="en-US" dirty="0"/>
            </a:br>
            <a:r>
              <a:rPr lang="en-US" dirty="0"/>
              <a:t>to chronic interpersonal stressors on the job.</a:t>
            </a:r>
            <a:br>
              <a:rPr lang="en-US" dirty="0"/>
            </a:br>
            <a:r>
              <a:rPr lang="en-US" dirty="0"/>
              <a:t>Three key dimensions of this response:</a:t>
            </a:r>
            <a:br>
              <a:rPr lang="en-US" dirty="0"/>
            </a:br>
            <a:r>
              <a:rPr lang="en-US" dirty="0"/>
              <a:t> 1-overwhelming exhaustion, </a:t>
            </a:r>
            <a:br>
              <a:rPr lang="en-US" dirty="0"/>
            </a:br>
            <a:r>
              <a:rPr lang="en-US" dirty="0"/>
              <a:t> 2-feeling of </a:t>
            </a:r>
            <a:r>
              <a:rPr lang="en-US" dirty="0" err="1"/>
              <a:t>cyanismn</a:t>
            </a:r>
            <a:r>
              <a:rPr lang="en-US" dirty="0"/>
              <a:t> and detachment from the job </a:t>
            </a:r>
            <a:br>
              <a:rPr lang="en-US" dirty="0"/>
            </a:br>
            <a:r>
              <a:rPr lang="en-US" dirty="0"/>
              <a:t> 3-a sense of ineffectiveness and lack of accomplishment</a:t>
            </a:r>
          </a:p>
          <a:p>
            <a:endParaRPr lang="en-US" dirty="0"/>
          </a:p>
          <a:p>
            <a:r>
              <a:rPr lang="en-US" dirty="0"/>
              <a:t>Merriam-Webster: Exhaustion of physical and emotional strength or motivation, usually as a result of prolonged stress and frustration</a:t>
            </a:r>
          </a:p>
          <a:p>
            <a:endParaRPr lang="en-US" dirty="0"/>
          </a:p>
          <a:p>
            <a:pPr marL="0" indent="0">
              <a:buNone/>
            </a:pPr>
            <a:endParaRPr lang="en-US" dirty="0"/>
          </a:p>
        </p:txBody>
      </p:sp>
      <p:pic>
        <p:nvPicPr>
          <p:cNvPr id="4" name="Picture 3">
            <a:extLst>
              <a:ext uri="{FF2B5EF4-FFF2-40B4-BE49-F238E27FC236}">
                <a16:creationId xmlns:a16="http://schemas.microsoft.com/office/drawing/2014/main" id="{0F7D93F0-599E-6F4D-A6D2-065500618D6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019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58B0-3364-744F-92F7-E803A720AF51}"/>
              </a:ext>
            </a:extLst>
          </p:cNvPr>
          <p:cNvSpPr>
            <a:spLocks noGrp="1"/>
          </p:cNvSpPr>
          <p:nvPr>
            <p:ph type="title"/>
          </p:nvPr>
        </p:nvSpPr>
        <p:spPr>
          <a:xfrm>
            <a:off x="838200" y="1"/>
            <a:ext cx="10515600" cy="1553028"/>
          </a:xfrm>
        </p:spPr>
        <p:txBody>
          <a:bodyPr/>
          <a:lstStyle/>
          <a:p>
            <a:r>
              <a:rPr lang="en-US" sz="4800" b="1" dirty="0">
                <a:solidFill>
                  <a:srgbClr val="C00000"/>
                </a:solidFill>
              </a:rPr>
              <a:t>               My Definition of Burnout</a:t>
            </a:r>
          </a:p>
        </p:txBody>
      </p:sp>
      <p:sp>
        <p:nvSpPr>
          <p:cNvPr id="3" name="Content Placeholder 2">
            <a:extLst>
              <a:ext uri="{FF2B5EF4-FFF2-40B4-BE49-F238E27FC236}">
                <a16:creationId xmlns:a16="http://schemas.microsoft.com/office/drawing/2014/main" id="{1E0759D7-2497-F148-A3F2-15942F743763}"/>
              </a:ext>
            </a:extLst>
          </p:cNvPr>
          <p:cNvSpPr>
            <a:spLocks noGrp="1"/>
          </p:cNvSpPr>
          <p:nvPr>
            <p:ph idx="1"/>
          </p:nvPr>
        </p:nvSpPr>
        <p:spPr>
          <a:xfrm>
            <a:off x="838200" y="1117600"/>
            <a:ext cx="10515600" cy="5059363"/>
          </a:xfrm>
        </p:spPr>
        <p:txBody>
          <a:bodyPr>
            <a:noAutofit/>
          </a:bodyPr>
          <a:lstStyle/>
          <a:p>
            <a:pPr marL="0" indent="0">
              <a:buNone/>
            </a:pPr>
            <a:r>
              <a:rPr lang="en-US" sz="3200" dirty="0"/>
              <a:t> </a:t>
            </a:r>
          </a:p>
          <a:p>
            <a:pPr marL="0" indent="0">
              <a:buNone/>
            </a:pPr>
            <a:r>
              <a:rPr lang="en-US" sz="3200" dirty="0"/>
              <a:t>                                  Burnout is a response </a:t>
            </a:r>
            <a:br>
              <a:rPr lang="en-US" sz="3200" dirty="0"/>
            </a:br>
            <a:r>
              <a:rPr lang="en-US" sz="3200" dirty="0"/>
              <a:t>                         to chronic excessive wasteful work,</a:t>
            </a:r>
            <a:br>
              <a:rPr lang="en-US" sz="3200" dirty="0"/>
            </a:br>
            <a:r>
              <a:rPr lang="en-US" sz="3200" dirty="0"/>
              <a:t>                  that creates no value for you or your patient</a:t>
            </a:r>
            <a:br>
              <a:rPr lang="en-US" sz="3200" dirty="0"/>
            </a:br>
            <a:br>
              <a:rPr lang="en-US" sz="3200" dirty="0"/>
            </a:br>
            <a:r>
              <a:rPr lang="en-US" sz="3200" dirty="0"/>
              <a:t>                 This response robs you of the joy of medicine </a:t>
            </a:r>
            <a:br>
              <a:rPr lang="en-US" sz="3200" dirty="0"/>
            </a:br>
            <a:r>
              <a:rPr lang="en-US" sz="3200" dirty="0"/>
              <a:t>                          and creates a sense of hopelessness                                         </a:t>
            </a:r>
            <a:br>
              <a:rPr lang="en-US" sz="3200" dirty="0"/>
            </a:br>
            <a:br>
              <a:rPr lang="en-US" sz="3200" dirty="0"/>
            </a:br>
            <a:br>
              <a:rPr lang="en-US" sz="3200" dirty="0"/>
            </a:br>
            <a:br>
              <a:rPr lang="en-US" sz="3200" dirty="0"/>
            </a:br>
            <a:r>
              <a:rPr lang="en-US" sz="3200" dirty="0"/>
              <a:t>                           </a:t>
            </a:r>
          </a:p>
        </p:txBody>
      </p:sp>
    </p:spTree>
    <p:extLst>
      <p:ext uri="{BB962C8B-B14F-4D97-AF65-F5344CB8AC3E}">
        <p14:creationId xmlns:p14="http://schemas.microsoft.com/office/powerpoint/2010/main" val="166414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325B9B0F-55AF-2D4A-AD3D-AB7DF904EB77}"/>
              </a:ext>
            </a:extLst>
          </p:cNvPr>
          <p:cNvPicPr>
            <a:picLocks noChangeAspect="1"/>
          </p:cNvPicPr>
          <p:nvPr/>
        </p:nvPicPr>
        <p:blipFill>
          <a:blip r:embed="rId3"/>
          <a:stretch>
            <a:fillRect/>
          </a:stretch>
        </p:blipFill>
        <p:spPr>
          <a:xfrm>
            <a:off x="0" y="-59535"/>
            <a:ext cx="12192000" cy="6003136"/>
          </a:xfrm>
          <a:prstGeom prst="rect">
            <a:avLst/>
          </a:prstGeom>
        </p:spPr>
      </p:pic>
    </p:spTree>
    <p:extLst>
      <p:ext uri="{BB962C8B-B14F-4D97-AF65-F5344CB8AC3E}">
        <p14:creationId xmlns:p14="http://schemas.microsoft.com/office/powerpoint/2010/main" val="335758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D289-1351-DC42-94AF-BDD14017885E}"/>
              </a:ext>
            </a:extLst>
          </p:cNvPr>
          <p:cNvSpPr>
            <a:spLocks noGrp="1"/>
          </p:cNvSpPr>
          <p:nvPr>
            <p:ph type="title"/>
          </p:nvPr>
        </p:nvSpPr>
        <p:spPr>
          <a:xfrm>
            <a:off x="838200" y="1"/>
            <a:ext cx="10515600" cy="1690690"/>
          </a:xfrm>
        </p:spPr>
        <p:txBody>
          <a:bodyPr/>
          <a:lstStyle/>
          <a:p>
            <a:r>
              <a:rPr lang="en-US" b="1" dirty="0">
                <a:solidFill>
                  <a:srgbClr val="C00000"/>
                </a:solidFill>
              </a:rPr>
              <a:t>Survey Statistics: </a:t>
            </a:r>
            <a:br>
              <a:rPr lang="en-US" b="1" dirty="0">
                <a:solidFill>
                  <a:srgbClr val="C00000"/>
                </a:solidFill>
              </a:rPr>
            </a:br>
            <a:r>
              <a:rPr lang="en-US" b="1" dirty="0">
                <a:solidFill>
                  <a:srgbClr val="C00000"/>
                </a:solidFill>
              </a:rPr>
              <a:t>Over 15,000 physicians-29 subspecialties</a:t>
            </a:r>
          </a:p>
        </p:txBody>
      </p:sp>
      <p:sp>
        <p:nvSpPr>
          <p:cNvPr id="3" name="Content Placeholder 2">
            <a:extLst>
              <a:ext uri="{FF2B5EF4-FFF2-40B4-BE49-F238E27FC236}">
                <a16:creationId xmlns:a16="http://schemas.microsoft.com/office/drawing/2014/main" id="{48407472-0E24-AE4C-A527-836E11889D7F}"/>
              </a:ext>
            </a:extLst>
          </p:cNvPr>
          <p:cNvSpPr>
            <a:spLocks noGrp="1"/>
          </p:cNvSpPr>
          <p:nvPr>
            <p:ph idx="1"/>
          </p:nvPr>
        </p:nvSpPr>
        <p:spPr/>
        <p:txBody>
          <a:bodyPr>
            <a:normAutofit/>
          </a:bodyPr>
          <a:lstStyle/>
          <a:p>
            <a:r>
              <a:rPr lang="en-US" dirty="0"/>
              <a:t>Despite interventions rise burnout and depression</a:t>
            </a:r>
          </a:p>
          <a:p>
            <a:endParaRPr lang="en-US" dirty="0"/>
          </a:p>
          <a:p>
            <a:endParaRPr lang="en-US" dirty="0"/>
          </a:p>
          <a:p>
            <a:r>
              <a:rPr lang="en-US" dirty="0"/>
              <a:t>44% /28% of U.S. physicians reported feeling burned out</a:t>
            </a:r>
            <a:br>
              <a:rPr lang="en-US" dirty="0"/>
            </a:br>
            <a:endParaRPr lang="en-US" dirty="0"/>
          </a:p>
          <a:p>
            <a:endParaRPr lang="en-US" dirty="0"/>
          </a:p>
          <a:p>
            <a:r>
              <a:rPr lang="en-US" dirty="0"/>
              <a:t>Suicide rate for physicians</a:t>
            </a:r>
          </a:p>
          <a:p>
            <a:pPr marL="0" indent="0">
              <a:buNone/>
            </a:pPr>
            <a:endParaRPr lang="en-US" dirty="0"/>
          </a:p>
        </p:txBody>
      </p:sp>
    </p:spTree>
    <p:extLst>
      <p:ext uri="{BB962C8B-B14F-4D97-AF65-F5344CB8AC3E}">
        <p14:creationId xmlns:p14="http://schemas.microsoft.com/office/powerpoint/2010/main" val="298788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875E-12AE-C944-84EA-51CDA93BF42F}"/>
              </a:ext>
            </a:extLst>
          </p:cNvPr>
          <p:cNvSpPr>
            <a:spLocks noGrp="1"/>
          </p:cNvSpPr>
          <p:nvPr>
            <p:ph type="title"/>
          </p:nvPr>
        </p:nvSpPr>
        <p:spPr/>
        <p:txBody>
          <a:bodyPr/>
          <a:lstStyle/>
          <a:p>
            <a:r>
              <a:rPr lang="en-US" b="1" dirty="0">
                <a:solidFill>
                  <a:srgbClr val="C00000"/>
                </a:solidFill>
              </a:rPr>
              <a:t>Medscape Survey-</a:t>
            </a:r>
            <a:r>
              <a:rPr lang="en-US" b="1" dirty="0" err="1">
                <a:solidFill>
                  <a:srgbClr val="C00000"/>
                </a:solidFill>
              </a:rPr>
              <a:t>cont</a:t>
            </a:r>
            <a:r>
              <a:rPr lang="en-US" b="1" dirty="0">
                <a:solidFill>
                  <a:srgbClr val="C00000"/>
                </a:solidFill>
              </a:rPr>
              <a:t>:</a:t>
            </a:r>
          </a:p>
        </p:txBody>
      </p:sp>
      <p:sp>
        <p:nvSpPr>
          <p:cNvPr id="3" name="Content Placeholder 2">
            <a:extLst>
              <a:ext uri="{FF2B5EF4-FFF2-40B4-BE49-F238E27FC236}">
                <a16:creationId xmlns:a16="http://schemas.microsoft.com/office/drawing/2014/main" id="{F3D51C71-CDBB-6E4C-AF6B-5ED3B12AEB68}"/>
              </a:ext>
            </a:extLst>
          </p:cNvPr>
          <p:cNvSpPr>
            <a:spLocks noGrp="1"/>
          </p:cNvSpPr>
          <p:nvPr>
            <p:ph idx="1"/>
          </p:nvPr>
        </p:nvSpPr>
        <p:spPr>
          <a:xfrm>
            <a:off x="838200" y="1690690"/>
            <a:ext cx="10515600" cy="4486273"/>
          </a:xfrm>
        </p:spPr>
        <p:txBody>
          <a:bodyPr>
            <a:normAutofit/>
          </a:bodyPr>
          <a:lstStyle/>
          <a:p>
            <a:r>
              <a:rPr lang="en-US" b="1" dirty="0"/>
              <a:t>&gt;50 hours Worked</a:t>
            </a:r>
            <a:br>
              <a:rPr lang="en-US" dirty="0"/>
            </a:br>
            <a:r>
              <a:rPr lang="en-US" dirty="0"/>
              <a:t> 57%    BO</a:t>
            </a:r>
            <a:br>
              <a:rPr lang="en-US" dirty="0"/>
            </a:br>
            <a:r>
              <a:rPr lang="en-US" b="1" dirty="0"/>
              <a:t>&lt;40 hours Worked       </a:t>
            </a:r>
            <a:br>
              <a:rPr lang="en-US" dirty="0"/>
            </a:br>
            <a:r>
              <a:rPr lang="en-US" dirty="0"/>
              <a:t> 33%    BO</a:t>
            </a:r>
          </a:p>
          <a:p>
            <a:endParaRPr lang="en-US" dirty="0"/>
          </a:p>
          <a:p>
            <a:r>
              <a:rPr lang="en-US" b="1" dirty="0"/>
              <a:t>Highest vs lowest rates BO</a:t>
            </a:r>
            <a:r>
              <a:rPr lang="en-US" dirty="0"/>
              <a:t>:  Urologist vs Public Health</a:t>
            </a:r>
          </a:p>
          <a:p>
            <a:endParaRPr lang="en-US" dirty="0"/>
          </a:p>
          <a:p>
            <a:r>
              <a:rPr lang="en-US" b="1" dirty="0"/>
              <a:t>Main Causes:</a:t>
            </a:r>
            <a:br>
              <a:rPr lang="en-US" dirty="0"/>
            </a:br>
            <a:r>
              <a:rPr lang="en-US" dirty="0"/>
              <a:t>60% demands of EHR</a:t>
            </a:r>
            <a:br>
              <a:rPr lang="en-US" dirty="0"/>
            </a:br>
            <a:r>
              <a:rPr lang="en-US" dirty="0"/>
              <a:t>34% long hours</a:t>
            </a:r>
          </a:p>
        </p:txBody>
      </p:sp>
    </p:spTree>
    <p:extLst>
      <p:ext uri="{BB962C8B-B14F-4D97-AF65-F5344CB8AC3E}">
        <p14:creationId xmlns:p14="http://schemas.microsoft.com/office/powerpoint/2010/main" val="391035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3736-A2A1-8046-BB4C-1CD0CCDE8A5F}"/>
              </a:ext>
            </a:extLst>
          </p:cNvPr>
          <p:cNvSpPr>
            <a:spLocks noGrp="1"/>
          </p:cNvSpPr>
          <p:nvPr>
            <p:ph type="title"/>
          </p:nvPr>
        </p:nvSpPr>
        <p:spPr>
          <a:xfrm>
            <a:off x="838200" y="365127"/>
            <a:ext cx="10515600" cy="941159"/>
          </a:xfrm>
        </p:spPr>
        <p:txBody>
          <a:bodyPr/>
          <a:lstStyle/>
          <a:p>
            <a:r>
              <a:rPr lang="en-US" b="1" dirty="0">
                <a:solidFill>
                  <a:srgbClr val="C00000"/>
                </a:solidFill>
              </a:rPr>
              <a:t>Survey – </a:t>
            </a:r>
            <a:r>
              <a:rPr lang="en-US" b="1" dirty="0" err="1">
                <a:solidFill>
                  <a:srgbClr val="C00000"/>
                </a:solidFill>
              </a:rPr>
              <a:t>cont</a:t>
            </a:r>
            <a:r>
              <a:rPr lang="en-US" b="1" dirty="0">
                <a:solidFill>
                  <a:srgbClr val="C00000"/>
                </a:solidFill>
              </a:rPr>
              <a:t>:</a:t>
            </a:r>
          </a:p>
        </p:txBody>
      </p:sp>
      <p:sp>
        <p:nvSpPr>
          <p:cNvPr id="3" name="Content Placeholder 2">
            <a:extLst>
              <a:ext uri="{FF2B5EF4-FFF2-40B4-BE49-F238E27FC236}">
                <a16:creationId xmlns:a16="http://schemas.microsoft.com/office/drawing/2014/main" id="{7192135F-8FDF-AD44-9C4A-3F69E54F5CEB}"/>
              </a:ext>
            </a:extLst>
          </p:cNvPr>
          <p:cNvSpPr>
            <a:spLocks noGrp="1"/>
          </p:cNvSpPr>
          <p:nvPr>
            <p:ph idx="1"/>
          </p:nvPr>
        </p:nvSpPr>
        <p:spPr>
          <a:xfrm>
            <a:off x="838200" y="1582058"/>
            <a:ext cx="10515600" cy="4594906"/>
          </a:xfrm>
        </p:spPr>
        <p:txBody>
          <a:bodyPr>
            <a:normAutofit/>
          </a:bodyPr>
          <a:lstStyle/>
          <a:p>
            <a:r>
              <a:rPr lang="en-US" b="1" dirty="0"/>
              <a:t>Depression Rate</a:t>
            </a:r>
            <a:br>
              <a:rPr lang="en-US" b="1" dirty="0"/>
            </a:br>
            <a:r>
              <a:rPr lang="en-US" b="1" dirty="0"/>
              <a:t>Physicians</a:t>
            </a:r>
            <a:br>
              <a:rPr lang="en-US" dirty="0"/>
            </a:br>
            <a:r>
              <a:rPr lang="en-US" dirty="0"/>
              <a:t> 12% in males </a:t>
            </a:r>
            <a:br>
              <a:rPr lang="en-US" dirty="0"/>
            </a:br>
            <a:r>
              <a:rPr lang="en-US" dirty="0"/>
              <a:t> 18% in females</a:t>
            </a:r>
          </a:p>
          <a:p>
            <a:pPr marL="0" indent="0">
              <a:buNone/>
            </a:pPr>
            <a:br>
              <a:rPr lang="en-US" dirty="0"/>
            </a:br>
            <a:r>
              <a:rPr lang="en-US" dirty="0"/>
              <a:t>   </a:t>
            </a:r>
            <a:r>
              <a:rPr lang="en-US" b="1" dirty="0"/>
              <a:t>Medical Residents </a:t>
            </a:r>
            <a:br>
              <a:rPr lang="en-US" dirty="0"/>
            </a:br>
            <a:r>
              <a:rPr lang="en-US" dirty="0"/>
              <a:t>   </a:t>
            </a:r>
            <a:r>
              <a:rPr lang="en-US" b="1" dirty="0"/>
              <a:t>15% to 30%</a:t>
            </a:r>
            <a:br>
              <a:rPr lang="en-US" dirty="0"/>
            </a:br>
            <a:endParaRPr lang="en-US" dirty="0"/>
          </a:p>
          <a:p>
            <a:r>
              <a:rPr lang="en-US" dirty="0"/>
              <a:t>In Medical Economics Jan 2016:</a:t>
            </a:r>
            <a:br>
              <a:rPr lang="en-US" dirty="0"/>
            </a:br>
            <a:r>
              <a:rPr lang="en-US" b="1" dirty="0"/>
              <a:t>25% of Medical Residents </a:t>
            </a:r>
            <a:br>
              <a:rPr lang="en-US" dirty="0"/>
            </a:br>
            <a:r>
              <a:rPr lang="en-US" b="1" dirty="0"/>
              <a:t>NOT repeat decision to attend medical school</a:t>
            </a:r>
          </a:p>
        </p:txBody>
      </p:sp>
    </p:spTree>
    <p:extLst>
      <p:ext uri="{BB962C8B-B14F-4D97-AF65-F5344CB8AC3E}">
        <p14:creationId xmlns:p14="http://schemas.microsoft.com/office/powerpoint/2010/main" val="577501903"/>
      </p:ext>
    </p:extLst>
  </p:cSld>
  <p:clrMapOvr>
    <a:masterClrMapping/>
  </p:clrMapOvr>
</p:sld>
</file>

<file path=ppt/theme/theme1.xml><?xml version="1.0" encoding="utf-8"?>
<a:theme xmlns:a="http://schemas.openxmlformats.org/drawingml/2006/main" name="Theme U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UU" id="{DC522AE4-B001-3945-B779-B7434139E424}" vid="{86B523B8-BD77-CE4D-92B5-52A542F3EA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UU</Template>
  <TotalTime>884</TotalTime>
  <Words>1016</Words>
  <Application>Microsoft Macintosh PowerPoint</Application>
  <PresentationFormat>Widescreen</PresentationFormat>
  <Paragraphs>229</Paragraphs>
  <Slides>33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Theme UU</vt:lpstr>
      <vt:lpstr> Hepatology Updates  March 23 2019 </vt:lpstr>
      <vt:lpstr>Goals:</vt:lpstr>
      <vt:lpstr>PowerPoint Presentation</vt:lpstr>
      <vt:lpstr>Burnout: Formal Definition</vt:lpstr>
      <vt:lpstr>               My Definition of Burnout</vt:lpstr>
      <vt:lpstr>PowerPoint Presentation</vt:lpstr>
      <vt:lpstr>Survey Statistics:  Over 15,000 physicians-29 subspecialties</vt:lpstr>
      <vt:lpstr>Medscape Survey-cont:</vt:lpstr>
      <vt:lpstr>Survey – cont:</vt:lpstr>
      <vt:lpstr>What contributes most to your Burnout</vt:lpstr>
      <vt:lpstr>My Drivers of Burnout</vt:lpstr>
      <vt:lpstr>Which Physicians are most likely to burnout</vt:lpstr>
      <vt:lpstr>Consequences of Depression and Frustration</vt:lpstr>
      <vt:lpstr>We are facing a Tsunami of New Clinical Data, Emails and Artificial Intelligence:</vt:lpstr>
      <vt:lpstr>We have lost our way</vt:lpstr>
      <vt:lpstr>Final Thoughts BO</vt:lpstr>
      <vt:lpstr>Illumination –Magazine for the School of Medicine Alumni Board</vt:lpstr>
      <vt:lpstr>Two Basic Categories in Defending  Against Burnout:   </vt:lpstr>
      <vt:lpstr>2nd Categories: Workflow Efficiency Process </vt:lpstr>
      <vt:lpstr>             In Process Flow the First Skill To Learn                             </vt:lpstr>
      <vt:lpstr>I Learned Process Flow by Becoming a Value Project My Timeline from Waste to Value:</vt:lpstr>
      <vt:lpstr>Factory of One-Concepts of Individual Process </vt:lpstr>
      <vt:lpstr>PowerPoint Presentation</vt:lpstr>
      <vt:lpstr>PowerPoint Presentation</vt:lpstr>
      <vt:lpstr>PowerPoint Presentation</vt:lpstr>
      <vt:lpstr>Value: Toyota’s Gemba Kaizen- Improve Productivity Elimination of Waste or “Muda” </vt:lpstr>
      <vt:lpstr>5 S’s:  Back Bone of the Work Place(Gemba)       organization</vt:lpstr>
      <vt:lpstr>Survival Skills I Learned in Value</vt:lpstr>
      <vt:lpstr>Survival Skills I Learned in Value:</vt:lpstr>
      <vt:lpstr>Resources:</vt:lpstr>
      <vt:lpstr>So…….How did a Cow save Dr. Sussman  from a possibly career ending catastrophe ?</vt:lpstr>
      <vt:lpstr>PowerPoint Presentation</vt:lpstr>
      <vt:lpstr>Mindfulness: TM-Transendental Meditation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cp:revision>
  <dcterms:created xsi:type="dcterms:W3CDTF">2019-03-22T17:38:22Z</dcterms:created>
  <dcterms:modified xsi:type="dcterms:W3CDTF">2019-04-02T23:03:14Z</dcterms:modified>
</cp:coreProperties>
</file>