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5"/>
  </p:notesMasterIdLst>
  <p:sldIdLst>
    <p:sldId id="256" r:id="rId2"/>
    <p:sldId id="257" r:id="rId3"/>
    <p:sldId id="258" r:id="rId4"/>
    <p:sldId id="260" r:id="rId5"/>
    <p:sldId id="321" r:id="rId6"/>
    <p:sldId id="262" r:id="rId7"/>
    <p:sldId id="354" r:id="rId8"/>
    <p:sldId id="353" r:id="rId9"/>
    <p:sldId id="352" r:id="rId10"/>
    <p:sldId id="263" r:id="rId11"/>
    <p:sldId id="264" r:id="rId12"/>
    <p:sldId id="355" r:id="rId13"/>
    <p:sldId id="356" r:id="rId14"/>
    <p:sldId id="358" r:id="rId15"/>
    <p:sldId id="357" r:id="rId16"/>
    <p:sldId id="359" r:id="rId17"/>
    <p:sldId id="265" r:id="rId18"/>
    <p:sldId id="267" r:id="rId19"/>
    <p:sldId id="266" r:id="rId20"/>
    <p:sldId id="301" r:id="rId21"/>
    <p:sldId id="340" r:id="rId22"/>
    <p:sldId id="348" r:id="rId23"/>
    <p:sldId id="360" r:id="rId24"/>
    <p:sldId id="259" r:id="rId25"/>
    <p:sldId id="305" r:id="rId26"/>
    <p:sldId id="311" r:id="rId27"/>
    <p:sldId id="307" r:id="rId28"/>
    <p:sldId id="306" r:id="rId29"/>
    <p:sldId id="308" r:id="rId30"/>
    <p:sldId id="268" r:id="rId31"/>
    <p:sldId id="269" r:id="rId32"/>
    <p:sldId id="270" r:id="rId33"/>
    <p:sldId id="271" r:id="rId34"/>
    <p:sldId id="273" r:id="rId35"/>
    <p:sldId id="314" r:id="rId36"/>
    <p:sldId id="329" r:id="rId37"/>
    <p:sldId id="274" r:id="rId38"/>
    <p:sldId id="276" r:id="rId39"/>
    <p:sldId id="275" r:id="rId40"/>
    <p:sldId id="279" r:id="rId41"/>
    <p:sldId id="280" r:id="rId42"/>
    <p:sldId id="281" r:id="rId43"/>
    <p:sldId id="323" r:id="rId44"/>
    <p:sldId id="336" r:id="rId45"/>
    <p:sldId id="283" r:id="rId46"/>
    <p:sldId id="284" r:id="rId47"/>
    <p:sldId id="285" r:id="rId48"/>
    <p:sldId id="286" r:id="rId49"/>
    <p:sldId id="287" r:id="rId50"/>
    <p:sldId id="288" r:id="rId51"/>
    <p:sldId id="298" r:id="rId52"/>
    <p:sldId id="324" r:id="rId53"/>
    <p:sldId id="289" r:id="rId54"/>
    <p:sldId id="292" r:id="rId55"/>
    <p:sldId id="290" r:id="rId56"/>
    <p:sldId id="297" r:id="rId57"/>
    <p:sldId id="291" r:id="rId58"/>
    <p:sldId id="332" r:id="rId59"/>
    <p:sldId id="349" r:id="rId60"/>
    <p:sldId id="350" r:id="rId61"/>
    <p:sldId id="335" r:id="rId62"/>
    <p:sldId id="326" r:id="rId63"/>
    <p:sldId id="361"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Arial" charset="0"/>
      </a:defRPr>
    </a:lvl1pPr>
    <a:lvl2pPr marL="456867" algn="l" rtl="0" fontAlgn="base">
      <a:spcBef>
        <a:spcPct val="0"/>
      </a:spcBef>
      <a:spcAft>
        <a:spcPct val="0"/>
      </a:spcAft>
      <a:defRPr kern="1200">
        <a:solidFill>
          <a:schemeClr val="tx1"/>
        </a:solidFill>
        <a:latin typeface="Calibri" charset="0"/>
        <a:ea typeface="ＭＳ Ｐゴシック" charset="0"/>
        <a:cs typeface="Arial" charset="0"/>
      </a:defRPr>
    </a:lvl2pPr>
    <a:lvl3pPr marL="913737" algn="l" rtl="0" fontAlgn="base">
      <a:spcBef>
        <a:spcPct val="0"/>
      </a:spcBef>
      <a:spcAft>
        <a:spcPct val="0"/>
      </a:spcAft>
      <a:defRPr kern="1200">
        <a:solidFill>
          <a:schemeClr val="tx1"/>
        </a:solidFill>
        <a:latin typeface="Calibri" charset="0"/>
        <a:ea typeface="ＭＳ Ｐゴシック" charset="0"/>
        <a:cs typeface="Arial" charset="0"/>
      </a:defRPr>
    </a:lvl3pPr>
    <a:lvl4pPr marL="1370606" algn="l" rtl="0" fontAlgn="base">
      <a:spcBef>
        <a:spcPct val="0"/>
      </a:spcBef>
      <a:spcAft>
        <a:spcPct val="0"/>
      </a:spcAft>
      <a:defRPr kern="1200">
        <a:solidFill>
          <a:schemeClr val="tx1"/>
        </a:solidFill>
        <a:latin typeface="Calibri" charset="0"/>
        <a:ea typeface="ＭＳ Ｐゴシック" charset="0"/>
        <a:cs typeface="Arial" charset="0"/>
      </a:defRPr>
    </a:lvl4pPr>
    <a:lvl5pPr marL="1827473" algn="l" rtl="0" fontAlgn="base">
      <a:spcBef>
        <a:spcPct val="0"/>
      </a:spcBef>
      <a:spcAft>
        <a:spcPct val="0"/>
      </a:spcAft>
      <a:defRPr kern="1200">
        <a:solidFill>
          <a:schemeClr val="tx1"/>
        </a:solidFill>
        <a:latin typeface="Calibri" charset="0"/>
        <a:ea typeface="ＭＳ Ｐゴシック" charset="0"/>
        <a:cs typeface="Arial" charset="0"/>
      </a:defRPr>
    </a:lvl5pPr>
    <a:lvl6pPr marL="2284342" algn="l" defTabSz="456867" rtl="0" eaLnBrk="1" latinLnBrk="0" hangingPunct="1">
      <a:defRPr kern="1200">
        <a:solidFill>
          <a:schemeClr val="tx1"/>
        </a:solidFill>
        <a:latin typeface="Calibri" charset="0"/>
        <a:ea typeface="ＭＳ Ｐゴシック" charset="0"/>
        <a:cs typeface="Arial" charset="0"/>
      </a:defRPr>
    </a:lvl6pPr>
    <a:lvl7pPr marL="2741210" algn="l" defTabSz="456867" rtl="0" eaLnBrk="1" latinLnBrk="0" hangingPunct="1">
      <a:defRPr kern="1200">
        <a:solidFill>
          <a:schemeClr val="tx1"/>
        </a:solidFill>
        <a:latin typeface="Calibri" charset="0"/>
        <a:ea typeface="ＭＳ Ｐゴシック" charset="0"/>
        <a:cs typeface="Arial" charset="0"/>
      </a:defRPr>
    </a:lvl7pPr>
    <a:lvl8pPr marL="3198076" algn="l" defTabSz="456867" rtl="0" eaLnBrk="1" latinLnBrk="0" hangingPunct="1">
      <a:defRPr kern="1200">
        <a:solidFill>
          <a:schemeClr val="tx1"/>
        </a:solidFill>
        <a:latin typeface="Calibri" charset="0"/>
        <a:ea typeface="ＭＳ Ｐゴシック" charset="0"/>
        <a:cs typeface="Arial" charset="0"/>
      </a:defRPr>
    </a:lvl8pPr>
    <a:lvl9pPr marL="3654946" algn="l" defTabSz="456867" rtl="0" eaLnBrk="1" latinLnBrk="0" hangingPunct="1">
      <a:defRPr kern="1200">
        <a:solidFill>
          <a:schemeClr val="tx1"/>
        </a:solidFill>
        <a:latin typeface="Calibri"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476" autoAdjust="0"/>
  </p:normalViewPr>
  <p:slideViewPr>
    <p:cSldViewPr snapToGrid="0" snapToObjects="1">
      <p:cViewPr varScale="1">
        <p:scale>
          <a:sx n="115" d="100"/>
          <a:sy n="115" d="100"/>
        </p:scale>
        <p:origin x="1096" y="200"/>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B8285-699D-A740-8EA5-9B733B747DC7}" type="datetimeFigureOut">
              <a:rPr lang="en-US" smtClean="0"/>
              <a:t>3/29/22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3AAD6-CBCB-0F40-B231-8AA2CB22C111}" type="slidenum">
              <a:rPr lang="en-US" smtClean="0"/>
              <a:t>‹#›</a:t>
            </a:fld>
            <a:endParaRPr lang="en-US"/>
          </a:p>
        </p:txBody>
      </p:sp>
    </p:spTree>
    <p:extLst>
      <p:ext uri="{BB962C8B-B14F-4D97-AF65-F5344CB8AC3E}">
        <p14:creationId xmlns:p14="http://schemas.microsoft.com/office/powerpoint/2010/main" val="2162202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ausa.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 would like to thank the </a:t>
            </a:r>
            <a:r>
              <a:rPr lang="en-US" sz="1200" kern="1200" dirty="0" err="1">
                <a:solidFill>
                  <a:schemeClr val="tx1"/>
                </a:solidFill>
                <a:latin typeface="+mn-lt"/>
                <a:ea typeface="+mn-ea"/>
                <a:cs typeface="+mn-cs"/>
              </a:rPr>
              <a:t>codirectors</a:t>
            </a:r>
            <a:r>
              <a:rPr lang="en-US" sz="1200" kern="1200" dirty="0">
                <a:solidFill>
                  <a:schemeClr val="tx1"/>
                </a:solidFill>
                <a:latin typeface="+mn-lt"/>
                <a:ea typeface="+mn-ea"/>
                <a:cs typeface="+mn-cs"/>
              </a:rPr>
              <a:t> of this years course </a:t>
            </a:r>
            <a:r>
              <a:rPr lang="en-US" sz="1200" kern="1200" dirty="0" err="1">
                <a:solidFill>
                  <a:schemeClr val="tx1"/>
                </a:solidFill>
                <a:latin typeface="+mn-lt"/>
                <a:ea typeface="+mn-ea"/>
                <a:cs typeface="+mn-cs"/>
              </a:rPr>
              <a:t>Drs</a:t>
            </a:r>
            <a:r>
              <a:rPr lang="en-US" sz="1200" kern="1200" dirty="0">
                <a:solidFill>
                  <a:schemeClr val="tx1"/>
                </a:solidFill>
                <a:latin typeface="+mn-lt"/>
                <a:ea typeface="+mn-ea"/>
                <a:cs typeface="+mn-cs"/>
              </a:rPr>
              <a:t> Gallegos n </a:t>
            </a:r>
            <a:r>
              <a:rPr lang="en-US" sz="1200" kern="1200" dirty="0" err="1">
                <a:solidFill>
                  <a:schemeClr val="tx1"/>
                </a:solidFill>
                <a:latin typeface="+mn-lt"/>
                <a:ea typeface="+mn-ea"/>
                <a:cs typeface="+mn-cs"/>
              </a:rPr>
              <a:t>Sussman</a:t>
            </a:r>
            <a:r>
              <a:rPr lang="en-US" sz="1200" kern="1200" dirty="0">
                <a:solidFill>
                  <a:schemeClr val="tx1"/>
                </a:solidFill>
                <a:latin typeface="+mn-lt"/>
                <a:ea typeface="+mn-ea"/>
                <a:cs typeface="+mn-cs"/>
              </a:rPr>
              <a:t> who have graciously asked me to speak along side this very esteemed faculty on the updates of managing cirrhosis</a:t>
            </a:r>
          </a:p>
          <a:p>
            <a:r>
              <a:rPr lang="en-US" sz="1200" kern="1200" dirty="0">
                <a:solidFill>
                  <a:schemeClr val="tx1"/>
                </a:solidFill>
                <a:latin typeface="+mn-lt"/>
                <a:ea typeface="+mn-ea"/>
                <a:cs typeface="+mn-cs"/>
              </a:rPr>
              <a:t>In  addition I want to take this time to acknowledge and thank Colleen Sorensen my dear friend and our behind the scene den mother who has really made this all possible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 realize that we all have our favorite disease states</a:t>
            </a:r>
          </a:p>
          <a:p>
            <a:r>
              <a:rPr lang="en-US" sz="1200" kern="1200" dirty="0" err="1">
                <a:solidFill>
                  <a:schemeClr val="tx1"/>
                </a:solidFill>
                <a:latin typeface="+mn-lt"/>
                <a:ea typeface="+mn-ea"/>
                <a:cs typeface="+mn-cs"/>
              </a:rPr>
              <a:t>Dr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Vierling</a:t>
            </a:r>
            <a:r>
              <a:rPr lang="en-US" sz="1200" kern="1200" dirty="0">
                <a:solidFill>
                  <a:schemeClr val="tx1"/>
                </a:solidFill>
                <a:latin typeface="+mn-lt"/>
                <a:ea typeface="+mn-ea"/>
                <a:cs typeface="+mn-cs"/>
              </a:rPr>
              <a:t> and autoimmune</a:t>
            </a:r>
          </a:p>
          <a:p>
            <a:r>
              <a:rPr lang="en-US" sz="1200" kern="1200" dirty="0" err="1">
                <a:solidFill>
                  <a:schemeClr val="tx1"/>
                </a:solidFill>
                <a:latin typeface="+mn-lt"/>
                <a:ea typeface="+mn-ea"/>
                <a:cs typeface="+mn-cs"/>
              </a:rPr>
              <a:t>Dr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pockros</a:t>
            </a:r>
            <a:r>
              <a:rPr lang="en-US" sz="1200" kern="1200" dirty="0">
                <a:solidFill>
                  <a:schemeClr val="tx1"/>
                </a:solidFill>
                <a:latin typeface="+mn-lt"/>
                <a:ea typeface="+mn-ea"/>
                <a:cs typeface="+mn-cs"/>
              </a:rPr>
              <a:t> and viral </a:t>
            </a:r>
            <a:r>
              <a:rPr lang="en-US" sz="1200" kern="1200" dirty="0" err="1">
                <a:solidFill>
                  <a:schemeClr val="tx1"/>
                </a:solidFill>
                <a:latin typeface="+mn-lt"/>
                <a:ea typeface="+mn-ea"/>
                <a:cs typeface="+mn-cs"/>
              </a:rPr>
              <a:t>hepatidides</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Dr</a:t>
            </a:r>
            <a:r>
              <a:rPr lang="en-US" sz="1200" kern="1200" dirty="0">
                <a:solidFill>
                  <a:schemeClr val="tx1"/>
                </a:solidFill>
                <a:latin typeface="+mn-lt"/>
                <a:ea typeface="+mn-ea"/>
                <a:cs typeface="+mn-cs"/>
              </a:rPr>
              <a:t> box n </a:t>
            </a:r>
            <a:r>
              <a:rPr lang="en-US" sz="1200" kern="1200" dirty="0" err="1">
                <a:solidFill>
                  <a:schemeClr val="tx1"/>
                </a:solidFill>
                <a:latin typeface="+mn-lt"/>
                <a:ea typeface="+mn-ea"/>
                <a:cs typeface="+mn-cs"/>
              </a:rPr>
              <a:t>Sussman</a:t>
            </a:r>
            <a:r>
              <a:rPr lang="en-US" sz="1200" kern="1200" dirty="0">
                <a:solidFill>
                  <a:schemeClr val="tx1"/>
                </a:solidFill>
                <a:latin typeface="+mn-lt"/>
                <a:ea typeface="+mn-ea"/>
                <a:cs typeface="+mn-cs"/>
              </a:rPr>
              <a:t> and their infatuation with evils of wheat and corn syrup</a:t>
            </a:r>
          </a:p>
          <a:p>
            <a:r>
              <a:rPr lang="en-US" sz="1200" kern="1200" dirty="0">
                <a:solidFill>
                  <a:schemeClr val="tx1"/>
                </a:solidFill>
                <a:latin typeface="+mn-lt"/>
                <a:ea typeface="+mn-ea"/>
                <a:cs typeface="+mn-cs"/>
              </a:rPr>
              <a:t>But I would say to you we've not been able to eradicate these diseases and at the end of the day we all have to face our failures and stare the enemy in the face -cirrhosis</a:t>
            </a:r>
            <a:endParaRPr lang="en-US" dirty="0"/>
          </a:p>
        </p:txBody>
      </p:sp>
      <p:sp>
        <p:nvSpPr>
          <p:cNvPr id="4" name="Slide Number Placeholder 3"/>
          <p:cNvSpPr>
            <a:spLocks noGrp="1"/>
          </p:cNvSpPr>
          <p:nvPr>
            <p:ph type="sldNum" sz="quarter" idx="10"/>
          </p:nvPr>
        </p:nvSpPr>
        <p:spPr/>
        <p:txBody>
          <a:bodyPr/>
          <a:lstStyle/>
          <a:p>
            <a:fld id="{3BD3AAD6-CBCB-0F40-B231-8AA2CB22C111}" type="slidenum">
              <a:rPr lang="en-US" smtClean="0"/>
              <a:t>1</a:t>
            </a:fld>
            <a:endParaRPr lang="en-US"/>
          </a:p>
        </p:txBody>
      </p:sp>
    </p:spTree>
    <p:extLst>
      <p:ext uri="{BB962C8B-B14F-4D97-AF65-F5344CB8AC3E}">
        <p14:creationId xmlns:p14="http://schemas.microsoft.com/office/powerpoint/2010/main" val="387376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a:p>
            <a:r>
              <a:rPr lang="en-US" dirty="0"/>
              <a:t>And with that comes several good EFax</a:t>
            </a:r>
          </a:p>
        </p:txBody>
      </p:sp>
      <p:sp>
        <p:nvSpPr>
          <p:cNvPr id="4" name="Slide Number Placeholder 3"/>
          <p:cNvSpPr>
            <a:spLocks noGrp="1"/>
          </p:cNvSpPr>
          <p:nvPr>
            <p:ph type="sldNum" sz="quarter" idx="10"/>
          </p:nvPr>
        </p:nvSpPr>
        <p:spPr/>
        <p:txBody>
          <a:bodyPr/>
          <a:lstStyle/>
          <a:p>
            <a:fld id="{3BD3AAD6-CBCB-0F40-B231-8AA2CB22C111}" type="slidenum">
              <a:rPr lang="en-US" smtClean="0"/>
              <a:t>26</a:t>
            </a:fld>
            <a:endParaRPr lang="en-US"/>
          </a:p>
        </p:txBody>
      </p:sp>
    </p:spTree>
    <p:extLst>
      <p:ext uri="{BB962C8B-B14F-4D97-AF65-F5344CB8AC3E}">
        <p14:creationId xmlns:p14="http://schemas.microsoft.com/office/powerpoint/2010/main" val="375050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statins there is a decreased portable </a:t>
            </a:r>
            <a:r>
              <a:rPr lang="en-US" dirty="0" err="1"/>
              <a:t>pressure.The</a:t>
            </a:r>
            <a:r>
              <a:rPr lang="en-US" dirty="0"/>
              <a:t> drop is similar to the </a:t>
            </a:r>
            <a:r>
              <a:rPr lang="en-US" dirty="0" err="1"/>
              <a:t>useOfBeta</a:t>
            </a:r>
            <a:r>
              <a:rPr lang="en-US" dirty="0"/>
              <a:t> </a:t>
            </a:r>
            <a:r>
              <a:rPr lang="en-US" dirty="0" err="1"/>
              <a:t>blockers.There</a:t>
            </a:r>
            <a:r>
              <a:rPr lang="en-US" dirty="0"/>
              <a:t> is no reduction in hepatic blood </a:t>
            </a:r>
            <a:r>
              <a:rPr lang="en-US" dirty="0" err="1"/>
              <a:t>flowAs</a:t>
            </a:r>
            <a:r>
              <a:rPr lang="en-US" dirty="0"/>
              <a:t> shown by the brother dallies 2009 and 2013</a:t>
            </a:r>
          </a:p>
        </p:txBody>
      </p:sp>
      <p:sp>
        <p:nvSpPr>
          <p:cNvPr id="4" name="Slide Number Placeholder 3"/>
          <p:cNvSpPr>
            <a:spLocks noGrp="1"/>
          </p:cNvSpPr>
          <p:nvPr>
            <p:ph type="sldNum" sz="quarter" idx="10"/>
          </p:nvPr>
        </p:nvSpPr>
        <p:spPr/>
        <p:txBody>
          <a:bodyPr/>
          <a:lstStyle/>
          <a:p>
            <a:fld id="{3BD3AAD6-CBCB-0F40-B231-8AA2CB22C111}" type="slidenum">
              <a:rPr lang="en-US" smtClean="0"/>
              <a:t>27</a:t>
            </a:fld>
            <a:endParaRPr lang="en-US"/>
          </a:p>
        </p:txBody>
      </p:sp>
    </p:spTree>
    <p:extLst>
      <p:ext uri="{BB962C8B-B14F-4D97-AF65-F5344CB8AC3E}">
        <p14:creationId xmlns:p14="http://schemas.microsoft.com/office/powerpoint/2010/main" val="328286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Statins even though a lower rate of </a:t>
            </a:r>
            <a:r>
              <a:rPr lang="en-US" dirty="0" err="1"/>
              <a:t>decompensation</a:t>
            </a:r>
            <a:endParaRPr lang="en-US" dirty="0"/>
          </a:p>
        </p:txBody>
      </p:sp>
      <p:sp>
        <p:nvSpPr>
          <p:cNvPr id="4" name="Slide Number Placeholder 3"/>
          <p:cNvSpPr>
            <a:spLocks noGrp="1"/>
          </p:cNvSpPr>
          <p:nvPr>
            <p:ph type="sldNum" sz="quarter" idx="10"/>
          </p:nvPr>
        </p:nvSpPr>
        <p:spPr/>
        <p:txBody>
          <a:bodyPr/>
          <a:lstStyle/>
          <a:p>
            <a:fld id="{3BD3AAD6-CBCB-0F40-B231-8AA2CB22C111}" type="slidenum">
              <a:rPr lang="en-US" smtClean="0"/>
              <a:t>28</a:t>
            </a:fld>
            <a:endParaRPr lang="en-US"/>
          </a:p>
        </p:txBody>
      </p:sp>
    </p:spTree>
    <p:extLst>
      <p:ext uri="{BB962C8B-B14F-4D97-AF65-F5344CB8AC3E}">
        <p14:creationId xmlns:p14="http://schemas.microsoft.com/office/powerpoint/2010/main" val="290442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from 2013ShowedOr said differently basically a decrease and all cause mortality</a:t>
            </a:r>
          </a:p>
        </p:txBody>
      </p:sp>
      <p:sp>
        <p:nvSpPr>
          <p:cNvPr id="4" name="Slide Number Placeholder 3"/>
          <p:cNvSpPr>
            <a:spLocks noGrp="1"/>
          </p:cNvSpPr>
          <p:nvPr>
            <p:ph type="sldNum" sz="quarter" idx="10"/>
          </p:nvPr>
        </p:nvSpPr>
        <p:spPr/>
        <p:txBody>
          <a:bodyPr/>
          <a:lstStyle/>
          <a:p>
            <a:fld id="{3BD3AAD6-CBCB-0F40-B231-8AA2CB22C111}" type="slidenum">
              <a:rPr lang="en-US" smtClean="0"/>
              <a:t>29</a:t>
            </a:fld>
            <a:endParaRPr lang="en-US"/>
          </a:p>
        </p:txBody>
      </p:sp>
    </p:spTree>
    <p:extLst>
      <p:ext uri="{BB962C8B-B14F-4D97-AF65-F5344CB8AC3E}">
        <p14:creationId xmlns:p14="http://schemas.microsoft.com/office/powerpoint/2010/main" val="3662878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3AAD6-CBCB-0F40-B231-8AA2CB22C111}" type="slidenum">
              <a:rPr lang="en-US" smtClean="0"/>
              <a:t>36</a:t>
            </a:fld>
            <a:endParaRPr lang="en-US"/>
          </a:p>
        </p:txBody>
      </p:sp>
    </p:spTree>
    <p:extLst>
      <p:ext uri="{BB962C8B-B14F-4D97-AF65-F5344CB8AC3E}">
        <p14:creationId xmlns:p14="http://schemas.microsoft.com/office/powerpoint/2010/main" val="335967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2: Elimination of ammonia; three potential elimination pathways.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Ammonia is normally eliminated as urea via the urea cycle – L-ornithine L-aspartate (LOLA) increases activity of the urea cycle.  </a:t>
            </a:r>
          </a:p>
          <a:p>
            <a:pPr lvl="0"/>
            <a:r>
              <a:rPr lang="en-US" sz="1200" kern="1200" dirty="0">
                <a:solidFill>
                  <a:schemeClr val="tx1"/>
                </a:solidFill>
                <a:effectLst/>
                <a:latin typeface="+mn-lt"/>
                <a:ea typeface="+mn-ea"/>
                <a:cs typeface="+mn-cs"/>
              </a:rPr>
              <a:t>Patients who lack one of the enzymes of the urea cycle accumulate ammonia.  These patients are treated with ammonia scavengers that increase ammonia excretion in the urine.  </a:t>
            </a:r>
          </a:p>
          <a:p>
            <a:pPr lvl="1"/>
            <a:r>
              <a:rPr lang="en-US" sz="1200" kern="1200" dirty="0">
                <a:solidFill>
                  <a:schemeClr val="tx1"/>
                </a:solidFill>
                <a:effectLst/>
                <a:latin typeface="+mn-lt"/>
                <a:ea typeface="+mn-ea"/>
                <a:cs typeface="+mn-cs"/>
              </a:rPr>
              <a:t>Benzoate promotes ammonia excretion as </a:t>
            </a:r>
            <a:r>
              <a:rPr lang="en-US" sz="1200" kern="1200" dirty="0" err="1">
                <a:solidFill>
                  <a:schemeClr val="tx1"/>
                </a:solidFill>
                <a:effectLst/>
                <a:latin typeface="+mn-lt"/>
                <a:ea typeface="+mn-ea"/>
                <a:cs typeface="+mn-cs"/>
              </a:rPr>
              <a:t>hippurate</a:t>
            </a:r>
            <a:r>
              <a:rPr lang="en-US" sz="1200" kern="1200" dirty="0">
                <a:solidFill>
                  <a:schemeClr val="tx1"/>
                </a:solidFill>
                <a:effectLst/>
                <a:latin typeface="+mn-lt"/>
                <a:ea typeface="+mn-ea"/>
                <a:cs typeface="+mn-cs"/>
              </a:rPr>
              <a:t> (one NH</a:t>
            </a:r>
            <a:r>
              <a:rPr lang="en-US" sz="1200" kern="1200" baseline="-25000" dirty="0">
                <a:solidFill>
                  <a:schemeClr val="tx1"/>
                </a:solidFill>
                <a:effectLst/>
                <a:latin typeface="+mn-lt"/>
                <a:ea typeface="+mn-ea"/>
                <a:cs typeface="+mn-cs"/>
              </a:rPr>
              <a:t>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per molecule).</a:t>
            </a:r>
          </a:p>
          <a:p>
            <a:pPr lvl="1"/>
            <a:r>
              <a:rPr lang="en-US" sz="1200" kern="1200" dirty="0" err="1">
                <a:solidFill>
                  <a:schemeClr val="tx1"/>
                </a:solidFill>
                <a:effectLst/>
                <a:latin typeface="+mn-lt"/>
                <a:ea typeface="+mn-ea"/>
                <a:cs typeface="+mn-cs"/>
              </a:rPr>
              <a:t>Phenyacetate</a:t>
            </a:r>
            <a:r>
              <a:rPr lang="en-US" sz="1200" kern="1200" dirty="0">
                <a:solidFill>
                  <a:schemeClr val="tx1"/>
                </a:solidFill>
                <a:effectLst/>
                <a:latin typeface="+mn-lt"/>
                <a:ea typeface="+mn-ea"/>
                <a:cs typeface="+mn-cs"/>
              </a:rPr>
              <a:t> (given as ornithine </a:t>
            </a:r>
            <a:r>
              <a:rPr lang="en-US" sz="1200" kern="1200" dirty="0" err="1">
                <a:solidFill>
                  <a:schemeClr val="tx1"/>
                </a:solidFill>
                <a:effectLst/>
                <a:latin typeface="+mn-lt"/>
                <a:ea typeface="+mn-ea"/>
                <a:cs typeface="+mn-cs"/>
              </a:rPr>
              <a:t>phenylacetate</a:t>
            </a:r>
            <a:r>
              <a:rPr lang="en-US" sz="1200" kern="1200" dirty="0">
                <a:solidFill>
                  <a:schemeClr val="tx1"/>
                </a:solidFill>
                <a:effectLst/>
                <a:latin typeface="+mn-lt"/>
                <a:ea typeface="+mn-ea"/>
                <a:cs typeface="+mn-cs"/>
              </a:rPr>
              <a:t> - OPA) or its precursors, sodium </a:t>
            </a:r>
            <a:r>
              <a:rPr lang="en-US" sz="1200" kern="1200" dirty="0" err="1">
                <a:solidFill>
                  <a:schemeClr val="tx1"/>
                </a:solidFill>
                <a:effectLst/>
                <a:latin typeface="+mn-lt"/>
                <a:ea typeface="+mn-ea"/>
                <a:cs typeface="+mn-cs"/>
              </a:rPr>
              <a:t>phenylbutyrate</a:t>
            </a:r>
            <a:r>
              <a:rPr lang="en-US" sz="1200" kern="1200" dirty="0">
                <a:solidFill>
                  <a:schemeClr val="tx1"/>
                </a:solidFill>
                <a:effectLst/>
                <a:latin typeface="+mn-lt"/>
                <a:ea typeface="+mn-ea"/>
                <a:cs typeface="+mn-cs"/>
              </a:rPr>
              <a:t> (SPB) or glycerol </a:t>
            </a:r>
            <a:r>
              <a:rPr lang="en-US" sz="1200" kern="1200" dirty="0" err="1">
                <a:solidFill>
                  <a:schemeClr val="tx1"/>
                </a:solidFill>
                <a:effectLst/>
                <a:latin typeface="+mn-lt"/>
                <a:ea typeface="+mn-ea"/>
                <a:cs typeface="+mn-cs"/>
              </a:rPr>
              <a:t>phenybutyreate</a:t>
            </a:r>
            <a:r>
              <a:rPr lang="en-US" sz="1200" kern="1200" dirty="0">
                <a:solidFill>
                  <a:schemeClr val="tx1"/>
                </a:solidFill>
                <a:effectLst/>
                <a:latin typeface="+mn-lt"/>
                <a:ea typeface="+mn-ea"/>
                <a:cs typeface="+mn-cs"/>
              </a:rPr>
              <a:t> (GPB) promote ammonia excretion as </a:t>
            </a:r>
            <a:r>
              <a:rPr lang="en-US" sz="1200" kern="1200" dirty="0" err="1">
                <a:solidFill>
                  <a:schemeClr val="tx1"/>
                </a:solidFill>
                <a:effectLst/>
                <a:latin typeface="+mn-lt"/>
                <a:ea typeface="+mn-ea"/>
                <a:cs typeface="+mn-cs"/>
              </a:rPr>
              <a:t>phenylacetylglutamine</a:t>
            </a:r>
            <a:r>
              <a:rPr lang="en-US" sz="1200" kern="1200" dirty="0">
                <a:solidFill>
                  <a:schemeClr val="tx1"/>
                </a:solidFill>
                <a:effectLst/>
                <a:latin typeface="+mn-lt"/>
                <a:ea typeface="+mn-ea"/>
                <a:cs typeface="+mn-cs"/>
              </a:rPr>
              <a:t> (two NH</a:t>
            </a:r>
            <a:r>
              <a:rPr lang="en-US" sz="1200" kern="1200" baseline="-25000" dirty="0">
                <a:solidFill>
                  <a:schemeClr val="tx1"/>
                </a:solidFill>
                <a:effectLst/>
                <a:latin typeface="+mn-lt"/>
                <a:ea typeface="+mn-ea"/>
                <a:cs typeface="+mn-cs"/>
              </a:rPr>
              <a:t>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per molecule). </a:t>
            </a:r>
          </a:p>
          <a:p>
            <a:endParaRPr lang="en-US" dirty="0"/>
          </a:p>
        </p:txBody>
      </p:sp>
      <p:sp>
        <p:nvSpPr>
          <p:cNvPr id="4" name="Slide Number Placeholder 3"/>
          <p:cNvSpPr>
            <a:spLocks noGrp="1"/>
          </p:cNvSpPr>
          <p:nvPr>
            <p:ph type="sldNum" sz="quarter" idx="10"/>
          </p:nvPr>
        </p:nvSpPr>
        <p:spPr/>
        <p:txBody>
          <a:bodyPr/>
          <a:lstStyle/>
          <a:p>
            <a:fld id="{CFBC457E-65C3-5146-8EF3-0A930148E584}" type="slidenum">
              <a:rPr lang="en-US" smtClean="0"/>
              <a:t>39</a:t>
            </a:fld>
            <a:endParaRPr lang="en-US"/>
          </a:p>
        </p:txBody>
      </p:sp>
    </p:spTree>
    <p:extLst>
      <p:ext uri="{BB962C8B-B14F-4D97-AF65-F5344CB8AC3E}">
        <p14:creationId xmlns:p14="http://schemas.microsoft.com/office/powerpoint/2010/main" val="104023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3AAD6-CBCB-0F40-B231-8AA2CB22C111}" type="slidenum">
              <a:rPr lang="en-US" smtClean="0"/>
              <a:t>42</a:t>
            </a:fld>
            <a:endParaRPr lang="en-US"/>
          </a:p>
        </p:txBody>
      </p:sp>
    </p:spTree>
    <p:extLst>
      <p:ext uri="{BB962C8B-B14F-4D97-AF65-F5344CB8AC3E}">
        <p14:creationId xmlns:p14="http://schemas.microsoft.com/office/powerpoint/2010/main" val="121893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effectiveness of lactulose and </a:t>
            </a:r>
            <a:r>
              <a:rPr lang="en-US" sz="1200" dirty="0" err="1"/>
              <a:t>rifaximin</a:t>
            </a:r>
            <a:r>
              <a:rPr lang="en-US" sz="1200" dirty="0"/>
              <a:t> suggest that altering gut flora to a non-urease producing population may be effective in managing HE. Probiotics are not an accepted therapy for HE, but a </a:t>
            </a:r>
          </a:p>
          <a:p>
            <a:endParaRPr lang="en-US" sz="1200" dirty="0"/>
          </a:p>
          <a:p>
            <a:r>
              <a:rPr lang="en-US" sz="1200" dirty="0"/>
              <a:t> As in previous studies from this group, abnormal psychometric testing correlated with the development of HE</a:t>
            </a:r>
            <a:r>
              <a:rPr lang="en-US" sz="1200" baseline="30000" dirty="0"/>
              <a:t>38</a:t>
            </a:r>
            <a:r>
              <a:rPr lang="en-US" sz="1200" dirty="0"/>
              <a:t>. </a:t>
            </a:r>
            <a:endParaRPr lang="en-US" dirty="0"/>
          </a:p>
        </p:txBody>
      </p:sp>
      <p:sp>
        <p:nvSpPr>
          <p:cNvPr id="4" name="Slide Number Placeholder 3"/>
          <p:cNvSpPr>
            <a:spLocks noGrp="1"/>
          </p:cNvSpPr>
          <p:nvPr>
            <p:ph type="sldNum" sz="quarter" idx="10"/>
          </p:nvPr>
        </p:nvSpPr>
        <p:spPr/>
        <p:txBody>
          <a:bodyPr/>
          <a:lstStyle/>
          <a:p>
            <a:fld id="{3BD3AAD6-CBCB-0F40-B231-8AA2CB22C111}" type="slidenum">
              <a:rPr lang="en-US" smtClean="0"/>
              <a:t>43</a:t>
            </a:fld>
            <a:endParaRPr lang="en-US"/>
          </a:p>
        </p:txBody>
      </p:sp>
    </p:spTree>
    <p:extLst>
      <p:ext uri="{BB962C8B-B14F-4D97-AF65-F5344CB8AC3E}">
        <p14:creationId xmlns:p14="http://schemas.microsoft.com/office/powerpoint/2010/main" val="287123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Cirrhosis causes low </a:t>
            </a:r>
            <a:r>
              <a:rPr lang="en-US" dirty="0" err="1"/>
              <a:t>RQ+increase</a:t>
            </a:r>
            <a:r>
              <a:rPr lang="en-US" baseline="0" dirty="0"/>
              <a:t> fat </a:t>
            </a:r>
            <a:r>
              <a:rPr lang="en-US" baseline="0" dirty="0" err="1"/>
              <a:t>metabolismafter</a:t>
            </a:r>
            <a:r>
              <a:rPr lang="en-US" baseline="0" dirty="0"/>
              <a:t> overnight fast</a:t>
            </a:r>
          </a:p>
          <a:p>
            <a:r>
              <a:rPr lang="en-US" baseline="0" dirty="0"/>
              <a:t>Increase use of </a:t>
            </a:r>
            <a:r>
              <a:rPr lang="en-US" baseline="0" dirty="0" err="1"/>
              <a:t>leucine</a:t>
            </a:r>
            <a:r>
              <a:rPr lang="en-US" baseline="0" dirty="0"/>
              <a:t> for energy metabolism-Potential treatment</a:t>
            </a:r>
          </a:p>
          <a:p>
            <a:r>
              <a:rPr lang="en-US" baseline="0" dirty="0"/>
              <a:t>Increase gluconeogenesis-use of protein for energy</a:t>
            </a:r>
          </a:p>
          <a:p>
            <a:r>
              <a:rPr lang="en-US" baseline="0" dirty="0"/>
              <a:t>NET EFFECT-decrease protein mass</a:t>
            </a:r>
            <a:endParaRPr lang="en-US" dirty="0"/>
          </a:p>
        </p:txBody>
      </p:sp>
      <p:sp>
        <p:nvSpPr>
          <p:cNvPr id="4" name="Slide Number Placeholder 3"/>
          <p:cNvSpPr>
            <a:spLocks noGrp="1"/>
          </p:cNvSpPr>
          <p:nvPr>
            <p:ph type="sldNum" sz="quarter" idx="10"/>
          </p:nvPr>
        </p:nvSpPr>
        <p:spPr/>
        <p:txBody>
          <a:bodyPr/>
          <a:lstStyle/>
          <a:p>
            <a:fld id="{CFBC457E-65C3-5146-8EF3-0A930148E584}" type="slidenum">
              <a:rPr lang="en-US" smtClean="0"/>
              <a:t>50</a:t>
            </a:fld>
            <a:endParaRPr lang="en-US"/>
          </a:p>
        </p:txBody>
      </p:sp>
    </p:spTree>
    <p:extLst>
      <p:ext uri="{BB962C8B-B14F-4D97-AF65-F5344CB8AC3E}">
        <p14:creationId xmlns:p14="http://schemas.microsoft.com/office/powerpoint/2010/main" val="4254351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C457E-65C3-5146-8EF3-0A930148E584}" type="slidenum">
              <a:rPr lang="en-US" smtClean="0"/>
              <a:t>55</a:t>
            </a:fld>
            <a:endParaRPr lang="en-US"/>
          </a:p>
        </p:txBody>
      </p:sp>
    </p:spTree>
    <p:extLst>
      <p:ext uri="{BB962C8B-B14F-4D97-AF65-F5344CB8AC3E}">
        <p14:creationId xmlns:p14="http://schemas.microsoft.com/office/powerpoint/2010/main" val="329243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Involves around two stages of clinical </a:t>
            </a:r>
            <a:r>
              <a:rPr lang="en-US" sz="2400" dirty="0" err="1"/>
              <a:t>complicationsOneWithoutClinical</a:t>
            </a:r>
            <a:r>
              <a:rPr lang="en-US" sz="2400" dirty="0"/>
              <a:t> complications and one </a:t>
            </a:r>
            <a:r>
              <a:rPr lang="en-US" sz="2400" dirty="0" err="1"/>
              <a:t>withEach</a:t>
            </a:r>
            <a:r>
              <a:rPr lang="en-US" sz="2400" dirty="0"/>
              <a:t> of </a:t>
            </a:r>
            <a:r>
              <a:rPr lang="en-US" sz="2400" dirty="0" err="1"/>
              <a:t>whichHasIts</a:t>
            </a:r>
            <a:r>
              <a:rPr lang="en-US" sz="2400" dirty="0"/>
              <a:t> own unique prognosis</a:t>
            </a:r>
          </a:p>
        </p:txBody>
      </p:sp>
      <p:sp>
        <p:nvSpPr>
          <p:cNvPr id="4" name="Slide Number Placeholder 3"/>
          <p:cNvSpPr>
            <a:spLocks noGrp="1"/>
          </p:cNvSpPr>
          <p:nvPr>
            <p:ph type="sldNum" sz="quarter" idx="10"/>
          </p:nvPr>
        </p:nvSpPr>
        <p:spPr/>
        <p:txBody>
          <a:bodyPr/>
          <a:lstStyle/>
          <a:p>
            <a:fld id="{3BD3AAD6-CBCB-0F40-B231-8AA2CB22C111}" type="slidenum">
              <a:rPr lang="en-US" smtClean="0"/>
              <a:t>3</a:t>
            </a:fld>
            <a:endParaRPr lang="en-US"/>
          </a:p>
        </p:txBody>
      </p:sp>
    </p:spTree>
    <p:extLst>
      <p:ext uri="{BB962C8B-B14F-4D97-AF65-F5344CB8AC3E}">
        <p14:creationId xmlns:p14="http://schemas.microsoft.com/office/powerpoint/2010/main" val="281612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startedo</a:t>
            </a:r>
            <a:r>
              <a:rPr lang="en-US" dirty="0"/>
              <a:t> in </a:t>
            </a:r>
            <a:r>
              <a:rPr lang="en-US" dirty="0" err="1"/>
              <a:t>preparingI</a:t>
            </a:r>
            <a:r>
              <a:rPr lang="en-US" dirty="0"/>
              <a:t> </a:t>
            </a:r>
            <a:r>
              <a:rPr lang="en-US" dirty="0" err="1"/>
              <a:t>noticedMy</a:t>
            </a:r>
            <a:r>
              <a:rPr lang="en-US" dirty="0"/>
              <a:t> slide prognosis was dated 1987So I looked for a more </a:t>
            </a:r>
            <a:r>
              <a:rPr lang="en-US" dirty="0" err="1"/>
              <a:t>currentUpdateAnd</a:t>
            </a:r>
            <a:r>
              <a:rPr lang="en-US" dirty="0"/>
              <a:t> found </a:t>
            </a:r>
            <a:r>
              <a:rPr lang="en-US" dirty="0" err="1"/>
              <a:t>thatWith</a:t>
            </a:r>
            <a:r>
              <a:rPr lang="en-US" dirty="0"/>
              <a:t> </a:t>
            </a:r>
            <a:r>
              <a:rPr lang="en-US" dirty="0" err="1"/>
              <a:t>D’AmicoIn</a:t>
            </a:r>
            <a:r>
              <a:rPr lang="en-US" dirty="0"/>
              <a:t> 2006</a:t>
            </a:r>
          </a:p>
          <a:p>
            <a:r>
              <a:rPr lang="en-US" dirty="0"/>
              <a:t>But </a:t>
            </a:r>
            <a:r>
              <a:rPr lang="en-US" dirty="0" err="1"/>
              <a:t>Sbut</a:t>
            </a:r>
            <a:r>
              <a:rPr lang="en-US" dirty="0"/>
              <a:t> you can’t doing </a:t>
            </a:r>
            <a:r>
              <a:rPr lang="en-US" dirty="0" err="1"/>
              <a:t>updateUnless</a:t>
            </a:r>
            <a:r>
              <a:rPr lang="en-US" dirty="0"/>
              <a:t> you know From whence you </a:t>
            </a:r>
            <a:r>
              <a:rPr lang="en-US" dirty="0" err="1"/>
              <a:t>startedwhereYou</a:t>
            </a:r>
            <a:r>
              <a:rPr lang="en-US" dirty="0"/>
              <a:t> </a:t>
            </a:r>
          </a:p>
        </p:txBody>
      </p:sp>
      <p:sp>
        <p:nvSpPr>
          <p:cNvPr id="4" name="Slide Number Placeholder 3"/>
          <p:cNvSpPr>
            <a:spLocks noGrp="1"/>
          </p:cNvSpPr>
          <p:nvPr>
            <p:ph type="sldNum" sz="quarter" idx="10"/>
          </p:nvPr>
        </p:nvSpPr>
        <p:spPr/>
        <p:txBody>
          <a:bodyPr/>
          <a:lstStyle/>
          <a:p>
            <a:fld id="{3BD3AAD6-CBCB-0F40-B231-8AA2CB22C111}" type="slidenum">
              <a:rPr lang="en-US" smtClean="0"/>
              <a:t>4</a:t>
            </a:fld>
            <a:endParaRPr lang="en-US"/>
          </a:p>
        </p:txBody>
      </p:sp>
    </p:spTree>
    <p:extLst>
      <p:ext uri="{BB962C8B-B14F-4D97-AF65-F5344CB8AC3E}">
        <p14:creationId xmlns:p14="http://schemas.microsoft.com/office/powerpoint/2010/main" val="329137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online </a:t>
            </a:r>
            <a:r>
              <a:rPr lang="en-US" dirty="0" err="1"/>
              <a:t>websiteThe</a:t>
            </a:r>
            <a:r>
              <a:rPr lang="en-US" dirty="0"/>
              <a:t> bullet </a:t>
            </a:r>
            <a:r>
              <a:rPr lang="en-US" dirty="0" err="1"/>
              <a:t>pointsAre</a:t>
            </a:r>
            <a:r>
              <a:rPr lang="en-US" dirty="0"/>
              <a:t> reviewed in </a:t>
            </a:r>
            <a:r>
              <a:rPr lang="en-US" dirty="0" err="1"/>
              <a:t>detailWith</a:t>
            </a:r>
            <a:r>
              <a:rPr lang="en-US" dirty="0"/>
              <a:t> referee journals</a:t>
            </a:r>
          </a:p>
        </p:txBody>
      </p:sp>
      <p:sp>
        <p:nvSpPr>
          <p:cNvPr id="4" name="Slide Number Placeholder 3"/>
          <p:cNvSpPr>
            <a:spLocks noGrp="1"/>
          </p:cNvSpPr>
          <p:nvPr>
            <p:ph type="sldNum" sz="quarter" idx="10"/>
          </p:nvPr>
        </p:nvSpPr>
        <p:spPr/>
        <p:txBody>
          <a:bodyPr/>
          <a:lstStyle/>
          <a:p>
            <a:fld id="{3BD3AAD6-CBCB-0F40-B231-8AA2CB22C111}" type="slidenum">
              <a:rPr lang="en-US" smtClean="0"/>
              <a:t>6</a:t>
            </a:fld>
            <a:endParaRPr lang="en-US"/>
          </a:p>
        </p:txBody>
      </p:sp>
    </p:spTree>
    <p:extLst>
      <p:ext uri="{BB962C8B-B14F-4D97-AF65-F5344CB8AC3E}">
        <p14:creationId xmlns:p14="http://schemas.microsoft.com/office/powerpoint/2010/main" val="341826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after we have treated the underlying diseases Then we certainly need to prevent further injury</a:t>
            </a:r>
          </a:p>
        </p:txBody>
      </p:sp>
      <p:sp>
        <p:nvSpPr>
          <p:cNvPr id="4" name="Slide Number Placeholder 3"/>
          <p:cNvSpPr>
            <a:spLocks noGrp="1"/>
          </p:cNvSpPr>
          <p:nvPr>
            <p:ph type="sldNum" sz="quarter" idx="10"/>
          </p:nvPr>
        </p:nvSpPr>
        <p:spPr/>
        <p:txBody>
          <a:bodyPr/>
          <a:lstStyle/>
          <a:p>
            <a:fld id="{3BD3AAD6-CBCB-0F40-B231-8AA2CB22C111}" type="slidenum">
              <a:rPr lang="en-US" smtClean="0"/>
              <a:t>11</a:t>
            </a:fld>
            <a:endParaRPr lang="en-US"/>
          </a:p>
        </p:txBody>
      </p:sp>
    </p:spTree>
    <p:extLst>
      <p:ext uri="{BB962C8B-B14F-4D97-AF65-F5344CB8AC3E}">
        <p14:creationId xmlns:p14="http://schemas.microsoft.com/office/powerpoint/2010/main" val="344942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dirty="0"/>
              <a:t>We will Review the impact of coffee later and talk</a:t>
            </a:r>
          </a:p>
          <a:p>
            <a:r>
              <a:rPr lang="en-US" sz="4400" dirty="0"/>
              <a:t>Burgers coffee And Garcia </a:t>
            </a:r>
            <a:r>
              <a:rPr lang="en-US" sz="4400" dirty="0" err="1"/>
              <a:t>soAnd</a:t>
            </a:r>
            <a:r>
              <a:rPr lang="en-US" sz="4400" dirty="0"/>
              <a:t> the Tamil walls </a:t>
            </a:r>
            <a:r>
              <a:rPr lang="en-US" sz="4400" dirty="0" err="1"/>
              <a:t>studyShowedThat</a:t>
            </a:r>
            <a:r>
              <a:rPr lang="en-US" sz="4400" dirty="0"/>
              <a:t> </a:t>
            </a:r>
            <a:r>
              <a:rPr lang="en-US" sz="4400" dirty="0" err="1"/>
              <a:t>OBCWas</a:t>
            </a:r>
            <a:r>
              <a:rPr lang="en-US" sz="4400" dirty="0"/>
              <a:t> an independent predictor of decompensation</a:t>
            </a:r>
          </a:p>
          <a:p>
            <a:r>
              <a:rPr lang="en-US" sz="4400" dirty="0"/>
              <a:t>Conversely weight </a:t>
            </a:r>
            <a:r>
              <a:rPr lang="en-US" sz="4400" dirty="0" err="1"/>
              <a:t>lossReduces</a:t>
            </a:r>
            <a:r>
              <a:rPr lang="en-US" sz="4400" dirty="0"/>
              <a:t> the probability of </a:t>
            </a:r>
            <a:r>
              <a:rPr lang="en-US" sz="4400" dirty="0" err="1"/>
              <a:t>decompensation</a:t>
            </a:r>
            <a:endParaRPr lang="en-US" sz="4400" dirty="0"/>
          </a:p>
        </p:txBody>
      </p:sp>
      <p:sp>
        <p:nvSpPr>
          <p:cNvPr id="4" name="Slide Number Placeholder 3"/>
          <p:cNvSpPr>
            <a:spLocks noGrp="1"/>
          </p:cNvSpPr>
          <p:nvPr>
            <p:ph type="sldNum" sz="quarter" idx="10"/>
          </p:nvPr>
        </p:nvSpPr>
        <p:spPr/>
        <p:txBody>
          <a:bodyPr/>
          <a:lstStyle/>
          <a:p>
            <a:fld id="{3BD3AAD6-CBCB-0F40-B231-8AA2CB22C111}" type="slidenum">
              <a:rPr lang="en-US" smtClean="0"/>
              <a:t>19</a:t>
            </a:fld>
            <a:endParaRPr lang="en-US"/>
          </a:p>
        </p:txBody>
      </p:sp>
    </p:spTree>
    <p:extLst>
      <p:ext uri="{BB962C8B-B14F-4D97-AF65-F5344CB8AC3E}">
        <p14:creationId xmlns:p14="http://schemas.microsoft.com/office/powerpoint/2010/main" val="18061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0684" lvl="0" indent="-260684">
              <a:lnSpc>
                <a:spcPct val="120000"/>
              </a:lnSpc>
              <a:spcBef>
                <a:spcPts val="600"/>
              </a:spcBef>
              <a:buClrTx/>
              <a:buSzPct val="100000"/>
              <a:buFontTx/>
              <a:buChar char="-"/>
              <a:defRPr sz="1800"/>
            </a:pPr>
            <a:r>
              <a:rPr lang="en-US" sz="1200" dirty="0"/>
              <a:t>Coffee consumption is global and is one of the most popular consumed beverages</a:t>
            </a:r>
            <a:endParaRPr lang="en-US" sz="1100" b="1" dirty="0"/>
          </a:p>
          <a:p>
            <a:pPr marL="274319" lvl="0" indent="-274319">
              <a:lnSpc>
                <a:spcPct val="120000"/>
              </a:lnSpc>
              <a:spcBef>
                <a:spcPts val="0"/>
              </a:spcBef>
              <a:buClr>
                <a:srgbClr val="FFFFFF"/>
              </a:buClr>
              <a:buSzPct val="100000"/>
              <a:buFontTx/>
              <a:buChar char="•"/>
              <a:defRPr sz="1800"/>
            </a:pPr>
            <a:r>
              <a:rPr lang="en-US" sz="800" i="1" dirty="0">
                <a:solidFill>
                  <a:srgbClr val="535353"/>
                </a:solidFill>
              </a:rPr>
              <a:t>Higdon JV, </a:t>
            </a:r>
            <a:r>
              <a:rPr lang="en-US" sz="800" i="1" dirty="0" err="1">
                <a:solidFill>
                  <a:srgbClr val="535353"/>
                </a:solidFill>
              </a:rPr>
              <a:t>Frei</a:t>
            </a:r>
            <a:r>
              <a:rPr lang="en-US" sz="800" i="1" dirty="0">
                <a:solidFill>
                  <a:srgbClr val="535353"/>
                </a:solidFill>
              </a:rPr>
              <a:t> B. Coffee and health: a review of recent human research. </a:t>
            </a:r>
          </a:p>
          <a:p>
            <a:pPr marL="274319" lvl="0" indent="-274319">
              <a:lnSpc>
                <a:spcPct val="120000"/>
              </a:lnSpc>
              <a:spcBef>
                <a:spcPts val="0"/>
              </a:spcBef>
              <a:buClr>
                <a:srgbClr val="FFFFFF"/>
              </a:buClr>
              <a:buSzPct val="100000"/>
              <a:buFontTx/>
              <a:buChar char="•"/>
              <a:defRPr sz="1800"/>
            </a:pPr>
            <a:r>
              <a:rPr lang="en-US" sz="800" i="1" dirty="0">
                <a:solidFill>
                  <a:srgbClr val="535353"/>
                </a:solidFill>
              </a:rPr>
              <a:t>CRIT Rev Food </a:t>
            </a:r>
            <a:r>
              <a:rPr lang="en-US" sz="800" i="1" dirty="0" err="1">
                <a:solidFill>
                  <a:srgbClr val="535353"/>
                </a:solidFill>
              </a:rPr>
              <a:t>Sci</a:t>
            </a:r>
            <a:r>
              <a:rPr lang="en-US" sz="800" i="1" dirty="0">
                <a:solidFill>
                  <a:srgbClr val="535353"/>
                </a:solidFill>
              </a:rPr>
              <a:t> </a:t>
            </a:r>
            <a:r>
              <a:rPr lang="en-US" sz="800" i="1" dirty="0" err="1">
                <a:solidFill>
                  <a:srgbClr val="535353"/>
                </a:solidFill>
              </a:rPr>
              <a:t>Nutr</a:t>
            </a:r>
            <a:r>
              <a:rPr lang="en-US" sz="800" i="1" dirty="0">
                <a:solidFill>
                  <a:srgbClr val="535353"/>
                </a:solidFill>
              </a:rPr>
              <a:t> 2006: 46: 101-23.</a:t>
            </a:r>
          </a:p>
          <a:p>
            <a:pPr marL="0" lvl="0" indent="0">
              <a:lnSpc>
                <a:spcPct val="120000"/>
              </a:lnSpc>
              <a:spcBef>
                <a:spcPts val="0"/>
              </a:spcBef>
              <a:buClrTx/>
              <a:buSzTx/>
              <a:buFontTx/>
              <a:buNone/>
              <a:defRPr sz="1800"/>
            </a:pPr>
            <a:endParaRPr lang="en-US" sz="1200" i="1" dirty="0"/>
          </a:p>
          <a:p>
            <a:pPr marL="260684" lvl="0" indent="-260684">
              <a:lnSpc>
                <a:spcPct val="120000"/>
              </a:lnSpc>
              <a:spcBef>
                <a:spcPts val="0"/>
              </a:spcBef>
              <a:buClrTx/>
              <a:buSzPct val="100000"/>
              <a:buFontTx/>
              <a:buChar char="-"/>
              <a:defRPr sz="1800"/>
            </a:pPr>
            <a:r>
              <a:rPr lang="en-US" sz="1200" i="1" dirty="0"/>
              <a:t>Over 50% of Americans consume coffee daily</a:t>
            </a:r>
            <a:endParaRPr lang="en-US" sz="1100" i="1" dirty="0"/>
          </a:p>
          <a:p>
            <a:pPr marL="228600" lvl="0" indent="-228600">
              <a:lnSpc>
                <a:spcPct val="120000"/>
              </a:lnSpc>
              <a:spcBef>
                <a:spcPts val="0"/>
              </a:spcBef>
              <a:buClr>
                <a:srgbClr val="FFFFFF"/>
              </a:buClr>
              <a:buSzPct val="100000"/>
              <a:buFontTx/>
              <a:buChar char="•"/>
              <a:defRPr sz="1800"/>
            </a:pPr>
            <a:r>
              <a:rPr lang="en-US" sz="800" i="1" dirty="0">
                <a:solidFill>
                  <a:srgbClr val="535353"/>
                </a:solidFill>
              </a:rPr>
              <a:t>National Coffee Association USA. </a:t>
            </a:r>
            <a:r>
              <a:rPr lang="en-US" sz="800" i="1" dirty="0">
                <a:solidFill>
                  <a:srgbClr val="535353"/>
                </a:solidFill>
                <a:hlinkClick r:id="rId3"/>
              </a:rPr>
              <a:t>http://www.ncausa.org</a:t>
            </a:r>
            <a:r>
              <a:rPr lang="en-US" sz="800" i="1" dirty="0">
                <a:solidFill>
                  <a:srgbClr val="535353"/>
                </a:solidFill>
              </a:rPr>
              <a:t>. Accessed Feb 2, 2013</a:t>
            </a:r>
          </a:p>
          <a:p>
            <a:endParaRPr lang="en-US" dirty="0"/>
          </a:p>
        </p:txBody>
      </p:sp>
      <p:sp>
        <p:nvSpPr>
          <p:cNvPr id="4" name="Slide Number Placeholder 3"/>
          <p:cNvSpPr>
            <a:spLocks noGrp="1"/>
          </p:cNvSpPr>
          <p:nvPr>
            <p:ph type="sldNum" sz="quarter" idx="10"/>
          </p:nvPr>
        </p:nvSpPr>
        <p:spPr/>
        <p:txBody>
          <a:bodyPr/>
          <a:lstStyle/>
          <a:p>
            <a:fld id="{3BD3AAD6-CBCB-0F40-B231-8AA2CB22C111}" type="slidenum">
              <a:rPr lang="en-US" smtClean="0"/>
              <a:t>21</a:t>
            </a:fld>
            <a:endParaRPr lang="en-US"/>
          </a:p>
        </p:txBody>
      </p:sp>
    </p:spTree>
    <p:extLst>
      <p:ext uri="{BB962C8B-B14F-4D97-AF65-F5344CB8AC3E}">
        <p14:creationId xmlns:p14="http://schemas.microsoft.com/office/powerpoint/2010/main" val="195088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Coffee consumption has been reported to decrease oxidative damage in peripheral white blood cells (WBC). However, effects on the level of spontaneous DNA strand breaks, a well established marker of health risk, have not been specifically reported yet. We analyzed the impact of consuming a dark roast coffee blend on the level of spontaneous DNA strand breaks.</a:t>
            </a:r>
          </a:p>
          <a:p>
            <a:endParaRPr lang="en-US" dirty="0"/>
          </a:p>
        </p:txBody>
      </p:sp>
      <p:sp>
        <p:nvSpPr>
          <p:cNvPr id="4" name="Slide Number Placeholder 3"/>
          <p:cNvSpPr>
            <a:spLocks noGrp="1"/>
          </p:cNvSpPr>
          <p:nvPr>
            <p:ph type="sldNum" sz="quarter" idx="10"/>
          </p:nvPr>
        </p:nvSpPr>
        <p:spPr/>
        <p:txBody>
          <a:bodyPr/>
          <a:lstStyle/>
          <a:p>
            <a:fld id="{3BD3AAD6-CBCB-0F40-B231-8AA2CB22C111}" type="slidenum">
              <a:rPr lang="en-US" smtClean="0"/>
              <a:t>22</a:t>
            </a:fld>
            <a:endParaRPr lang="en-US"/>
          </a:p>
        </p:txBody>
      </p:sp>
    </p:spTree>
    <p:extLst>
      <p:ext uri="{BB962C8B-B14F-4D97-AF65-F5344CB8AC3E}">
        <p14:creationId xmlns:p14="http://schemas.microsoft.com/office/powerpoint/2010/main" val="225829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this go </a:t>
            </a:r>
            <a:r>
              <a:rPr lang="en-US" dirty="0" err="1"/>
              <a:t>backTo</a:t>
            </a:r>
            <a:r>
              <a:rPr lang="en-US" dirty="0"/>
              <a:t> </a:t>
            </a:r>
            <a:r>
              <a:rPr lang="en-US" dirty="0" err="1"/>
              <a:t>OslerAnd</a:t>
            </a:r>
            <a:r>
              <a:rPr lang="en-US" dirty="0"/>
              <a:t> listen to his </a:t>
            </a:r>
            <a:r>
              <a:rPr lang="en-US" dirty="0" err="1"/>
              <a:t>definitionOf</a:t>
            </a:r>
            <a:r>
              <a:rPr lang="en-US" dirty="0"/>
              <a:t> the complications of cirrhosis</a:t>
            </a:r>
          </a:p>
          <a:p>
            <a:r>
              <a:rPr lang="en-US" dirty="0"/>
              <a:t>So let’s </a:t>
            </a:r>
            <a:r>
              <a:rPr lang="en-US" dirty="0" err="1"/>
              <a:t>nowReviewWhat</a:t>
            </a:r>
            <a:r>
              <a:rPr lang="en-US" dirty="0"/>
              <a:t> is new and the </a:t>
            </a:r>
            <a:r>
              <a:rPr lang="en-US" dirty="0" err="1"/>
              <a:t>futureIn</a:t>
            </a:r>
            <a:r>
              <a:rPr lang="en-US" dirty="0"/>
              <a:t> the state of clinical compensation</a:t>
            </a:r>
          </a:p>
        </p:txBody>
      </p:sp>
      <p:sp>
        <p:nvSpPr>
          <p:cNvPr id="4" name="Slide Number Placeholder 3"/>
          <p:cNvSpPr>
            <a:spLocks noGrp="1"/>
          </p:cNvSpPr>
          <p:nvPr>
            <p:ph type="sldNum" sz="quarter" idx="10"/>
          </p:nvPr>
        </p:nvSpPr>
        <p:spPr/>
        <p:txBody>
          <a:bodyPr/>
          <a:lstStyle/>
          <a:p>
            <a:fld id="{3BD3AAD6-CBCB-0F40-B231-8AA2CB22C111}" type="slidenum">
              <a:rPr lang="en-US" smtClean="0"/>
              <a:t>24</a:t>
            </a:fld>
            <a:endParaRPr lang="en-US"/>
          </a:p>
        </p:txBody>
      </p:sp>
    </p:spTree>
    <p:extLst>
      <p:ext uri="{BB962C8B-B14F-4D97-AF65-F5344CB8AC3E}">
        <p14:creationId xmlns:p14="http://schemas.microsoft.com/office/powerpoint/2010/main" val="268835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8" name="Title 7"/>
          <p:cNvSpPr>
            <a:spLocks noGrp="1"/>
          </p:cNvSpPr>
          <p:nvPr>
            <p:ph type="ctrTitle"/>
          </p:nvPr>
        </p:nvSpPr>
        <p:spPr>
          <a:xfrm>
            <a:off x="2362200" y="4038601"/>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53" indent="0" algn="ctr">
              <a:buNone/>
            </a:lvl2pPr>
            <a:lvl3pPr marL="914305" indent="0" algn="ctr">
              <a:buNone/>
            </a:lvl3pPr>
            <a:lvl4pPr marL="1371458" indent="0" algn="ctr">
              <a:buNone/>
            </a:lvl4pPr>
            <a:lvl5pPr marL="1828610" indent="0" algn="ctr">
              <a:buNone/>
            </a:lvl5pPr>
            <a:lvl6pPr marL="2285763" indent="0" algn="ctr">
              <a:buNone/>
            </a:lvl6pPr>
            <a:lvl7pPr marL="2742915" indent="0" algn="ctr">
              <a:buNone/>
            </a:lvl7pPr>
            <a:lvl8pPr marL="3200068" indent="0" algn="ctr">
              <a:buNone/>
            </a:lvl8pPr>
            <a:lvl9pPr marL="365722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881BD2B-EC27-1245-B1C9-AE4EFD34D9E3}" type="datetimeFigureOut">
              <a:rPr lang="en-US" smtClean="0"/>
              <a:pPr/>
              <a:t>3/29/22</a:t>
            </a:fld>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B82A2B0-7815-A342-9560-50946F1E28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F72846-DA43-3C4B-B9CA-F63CDDEC3C39}" type="datetimeFigureOut">
              <a:rPr lang="en-US" smtClean="0"/>
              <a:pPr/>
              <a:t>3/29/22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D39769-7C48-D545-8C30-21BB237384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1" y="609601"/>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1" y="6248403"/>
            <a:ext cx="2209800" cy="365125"/>
          </a:xfrm>
        </p:spPr>
        <p:txBody>
          <a:bodyPr/>
          <a:lstStyle/>
          <a:p>
            <a:fld id="{5338B614-9D43-7440-AFA2-49217ED153B9}" type="datetimeFigureOut">
              <a:rPr lang="en-US" smtClean="0"/>
              <a:pPr/>
              <a:t>3/29/22</a:t>
            </a:fld>
            <a:endParaRPr lang="en-US"/>
          </a:p>
        </p:txBody>
      </p:sp>
      <p:sp>
        <p:nvSpPr>
          <p:cNvPr id="5" name="Footer Placeholder 4"/>
          <p:cNvSpPr>
            <a:spLocks noGrp="1"/>
          </p:cNvSpPr>
          <p:nvPr>
            <p:ph type="ftr" sz="quarter" idx="11"/>
          </p:nvPr>
        </p:nvSpPr>
        <p:spPr>
          <a:xfrm>
            <a:off x="457202" y="6248208"/>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5" rIns="91430" bIns="45715"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5" rIns="91430" bIns="45715" rtlCol="0" anchor="ctr"/>
          <a:lstStyle/>
          <a:p>
            <a:pPr algn="ctr" eaLnBrk="1" latinLnBrk="0" hangingPunct="1"/>
            <a:endParaRPr kumimoji="0" lang="en-US"/>
          </a:p>
        </p:txBody>
      </p:sp>
      <p:sp>
        <p:nvSpPr>
          <p:cNvPr id="9" name="Rectangle 8"/>
          <p:cNvSpPr/>
          <p:nvPr/>
        </p:nvSpPr>
        <p:spPr>
          <a:xfrm>
            <a:off x="6142038" y="1"/>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0" tIns="45715" rIns="91430" bIns="45715"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9" y="144462"/>
            <a:ext cx="533400" cy="244476"/>
          </a:xfrm>
        </p:spPr>
        <p:txBody>
          <a:bodyPr/>
          <a:lstStyle/>
          <a:p>
            <a:fld id="{32F649C1-2568-9E4B-8400-7F41492FAC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E33A99E-A0D5-C546-B763-38DBE5146C3F}" type="datetimeFigureOut">
              <a:rPr lang="en-US" smtClean="0"/>
              <a:pPr/>
              <a:t>3/29/22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82A6039-BFAF-804B-960C-86CDFF5B0CC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8" name="Rectangle 7"/>
          <p:cNvSpPr/>
          <p:nvPr/>
        </p:nvSpPr>
        <p:spPr>
          <a:xfrm>
            <a:off x="1"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9" name="Rectangle 8"/>
          <p:cNvSpPr/>
          <p:nvPr/>
        </p:nvSpPr>
        <p:spPr>
          <a:xfrm>
            <a:off x="1371601"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2" name="Title 1"/>
          <p:cNvSpPr>
            <a:spLocks noGrp="1"/>
          </p:cNvSpPr>
          <p:nvPr>
            <p:ph type="title"/>
          </p:nvPr>
        </p:nvSpPr>
        <p:spPr>
          <a:xfrm>
            <a:off x="1371601"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2F417FF-F78E-AE42-B8C8-DE58A53124B5}" type="datetimeFigureOut">
              <a:rPr lang="en-US" smtClean="0"/>
              <a:pPr/>
              <a:t>3/29/22</a:t>
            </a:fld>
            <a:endParaRPr lang="en-US"/>
          </a:p>
        </p:txBody>
      </p:sp>
      <p:sp>
        <p:nvSpPr>
          <p:cNvPr id="13" name="Slide Number Placeholder 12"/>
          <p:cNvSpPr>
            <a:spLocks noGrp="1"/>
          </p:cNvSpPr>
          <p:nvPr>
            <p:ph type="sldNum" sz="quarter" idx="11"/>
          </p:nvPr>
        </p:nvSpPr>
        <p:spPr>
          <a:xfrm>
            <a:off x="1" y="1752600"/>
            <a:ext cx="1295400" cy="701676"/>
          </a:xfrm>
        </p:spPr>
        <p:txBody>
          <a:bodyPr>
            <a:noAutofit/>
          </a:bodyPr>
          <a:lstStyle>
            <a:lvl1pPr>
              <a:defRPr sz="2400">
                <a:solidFill>
                  <a:srgbClr val="FFFFFF"/>
                </a:solidFill>
              </a:defRPr>
            </a:lvl1pPr>
          </a:lstStyle>
          <a:p>
            <a:fld id="{D92E747D-A238-3245-B661-EBF95CA4BB2F}" type="slidenum">
              <a:rPr lang="en-US" smtClean="0"/>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137388C-8C29-664E-8D48-BCF408ACF1AB}" type="datetimeFigureOut">
              <a:rPr lang="en-US" smtClean="0"/>
              <a:pPr/>
              <a:t>3/29/22</a:t>
            </a:fld>
            <a:endParaRPr lang="en-US"/>
          </a:p>
        </p:txBody>
      </p:sp>
      <p:sp>
        <p:nvSpPr>
          <p:cNvPr id="10" name="Slide Number Placeholder 9"/>
          <p:cNvSpPr>
            <a:spLocks noGrp="1"/>
          </p:cNvSpPr>
          <p:nvPr>
            <p:ph type="sldNum" sz="quarter" idx="16"/>
          </p:nvPr>
        </p:nvSpPr>
        <p:spPr/>
        <p:txBody>
          <a:bodyPr rtlCol="0"/>
          <a:lstStyle/>
          <a:p>
            <a:fld id="{33AAA0CA-55A4-D34D-BD3A-F8BF943493F3}" type="slidenum">
              <a:rPr lang="en-US" smtClean="0"/>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1"/>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3A54294-9E47-E34B-A1F6-6950A444C014}" type="datetimeFigureOut">
              <a:rPr lang="en-US" smtClean="0"/>
              <a:pPr/>
              <a:t>3/29/22</a:t>
            </a:fld>
            <a:endParaRPr lang="en-US"/>
          </a:p>
        </p:txBody>
      </p:sp>
      <p:sp>
        <p:nvSpPr>
          <p:cNvPr id="12" name="Slide Number Placeholder 11"/>
          <p:cNvSpPr>
            <a:spLocks noGrp="1"/>
          </p:cNvSpPr>
          <p:nvPr>
            <p:ph type="sldNum" sz="quarter" idx="16"/>
          </p:nvPr>
        </p:nvSpPr>
        <p:spPr/>
        <p:txBody>
          <a:bodyPr rtlCol="0"/>
          <a:lstStyle/>
          <a:p>
            <a:fld id="{439FB5A3-8547-F847-8B40-403DAB1BF00B}" type="slidenum">
              <a:rPr lang="en-US" smtClean="0"/>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6FCA437-8DE8-C44C-96A3-1E60B74968ED}" type="datetimeFigureOut">
              <a:rPr lang="en-US" smtClean="0"/>
              <a:pPr/>
              <a:t>3/29/22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73DBF4A-CB74-B04C-8D02-02C48F6FF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0F91F-DC2C-C849-AA86-EB73647B2E37}" type="datetimeFigureOut">
              <a:rPr lang="en-US" smtClean="0"/>
              <a:pPr/>
              <a:t>3/29/22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3267422-BEDF-6E45-9BA7-7036F523F0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3D40A05-C688-A445-ACC9-0E740E903575}" type="datetimeFigureOut">
              <a:rPr lang="en-US" smtClean="0"/>
              <a:pPr/>
              <a:t>3/29/22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409A9B2-F0C6-CB4D-B734-F5C0CEF172AF}" type="slidenum">
              <a:rPr lang="en-US" smtClean="0"/>
              <a:pPr/>
              <a:t>‹#›</a:t>
            </a:fld>
            <a:endParaRPr lang="en-US"/>
          </a:p>
        </p:txBody>
      </p:sp>
      <p:sp>
        <p:nvSpPr>
          <p:cNvPr id="3" name="Text Placeholder 2"/>
          <p:cNvSpPr>
            <a:spLocks noGrp="1"/>
          </p:cNvSpPr>
          <p:nvPr>
            <p:ph type="body" idx="2"/>
          </p:nvPr>
        </p:nvSpPr>
        <p:spPr>
          <a:xfrm>
            <a:off x="609601"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45" tIns="182861" rIns="137145" bIns="9143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1"/>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0" name="Rectangle 9"/>
          <p:cNvSpPr/>
          <p:nvPr/>
        </p:nvSpPr>
        <p:spPr>
          <a:xfrm>
            <a:off x="1545337"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1" y="1"/>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2" name="Date Placeholder 11"/>
          <p:cNvSpPr>
            <a:spLocks noGrp="1"/>
          </p:cNvSpPr>
          <p:nvPr>
            <p:ph type="dt" sz="half" idx="10"/>
          </p:nvPr>
        </p:nvSpPr>
        <p:spPr>
          <a:xfrm>
            <a:off x="6248400" y="6248401"/>
            <a:ext cx="2667000" cy="365125"/>
          </a:xfrm>
        </p:spPr>
        <p:txBody>
          <a:bodyPr rtlCol="0"/>
          <a:lstStyle/>
          <a:p>
            <a:fld id="{A5BB9195-6B83-8D43-AA37-D497977F78D7}" type="datetimeFigureOut">
              <a:rPr lang="en-US" smtClean="0"/>
              <a:pPr/>
              <a:t>3/29/22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BDE46C5-9ABD-774B-8CE1-CABAF5103DFA}" type="slidenum">
              <a:rPr lang="en-US" smtClean="0"/>
              <a:pPr/>
              <a:t>‹#›</a:t>
            </a:fld>
            <a:endParaRPr lang="en-US"/>
          </a:p>
        </p:txBody>
      </p:sp>
      <p:sp>
        <p:nvSpPr>
          <p:cNvPr id="14" name="Footer Placeholder 13"/>
          <p:cNvSpPr>
            <a:spLocks noGrp="1"/>
          </p:cNvSpPr>
          <p:nvPr>
            <p:ph type="ftr" sz="quarter" idx="12"/>
          </p:nvPr>
        </p:nvSpPr>
        <p:spPr>
          <a:xfrm>
            <a:off x="1600200" y="6248207"/>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1" y="228600"/>
            <a:ext cx="8153400" cy="990600"/>
          </a:xfrm>
          <a:prstGeom prst="rect">
            <a:avLst/>
          </a:prstGeom>
        </p:spPr>
        <p:txBody>
          <a:bodyPr vert="horz" lIns="91430" tIns="45715" rIns="91430" bIns="45715"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lIns="91430" tIns="45715" rIns="91430" bIns="4571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1"/>
            <a:ext cx="2667000" cy="365125"/>
          </a:xfrm>
          <a:prstGeom prst="rect">
            <a:avLst/>
          </a:prstGeom>
        </p:spPr>
        <p:txBody>
          <a:bodyPr vert="horz" lIns="91430" tIns="45715" rIns="91430" bIns="45715" anchor="ctr" anchorCtr="0"/>
          <a:lstStyle>
            <a:lvl1pPr algn="l" eaLnBrk="1" latinLnBrk="0" hangingPunct="1">
              <a:defRPr kumimoji="0" sz="1400">
                <a:solidFill>
                  <a:schemeClr val="tx2"/>
                </a:solidFill>
              </a:defRPr>
            </a:lvl1pPr>
          </a:lstStyle>
          <a:p>
            <a:fld id="{5B29ED39-DB28-B54B-8224-E0D4EE84A267}" type="datetimeFigureOut">
              <a:rPr lang="en-US" smtClean="0"/>
              <a:pPr/>
              <a:t>3/29/22</a:t>
            </a:fld>
            <a:endParaRPr lang="en-US"/>
          </a:p>
        </p:txBody>
      </p:sp>
      <p:sp>
        <p:nvSpPr>
          <p:cNvPr id="3" name="Footer Placeholder 2"/>
          <p:cNvSpPr>
            <a:spLocks noGrp="1"/>
          </p:cNvSpPr>
          <p:nvPr>
            <p:ph type="ftr" sz="quarter" idx="3"/>
          </p:nvPr>
        </p:nvSpPr>
        <p:spPr>
          <a:xfrm>
            <a:off x="609601" y="6248207"/>
            <a:ext cx="5421083" cy="365125"/>
          </a:xfrm>
          <a:prstGeom prst="rect">
            <a:avLst/>
          </a:prstGeom>
        </p:spPr>
        <p:txBody>
          <a:bodyPr vert="horz" lIns="91430" tIns="45715" rIns="91430" bIns="45715"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lIns="91430" tIns="45715" rIns="91430" bIns="45715" anchor="ctr" anchorCtr="0">
            <a:normAutofit/>
          </a:bodyPr>
          <a:lstStyle>
            <a:lvl1pPr algn="ctr" eaLnBrk="1" latinLnBrk="0" hangingPunct="1">
              <a:defRPr kumimoji="0" sz="1400" b="1">
                <a:solidFill>
                  <a:srgbClr val="FFFFFF"/>
                </a:solidFill>
              </a:defRPr>
            </a:lvl1pPr>
          </a:lstStyle>
          <a:p>
            <a:fld id="{FF82BB9D-B1BC-F847-B9F4-0A95FA9D64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07" indent="-320007"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13" indent="-274292"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05" indent="-228577"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458" indent="-228577"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610" indent="-228577"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902" indent="-22857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93" indent="-22857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85" indent="-22857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77" indent="-22857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3" algn="l" rtl="0" eaLnBrk="1" latinLnBrk="0" hangingPunct="1">
        <a:defRPr kumimoji="0" kern="1200">
          <a:solidFill>
            <a:schemeClr val="tx1"/>
          </a:solidFill>
          <a:latin typeface="+mn-lt"/>
          <a:ea typeface="+mn-ea"/>
          <a:cs typeface="+mn-cs"/>
        </a:defRPr>
      </a:lvl2pPr>
      <a:lvl3pPr marL="914305" algn="l" rtl="0" eaLnBrk="1" latinLnBrk="0" hangingPunct="1">
        <a:defRPr kumimoji="0" kern="1200">
          <a:solidFill>
            <a:schemeClr val="tx1"/>
          </a:solidFill>
          <a:latin typeface="+mn-lt"/>
          <a:ea typeface="+mn-ea"/>
          <a:cs typeface="+mn-cs"/>
        </a:defRPr>
      </a:lvl3pPr>
      <a:lvl4pPr marL="1371458" algn="l" rtl="0" eaLnBrk="1" latinLnBrk="0" hangingPunct="1">
        <a:defRPr kumimoji="0" kern="1200">
          <a:solidFill>
            <a:schemeClr val="tx1"/>
          </a:solidFill>
          <a:latin typeface="+mn-lt"/>
          <a:ea typeface="+mn-ea"/>
          <a:cs typeface="+mn-cs"/>
        </a:defRPr>
      </a:lvl4pPr>
      <a:lvl5pPr marL="1828610" algn="l" rtl="0" eaLnBrk="1" latinLnBrk="0" hangingPunct="1">
        <a:defRPr kumimoji="0" kern="1200">
          <a:solidFill>
            <a:schemeClr val="tx1"/>
          </a:solidFill>
          <a:latin typeface="+mn-lt"/>
          <a:ea typeface="+mn-ea"/>
          <a:cs typeface="+mn-cs"/>
        </a:defRPr>
      </a:lvl5pPr>
      <a:lvl6pPr marL="2285763" algn="l" rtl="0" eaLnBrk="1" latinLnBrk="0" hangingPunct="1">
        <a:defRPr kumimoji="0" kern="1200">
          <a:solidFill>
            <a:schemeClr val="tx1"/>
          </a:solidFill>
          <a:latin typeface="+mn-lt"/>
          <a:ea typeface="+mn-ea"/>
          <a:cs typeface="+mn-cs"/>
        </a:defRPr>
      </a:lvl6pPr>
      <a:lvl7pPr marL="2742915" algn="l" rtl="0" eaLnBrk="1" latinLnBrk="0" hangingPunct="1">
        <a:defRPr kumimoji="0" kern="1200">
          <a:solidFill>
            <a:schemeClr val="tx1"/>
          </a:solidFill>
          <a:latin typeface="+mn-lt"/>
          <a:ea typeface="+mn-ea"/>
          <a:cs typeface="+mn-cs"/>
        </a:defRPr>
      </a:lvl7pPr>
      <a:lvl8pPr marL="3200068" algn="l" rtl="0" eaLnBrk="1" latinLnBrk="0" hangingPunct="1">
        <a:defRPr kumimoji="0" kern="1200">
          <a:solidFill>
            <a:schemeClr val="tx1"/>
          </a:solidFill>
          <a:latin typeface="+mn-lt"/>
          <a:ea typeface="+mn-ea"/>
          <a:cs typeface="+mn-cs"/>
        </a:defRPr>
      </a:lvl8pPr>
      <a:lvl9pPr marL="365722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hyperlink" Target="http://www.ncbi.nlm.nih.gov/m/pubmed/?term=Eisenbrand%20G%5bAuthor%5d" TargetMode="External"/><Relationship Id="rId3" Type="http://schemas.openxmlformats.org/officeDocument/2006/relationships/image" Target="../media/image16.png"/><Relationship Id="rId7" Type="http://schemas.openxmlformats.org/officeDocument/2006/relationships/hyperlink" Target="http://www.ncbi.nlm.nih.gov/m/pubmed/?term=Hofmann%20T%5bAuthor%5d"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ncbi.nlm.nih.gov/m/pubmed/?term=Lang%20R%5bAuthor%5d" TargetMode="External"/><Relationship Id="rId11" Type="http://schemas.openxmlformats.org/officeDocument/2006/relationships/hyperlink" Target="http://www.ncbi.nlm.nih.gov/m/pubmed/?term=Richling%20E%5bAuthor%5d" TargetMode="External"/><Relationship Id="rId5" Type="http://schemas.openxmlformats.org/officeDocument/2006/relationships/hyperlink" Target="http://www.ncbi.nlm.nih.gov/m/pubmed/?term=Bakuradze%20T%5bAuthor%5d" TargetMode="External"/><Relationship Id="rId10" Type="http://schemas.openxmlformats.org/officeDocument/2006/relationships/hyperlink" Target="http://www.ncbi.nlm.nih.gov/m/pubmed/?term=Galan%20J%5bAuthor%5d" TargetMode="External"/><Relationship Id="rId4" Type="http://schemas.openxmlformats.org/officeDocument/2006/relationships/image" Target="../media/image17.png"/><Relationship Id="rId9" Type="http://schemas.openxmlformats.org/officeDocument/2006/relationships/hyperlink" Target="http://www.ncbi.nlm.nih.gov/m/pubmed/?term=Schipp%20D%5bAuthor%5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435429" y="145142"/>
            <a:ext cx="7946571" cy="5722260"/>
          </a:xfrm>
          <a:prstGeom prst="rect">
            <a:avLst/>
          </a:prstGeom>
        </p:spPr>
        <p:txBody>
          <a:bodyPr/>
          <a:lstStyle/>
          <a:p>
            <a:pPr lvl="0" algn="ctr">
              <a:defRPr sz="1800" cap="none">
                <a:solidFill>
                  <a:srgbClr val="000000"/>
                </a:solidFill>
              </a:defRPr>
            </a:pPr>
            <a:r>
              <a:rPr sz="4400" cap="all">
                <a:solidFill>
                  <a:srgbClr val="FFFFFF"/>
                </a:solidFill>
              </a:rPr>
              <a:t>Management of Cirrhosis </a:t>
            </a:r>
          </a:p>
          <a:p>
            <a:pPr lvl="0" algn="ctr">
              <a:defRPr sz="1800" cap="none">
                <a:solidFill>
                  <a:srgbClr val="000000"/>
                </a:solidFill>
              </a:defRPr>
            </a:pPr>
            <a:r>
              <a:rPr sz="2600" cap="all">
                <a:solidFill>
                  <a:srgbClr val="FFFFFF"/>
                </a:solidFill>
              </a:rPr>
              <a:t>AN UPDATE</a:t>
            </a:r>
          </a:p>
        </p:txBody>
      </p:sp>
      <p:sp>
        <p:nvSpPr>
          <p:cNvPr id="66" name="Shape 66"/>
          <p:cNvSpPr>
            <a:spLocks noGrp="1"/>
          </p:cNvSpPr>
          <p:nvPr>
            <p:ph type="body" idx="1"/>
          </p:nvPr>
        </p:nvSpPr>
        <p:spPr>
          <a:xfrm>
            <a:off x="2398775" y="6057900"/>
            <a:ext cx="6705601" cy="685800"/>
          </a:xfrm>
          <a:prstGeom prst="rect">
            <a:avLst/>
          </a:prstGeom>
        </p:spPr>
        <p:txBody>
          <a:bodyPr/>
          <a:lstStyle/>
          <a:p>
            <a:pPr lvl="0">
              <a:defRPr sz="1800">
                <a:solidFill>
                  <a:srgbClr val="000000"/>
                </a:solidFill>
              </a:defRPr>
            </a:pPr>
            <a:r>
              <a:rPr sz="2600">
                <a:solidFill>
                  <a:srgbClr val="FFFFFF"/>
                </a:solidFill>
              </a:rPr>
              <a:t>RAY THOMASON MD</a:t>
            </a:r>
          </a:p>
        </p:txBody>
      </p:sp>
      <p:grpSp>
        <p:nvGrpSpPr>
          <p:cNvPr id="71" name="Group 71"/>
          <p:cNvGrpSpPr/>
          <p:nvPr/>
        </p:nvGrpSpPr>
        <p:grpSpPr>
          <a:xfrm>
            <a:off x="431869" y="290285"/>
            <a:ext cx="8280262" cy="4249969"/>
            <a:chOff x="0" y="0"/>
            <a:chExt cx="8280261" cy="4249967"/>
          </a:xfrm>
        </p:grpSpPr>
        <p:pic>
          <p:nvPicPr>
            <p:cNvPr id="67" name="image3.jpg" descr="Normal micro sm"/>
            <p:cNvPicPr/>
            <p:nvPr/>
          </p:nvPicPr>
          <p:blipFill>
            <a:blip r:embed="rId3"/>
            <a:stretch>
              <a:fillRect/>
            </a:stretch>
          </p:blipFill>
          <p:spPr>
            <a:xfrm>
              <a:off x="0" y="494747"/>
              <a:ext cx="3977425" cy="3737013"/>
            </a:xfrm>
            <a:prstGeom prst="rect">
              <a:avLst/>
            </a:prstGeom>
            <a:ln w="9525" cap="flat">
              <a:solidFill>
                <a:srgbClr val="000000"/>
              </a:solidFill>
              <a:prstDash val="solid"/>
              <a:miter lim="800000"/>
            </a:ln>
            <a:effectLst/>
          </p:spPr>
        </p:pic>
        <p:pic>
          <p:nvPicPr>
            <p:cNvPr id="68" name="image4.jpg" descr="cirrhosis histo sm"/>
            <p:cNvPicPr/>
            <p:nvPr/>
          </p:nvPicPr>
          <p:blipFill>
            <a:blip r:embed="rId4"/>
            <a:stretch>
              <a:fillRect/>
            </a:stretch>
          </p:blipFill>
          <p:spPr>
            <a:xfrm>
              <a:off x="4021178" y="499714"/>
              <a:ext cx="4259084" cy="3750253"/>
            </a:xfrm>
            <a:prstGeom prst="rect">
              <a:avLst/>
            </a:prstGeom>
            <a:ln w="9525" cap="flat">
              <a:solidFill>
                <a:srgbClr val="000000"/>
              </a:solidFill>
              <a:prstDash val="solid"/>
              <a:miter lim="800000"/>
            </a:ln>
            <a:effectLst/>
          </p:spPr>
        </p:pic>
        <p:sp>
          <p:nvSpPr>
            <p:cNvPr id="69" name="Shape 69"/>
            <p:cNvSpPr/>
            <p:nvPr/>
          </p:nvSpPr>
          <p:spPr>
            <a:xfrm>
              <a:off x="5392561" y="-1"/>
              <a:ext cx="1516318" cy="4738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468" tIns="45468" rIns="45468" bIns="45468" numCol="1" anchor="t">
              <a:spAutoFit/>
            </a:bodyPr>
            <a:lstStyle>
              <a:lvl1pPr algn="ctr" defTabSz="915987">
                <a:lnSpc>
                  <a:spcPct val="85000"/>
                </a:lnSpc>
                <a:defRPr sz="2600">
                  <a:solidFill>
                    <a:srgbClr val="FFFFFF"/>
                  </a:solidFill>
                  <a:latin typeface="Arial"/>
                  <a:ea typeface="Arial"/>
                  <a:cs typeface="Arial"/>
                  <a:sym typeface="Arial"/>
                </a:defRPr>
              </a:lvl1pPr>
            </a:lstStyle>
            <a:p>
              <a:pPr lvl="0">
                <a:defRPr sz="1800">
                  <a:solidFill>
                    <a:srgbClr val="000000"/>
                  </a:solidFill>
                </a:defRPr>
              </a:pPr>
              <a:r>
                <a:rPr sz="2600">
                  <a:solidFill>
                    <a:srgbClr val="FFFFFF"/>
                  </a:solidFill>
                </a:rPr>
                <a:t>Cirrhosis</a:t>
              </a:r>
            </a:p>
          </p:txBody>
        </p:sp>
        <p:sp>
          <p:nvSpPr>
            <p:cNvPr id="70" name="Shape 70"/>
            <p:cNvSpPr/>
            <p:nvPr/>
          </p:nvSpPr>
          <p:spPr>
            <a:xfrm>
              <a:off x="869591" y="-1"/>
              <a:ext cx="2238242" cy="4738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468" tIns="45468" rIns="45468" bIns="45468" numCol="1" anchor="t">
              <a:spAutoFit/>
            </a:bodyPr>
            <a:lstStyle>
              <a:lvl1pPr algn="ctr" defTabSz="915987">
                <a:lnSpc>
                  <a:spcPct val="85000"/>
                </a:lnSpc>
                <a:defRPr sz="2600">
                  <a:solidFill>
                    <a:srgbClr val="FFFFFF"/>
                  </a:solidFill>
                  <a:latin typeface="Arial"/>
                  <a:ea typeface="Arial"/>
                  <a:cs typeface="Arial"/>
                  <a:sym typeface="Arial"/>
                </a:defRPr>
              </a:lvl1pPr>
            </a:lstStyle>
            <a:p>
              <a:pPr lvl="0">
                <a:defRPr sz="1800">
                  <a:solidFill>
                    <a:srgbClr val="000000"/>
                  </a:solidFill>
                </a:defRPr>
              </a:pPr>
              <a:r>
                <a:rPr sz="2600">
                  <a:solidFill>
                    <a:srgbClr val="FFFFFF"/>
                  </a:solidFill>
                </a:rPr>
                <a:t>Normal Liver</a:t>
              </a:r>
            </a:p>
          </p:txBody>
        </p:sp>
      </p:grpSp>
    </p:spTree>
    <p:extLst>
      <p:ext uri="{BB962C8B-B14F-4D97-AF65-F5344CB8AC3E}">
        <p14:creationId xmlns:p14="http://schemas.microsoft.com/office/powerpoint/2010/main" val="34607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title"/>
          </p:nvPr>
        </p:nvSpPr>
        <p:spPr>
          <a:xfrm>
            <a:off x="609601" y="228600"/>
            <a:ext cx="8153401" cy="990600"/>
          </a:xfrm>
          <a:prstGeom prst="rect">
            <a:avLst/>
          </a:prstGeom>
        </p:spPr>
        <p:txBody>
          <a:bodyPr/>
          <a:lstStyle/>
          <a:p>
            <a:pPr lvl="0">
              <a:defRPr sz="1800">
                <a:solidFill>
                  <a:srgbClr val="000000"/>
                </a:solidFill>
              </a:defRPr>
            </a:pPr>
            <a:r>
              <a:rPr lang="en-US" sz="4400" dirty="0">
                <a:solidFill>
                  <a:srgbClr val="2F5897"/>
                </a:solidFill>
              </a:rPr>
              <a:t>Goal-</a:t>
            </a:r>
            <a:r>
              <a:rPr sz="4400" dirty="0">
                <a:solidFill>
                  <a:srgbClr val="2F5897"/>
                </a:solidFill>
              </a:rPr>
              <a:t>Prevent Progression</a:t>
            </a:r>
          </a:p>
        </p:txBody>
      </p:sp>
      <p:sp>
        <p:nvSpPr>
          <p:cNvPr id="280" name="Shape 280"/>
          <p:cNvSpPr/>
          <p:nvPr/>
        </p:nvSpPr>
        <p:spPr>
          <a:xfrm>
            <a:off x="148953" y="2857963"/>
            <a:ext cx="1768399"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dirty="0"/>
              <a:t>Compensated</a:t>
            </a:r>
          </a:p>
          <a:p>
            <a:pPr lvl="0" algn="ctr"/>
            <a:r>
              <a:rPr sz="2200" b="1" dirty="0"/>
              <a:t>cirrhosis</a:t>
            </a:r>
          </a:p>
        </p:txBody>
      </p:sp>
      <p:sp>
        <p:nvSpPr>
          <p:cNvPr id="281" name="Shape 281"/>
          <p:cNvSpPr/>
          <p:nvPr/>
        </p:nvSpPr>
        <p:spPr>
          <a:xfrm>
            <a:off x="2634017" y="2857963"/>
            <a:ext cx="2029518"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Decompensated</a:t>
            </a:r>
          </a:p>
          <a:p>
            <a:pPr lvl="0" algn="ctr"/>
            <a:r>
              <a:rPr sz="2200" b="1"/>
              <a:t>cirrhosis</a:t>
            </a:r>
          </a:p>
        </p:txBody>
      </p:sp>
      <p:sp>
        <p:nvSpPr>
          <p:cNvPr id="282" name="Shape 282"/>
          <p:cNvSpPr/>
          <p:nvPr/>
        </p:nvSpPr>
        <p:spPr>
          <a:xfrm>
            <a:off x="5338701" y="2857963"/>
            <a:ext cx="2013147"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Further </a:t>
            </a:r>
          </a:p>
          <a:p>
            <a:pPr lvl="0" algn="ctr"/>
            <a:r>
              <a:rPr sz="2200" b="1"/>
              <a:t>decompensation</a:t>
            </a:r>
          </a:p>
        </p:txBody>
      </p:sp>
      <p:sp>
        <p:nvSpPr>
          <p:cNvPr id="283" name="Shape 283"/>
          <p:cNvSpPr/>
          <p:nvPr/>
        </p:nvSpPr>
        <p:spPr>
          <a:xfrm>
            <a:off x="8070945" y="3010363"/>
            <a:ext cx="789271" cy="3962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200" b="1"/>
            </a:lvl1pPr>
          </a:lstStyle>
          <a:p>
            <a:pPr lvl="0">
              <a:defRPr sz="1800" b="0"/>
            </a:pPr>
            <a:r>
              <a:rPr sz="2200" b="1"/>
              <a:t>Death</a:t>
            </a:r>
          </a:p>
        </p:txBody>
      </p:sp>
      <p:sp>
        <p:nvSpPr>
          <p:cNvPr id="284" name="Shape 284"/>
          <p:cNvSpPr/>
          <p:nvPr/>
        </p:nvSpPr>
        <p:spPr>
          <a:xfrm flipH="1">
            <a:off x="1921743" y="3208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285" name="Shape 285"/>
          <p:cNvSpPr/>
          <p:nvPr/>
        </p:nvSpPr>
        <p:spPr>
          <a:xfrm flipH="1">
            <a:off x="4671787" y="3208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286" name="Shape 286"/>
          <p:cNvSpPr/>
          <p:nvPr/>
        </p:nvSpPr>
        <p:spPr>
          <a:xfrm flipH="1">
            <a:off x="7367071" y="3209210"/>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287" name="Shape 287"/>
          <p:cNvSpPr/>
          <p:nvPr/>
        </p:nvSpPr>
        <p:spPr>
          <a:xfrm>
            <a:off x="814917" y="4049168"/>
            <a:ext cx="7256027" cy="2472472"/>
          </a:xfrm>
          <a:prstGeom prst="rect">
            <a:avLst/>
          </a:prstGeom>
          <a:solidFill>
            <a:srgbClr val="6076B4"/>
          </a:solidFill>
          <a:ln w="50800">
            <a:solidFill/>
            <a:miter lim="400000"/>
          </a:ln>
          <a:extLst>
            <a:ext uri="{C572A759-6A51-4108-AA02-DFA0A04FC94B}">
              <ma14:wrappingTextBoxFlag xmlns:ma14="http://schemas.microsoft.com/office/mac/drawingml/2011/main" xmlns="" val="1"/>
            </a:ext>
          </a:extLst>
        </p:spPr>
        <p:txBody>
          <a:bodyPr wrap="square" lIns="127000" tIns="127000" rIns="127000" bIns="127000">
            <a:spAutoFit/>
          </a:bodyPr>
          <a:lstStyle/>
          <a:p>
            <a:pPr lvl="0"/>
            <a:r>
              <a:rPr sz="2400" dirty="0">
                <a:solidFill>
                  <a:srgbClr val="FFFFFF"/>
                </a:solidFill>
              </a:rPr>
              <a:t>Avoid superimposed liver injury</a:t>
            </a:r>
          </a:p>
          <a:p>
            <a:pPr marL="240631" lvl="0" indent="-240631">
              <a:buSzPct val="100000"/>
              <a:buChar char="•"/>
            </a:pPr>
            <a:r>
              <a:rPr sz="2400" dirty="0">
                <a:solidFill>
                  <a:srgbClr val="FFFFFF"/>
                </a:solidFill>
              </a:rPr>
              <a:t>No alcohol</a:t>
            </a:r>
          </a:p>
          <a:p>
            <a:pPr marL="240631" lvl="0" indent="-240631">
              <a:buSzPct val="100000"/>
              <a:buChar char="•"/>
            </a:pPr>
            <a:r>
              <a:rPr sz="2400" dirty="0">
                <a:solidFill>
                  <a:srgbClr val="FFFFFF"/>
                </a:solidFill>
              </a:rPr>
              <a:t>Cautious use of drugs</a:t>
            </a:r>
          </a:p>
          <a:p>
            <a:pPr marL="240631" lvl="0" indent="-240631">
              <a:buSzPct val="100000"/>
              <a:buChar char="•"/>
            </a:pPr>
            <a:r>
              <a:rPr sz="2400" dirty="0">
                <a:solidFill>
                  <a:srgbClr val="FFFFFF"/>
                </a:solidFill>
              </a:rPr>
              <a:t>Be aware of hepatitis B reactivation</a:t>
            </a:r>
            <a:endParaRPr lang="en-US" sz="2400" dirty="0">
              <a:solidFill>
                <a:srgbClr val="FFFFFF"/>
              </a:solidFill>
            </a:endParaRPr>
          </a:p>
          <a:p>
            <a:pPr marL="240631" lvl="0" indent="-240631">
              <a:buSzPct val="100000"/>
              <a:buChar char="•"/>
            </a:pPr>
            <a:r>
              <a:rPr sz="2400" dirty="0">
                <a:solidFill>
                  <a:srgbClr val="FFFFFF"/>
                </a:solidFill>
              </a:rPr>
              <a:t>Avoid unnecessary surgeries</a:t>
            </a:r>
            <a:endParaRPr lang="en-US" sz="2400" dirty="0">
              <a:solidFill>
                <a:srgbClr val="FFFFFF"/>
              </a:solidFill>
            </a:endParaRPr>
          </a:p>
          <a:p>
            <a:pPr marL="240631" lvl="0" indent="-240631">
              <a:buSzPct val="100000"/>
              <a:buChar char="•"/>
            </a:pPr>
            <a:r>
              <a:rPr lang="en-US" sz="2400" dirty="0">
                <a:solidFill>
                  <a:srgbClr val="FFFFFF"/>
                </a:solidFill>
              </a:rPr>
              <a:t>Aggressive early treatment of infections</a:t>
            </a:r>
            <a:endParaRPr sz="2400" dirty="0">
              <a:solidFill>
                <a:srgbClr val="FFFFFF"/>
              </a:solidFill>
            </a:endParaRPr>
          </a:p>
        </p:txBody>
      </p:sp>
      <p:sp>
        <p:nvSpPr>
          <p:cNvPr id="288" name="Shape 288"/>
          <p:cNvSpPr/>
          <p:nvPr/>
        </p:nvSpPr>
        <p:spPr>
          <a:xfrm flipV="1">
            <a:off x="4948533" y="1582419"/>
            <a:ext cx="1" cy="2413001"/>
          </a:xfrm>
          <a:prstGeom prst="line">
            <a:avLst/>
          </a:prstGeom>
          <a:ln w="50800">
            <a:solidFill/>
            <a:prstDash val="sysDot"/>
            <a:miter lim="400000"/>
          </a:ln>
        </p:spPr>
        <p:txBody>
          <a:bodyPr lIns="0" tIns="0" rIns="0" bIns="0"/>
          <a:lstStyle/>
          <a:p>
            <a:pPr lvl="0" defTabSz="457200">
              <a:defRPr sz="1200">
                <a:latin typeface="+mj-lt"/>
                <a:ea typeface="+mj-ea"/>
                <a:cs typeface="+mj-cs"/>
                <a:sym typeface="Helvetica"/>
              </a:defRPr>
            </a:pPr>
            <a:endParaRPr/>
          </a:p>
        </p:txBody>
      </p:sp>
      <p:sp>
        <p:nvSpPr>
          <p:cNvPr id="289" name="Shape 289"/>
          <p:cNvSpPr/>
          <p:nvPr/>
        </p:nvSpPr>
        <p:spPr>
          <a:xfrm flipV="1">
            <a:off x="2206004" y="1589400"/>
            <a:ext cx="1" cy="2413001"/>
          </a:xfrm>
          <a:prstGeom prst="line">
            <a:avLst/>
          </a:prstGeom>
          <a:ln w="50800">
            <a:solidFill/>
            <a:prstDash val="sysDot"/>
            <a:miter lim="400000"/>
          </a:ln>
        </p:spPr>
        <p:txBody>
          <a:bodyPr lIns="0" tIns="0" rIns="0" bIns="0"/>
          <a:lstStyle/>
          <a:p>
            <a:pPr lvl="0" defTabSz="457200">
              <a:defRPr sz="1200">
                <a:latin typeface="+mj-lt"/>
                <a:ea typeface="+mj-ea"/>
                <a:cs typeface="+mj-cs"/>
                <a:sym typeface="Helvetica"/>
              </a:defRPr>
            </a:pPr>
            <a:endParaRPr/>
          </a:p>
        </p:txBody>
      </p:sp>
    </p:spTree>
    <p:extLst>
      <p:ext uri="{BB962C8B-B14F-4D97-AF65-F5344CB8AC3E}">
        <p14:creationId xmlns:p14="http://schemas.microsoft.com/office/powerpoint/2010/main" val="160959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609601" y="228600"/>
            <a:ext cx="8153401" cy="990600"/>
          </a:xfrm>
          <a:prstGeom prst="rect">
            <a:avLst/>
          </a:prstGeom>
        </p:spPr>
        <p:txBody>
          <a:bodyPr/>
          <a:lstStyle>
            <a:lvl1pPr>
              <a:defRPr sz="3900"/>
            </a:lvl1pPr>
          </a:lstStyle>
          <a:p>
            <a:pPr lvl="0">
              <a:defRPr sz="1800">
                <a:solidFill>
                  <a:srgbClr val="000000"/>
                </a:solidFill>
              </a:defRPr>
            </a:pPr>
            <a:r>
              <a:rPr lang="en-US" sz="3900" dirty="0">
                <a:solidFill>
                  <a:srgbClr val="2F5897"/>
                </a:solidFill>
              </a:rPr>
              <a:t>Goal–</a:t>
            </a:r>
            <a:r>
              <a:rPr sz="3900" dirty="0">
                <a:solidFill>
                  <a:srgbClr val="2F5897"/>
                </a:solidFill>
              </a:rPr>
              <a:t>Prevent Progression</a:t>
            </a:r>
          </a:p>
        </p:txBody>
      </p:sp>
      <p:sp>
        <p:nvSpPr>
          <p:cNvPr id="292" name="Shape 292"/>
          <p:cNvSpPr/>
          <p:nvPr/>
        </p:nvSpPr>
        <p:spPr>
          <a:xfrm>
            <a:off x="107802" y="2857963"/>
            <a:ext cx="1645479"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Chronic liver</a:t>
            </a:r>
          </a:p>
          <a:p>
            <a:pPr lvl="0" algn="ctr"/>
            <a:r>
              <a:rPr sz="2200" b="1"/>
              <a:t>disease</a:t>
            </a:r>
          </a:p>
        </p:txBody>
      </p:sp>
      <p:sp>
        <p:nvSpPr>
          <p:cNvPr id="293" name="Shape 293"/>
          <p:cNvSpPr/>
          <p:nvPr/>
        </p:nvSpPr>
        <p:spPr>
          <a:xfrm>
            <a:off x="2657699" y="2857963"/>
            <a:ext cx="1768399"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Compensated</a:t>
            </a:r>
          </a:p>
          <a:p>
            <a:pPr lvl="0" algn="ctr"/>
            <a:r>
              <a:rPr sz="2200" b="1"/>
              <a:t>cirrhosis</a:t>
            </a:r>
          </a:p>
        </p:txBody>
      </p:sp>
      <p:sp>
        <p:nvSpPr>
          <p:cNvPr id="294" name="Shape 294"/>
          <p:cNvSpPr/>
          <p:nvPr/>
        </p:nvSpPr>
        <p:spPr>
          <a:xfrm>
            <a:off x="5330516" y="2857963"/>
            <a:ext cx="2029518"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Decompensated</a:t>
            </a:r>
          </a:p>
          <a:p>
            <a:pPr lvl="0" algn="ctr"/>
            <a:r>
              <a:rPr sz="2200" b="1"/>
              <a:t>cirrhosis</a:t>
            </a:r>
          </a:p>
        </p:txBody>
      </p:sp>
      <p:sp>
        <p:nvSpPr>
          <p:cNvPr id="295" name="Shape 295"/>
          <p:cNvSpPr/>
          <p:nvPr/>
        </p:nvSpPr>
        <p:spPr>
          <a:xfrm>
            <a:off x="8142154" y="3010363"/>
            <a:ext cx="789271" cy="3962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200" b="1"/>
            </a:lvl1pPr>
          </a:lstStyle>
          <a:p>
            <a:pPr lvl="0">
              <a:defRPr sz="1800" b="0"/>
            </a:pPr>
            <a:r>
              <a:rPr sz="2200" b="1"/>
              <a:t>Death</a:t>
            </a:r>
          </a:p>
        </p:txBody>
      </p:sp>
      <p:sp>
        <p:nvSpPr>
          <p:cNvPr id="296" name="Shape 296"/>
          <p:cNvSpPr/>
          <p:nvPr/>
        </p:nvSpPr>
        <p:spPr>
          <a:xfrm flipH="1">
            <a:off x="1883643" y="3208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297" name="Shape 297"/>
          <p:cNvSpPr/>
          <p:nvPr/>
        </p:nvSpPr>
        <p:spPr>
          <a:xfrm flipH="1">
            <a:off x="4625357" y="3208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298" name="Shape 298"/>
          <p:cNvSpPr/>
          <p:nvPr/>
        </p:nvSpPr>
        <p:spPr>
          <a:xfrm flipH="1">
            <a:off x="7393128" y="3208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299" name="Shape 299"/>
          <p:cNvSpPr/>
          <p:nvPr/>
        </p:nvSpPr>
        <p:spPr>
          <a:xfrm flipV="1">
            <a:off x="4947717" y="1569720"/>
            <a:ext cx="1" cy="2413001"/>
          </a:xfrm>
          <a:prstGeom prst="line">
            <a:avLst/>
          </a:prstGeom>
          <a:ln w="50800">
            <a:solidFill/>
            <a:prstDash val="sysDot"/>
            <a:miter lim="400000"/>
          </a:ln>
        </p:spPr>
        <p:txBody>
          <a:bodyPr lIns="0" tIns="0" rIns="0" bIns="0"/>
          <a:lstStyle/>
          <a:p>
            <a:pPr lvl="0" defTabSz="457200">
              <a:defRPr sz="1200">
                <a:latin typeface="+mj-lt"/>
                <a:ea typeface="+mj-ea"/>
                <a:cs typeface="+mj-cs"/>
                <a:sym typeface="Helvetica"/>
              </a:defRPr>
            </a:pPr>
            <a:endParaRPr/>
          </a:p>
        </p:txBody>
      </p:sp>
      <p:sp>
        <p:nvSpPr>
          <p:cNvPr id="300" name="Shape 300"/>
          <p:cNvSpPr/>
          <p:nvPr/>
        </p:nvSpPr>
        <p:spPr>
          <a:xfrm>
            <a:off x="107802" y="3839665"/>
            <a:ext cx="1727420" cy="1641475"/>
          </a:xfrm>
          <a:prstGeom prst="rect">
            <a:avLst/>
          </a:prstGeom>
          <a:solidFill>
            <a:srgbClr val="9C5251"/>
          </a:solidFill>
          <a:ln w="12700">
            <a:miter lim="400000"/>
          </a:ln>
          <a:extLst>
            <a:ext uri="{C572A759-6A51-4108-AA02-DFA0A04FC94B}">
              <ma14:wrappingTextBoxFlag xmlns:ma14="http://schemas.microsoft.com/office/mac/drawingml/2011/main" xmlns="" val="1"/>
            </a:ext>
          </a:extLst>
        </p:spPr>
        <p:txBody>
          <a:bodyPr wrap="square" lIns="127000" tIns="127000" rIns="127000" bIns="127000">
            <a:spAutoFit/>
          </a:bodyPr>
          <a:lstStyle/>
          <a:p>
            <a:pPr marL="180473" lvl="0" indent="-180473">
              <a:buSzPct val="100000"/>
              <a:buChar char="•"/>
            </a:pPr>
            <a:r>
              <a:rPr dirty="0">
                <a:solidFill>
                  <a:srgbClr val="FFFFFF"/>
                </a:solidFill>
              </a:rPr>
              <a:t>Alcohol</a:t>
            </a:r>
          </a:p>
          <a:p>
            <a:pPr marL="180473" lvl="0" indent="-180473">
              <a:buSzPct val="100000"/>
              <a:buChar char="•"/>
            </a:pPr>
            <a:r>
              <a:rPr dirty="0">
                <a:solidFill>
                  <a:srgbClr val="FFFFFF"/>
                </a:solidFill>
              </a:rPr>
              <a:t>Hepatits C/B</a:t>
            </a:r>
          </a:p>
          <a:p>
            <a:pPr marL="180473" lvl="0" indent="-180473">
              <a:buSzPct val="100000"/>
              <a:buChar char="•"/>
            </a:pPr>
            <a:r>
              <a:rPr dirty="0">
                <a:solidFill>
                  <a:srgbClr val="FFFFFF"/>
                </a:solidFill>
              </a:rPr>
              <a:t>NASH</a:t>
            </a:r>
          </a:p>
          <a:p>
            <a:pPr marL="180473" lvl="0" indent="-180473">
              <a:buSzPct val="100000"/>
              <a:buChar char="•"/>
            </a:pPr>
            <a:r>
              <a:rPr dirty="0">
                <a:solidFill>
                  <a:srgbClr val="FFFFFF"/>
                </a:solidFill>
              </a:rPr>
              <a:t>Cholestatic</a:t>
            </a:r>
          </a:p>
          <a:p>
            <a:pPr marL="180473" lvl="0" indent="-180473">
              <a:buSzPct val="100000"/>
              <a:buChar char="•"/>
            </a:pPr>
            <a:r>
              <a:rPr dirty="0">
                <a:solidFill>
                  <a:srgbClr val="FFFFFF"/>
                </a:solidFill>
              </a:rPr>
              <a:t>Autoimmune</a:t>
            </a:r>
          </a:p>
        </p:txBody>
      </p:sp>
      <p:sp>
        <p:nvSpPr>
          <p:cNvPr id="301" name="Shape 301"/>
          <p:cNvSpPr/>
          <p:nvPr/>
        </p:nvSpPr>
        <p:spPr>
          <a:xfrm>
            <a:off x="4646420" y="4062721"/>
            <a:ext cx="2736673" cy="1676401"/>
          </a:xfrm>
          <a:prstGeom prst="rect">
            <a:avLst/>
          </a:prstGeom>
          <a:solidFill>
            <a:srgbClr val="6076B4"/>
          </a:solidFill>
          <a:ln w="50800">
            <a:solidFill/>
            <a:miter lim="400000"/>
          </a:ln>
          <a:extLst>
            <a:ext uri="{C572A759-6A51-4108-AA02-DFA0A04FC94B}">
              <ma14:wrappingTextBoxFlag xmlns:ma14="http://schemas.microsoft.com/office/mac/drawingml/2011/main" xmlns="" val="1"/>
            </a:ext>
          </a:extLst>
        </p:spPr>
        <p:txBody>
          <a:bodyPr lIns="127000" tIns="127000" rIns="127000" bIns="127000">
            <a:spAutoFit/>
          </a:bodyPr>
          <a:lstStyle/>
          <a:p>
            <a:pPr marL="240631" lvl="0" indent="-240631">
              <a:buSzPct val="100000"/>
              <a:buChar char="•"/>
            </a:pPr>
            <a:r>
              <a:rPr sz="2400">
                <a:solidFill>
                  <a:srgbClr val="FFFFFF"/>
                </a:solidFill>
              </a:rPr>
              <a:t>Screen for varices</a:t>
            </a:r>
          </a:p>
          <a:p>
            <a:pPr marL="240631" lvl="0" indent="-240631">
              <a:buSzPct val="100000"/>
              <a:buChar char="•"/>
            </a:pPr>
            <a:r>
              <a:rPr sz="2400">
                <a:solidFill>
                  <a:srgbClr val="FFFFFF"/>
                </a:solidFill>
              </a:rPr>
              <a:t>Aim for normal weight</a:t>
            </a:r>
          </a:p>
          <a:p>
            <a:pPr marL="240631" lvl="0" indent="-240631">
              <a:buSzPct val="100000"/>
              <a:buChar char="•"/>
            </a:pPr>
            <a:r>
              <a:rPr sz="2400">
                <a:solidFill>
                  <a:srgbClr val="FFFFFF"/>
                </a:solidFill>
              </a:rPr>
              <a:t>A/B vaccination</a:t>
            </a:r>
          </a:p>
        </p:txBody>
      </p:sp>
      <p:sp>
        <p:nvSpPr>
          <p:cNvPr id="302" name="Shape 302"/>
          <p:cNvSpPr/>
          <p:nvPr/>
        </p:nvSpPr>
        <p:spPr>
          <a:xfrm>
            <a:off x="2264328" y="4622791"/>
            <a:ext cx="2120725" cy="647701"/>
          </a:xfrm>
          <a:prstGeom prst="rect">
            <a:avLst/>
          </a:prstGeom>
          <a:solidFill>
            <a:srgbClr val="6076B4"/>
          </a:solidFill>
          <a:ln w="50800">
            <a:solidFill/>
            <a:miter lim="400000"/>
          </a:ln>
          <a:extLst>
            <a:ext uri="{C572A759-6A51-4108-AA02-DFA0A04FC94B}">
              <ma14:wrappingTextBoxFlag xmlns:ma14="http://schemas.microsoft.com/office/mac/drawingml/2011/main" xmlns="" val="1"/>
            </a:ext>
          </a:extLst>
        </p:spPr>
        <p:txBody>
          <a:bodyPr lIns="127000" tIns="127000" rIns="127000" bIns="127000">
            <a:spAutoFit/>
          </a:bodyPr>
          <a:lstStyle>
            <a:lvl1pPr>
              <a:defRPr sz="2400">
                <a:solidFill>
                  <a:srgbClr val="FFFFFF"/>
                </a:solidFill>
              </a:defRPr>
            </a:lvl1pPr>
          </a:lstStyle>
          <a:p>
            <a:pPr lvl="0">
              <a:defRPr sz="1800">
                <a:solidFill>
                  <a:srgbClr val="000000"/>
                </a:solidFill>
              </a:defRPr>
            </a:pPr>
            <a:r>
              <a:rPr sz="2400">
                <a:solidFill>
                  <a:srgbClr val="FFFFFF"/>
                </a:solidFill>
              </a:rPr>
              <a:t>Treat etiology</a:t>
            </a:r>
          </a:p>
        </p:txBody>
      </p:sp>
      <p:sp>
        <p:nvSpPr>
          <p:cNvPr id="303" name="Shape 303"/>
          <p:cNvSpPr/>
          <p:nvPr/>
        </p:nvSpPr>
        <p:spPr>
          <a:xfrm>
            <a:off x="1835222" y="4946641"/>
            <a:ext cx="410666" cy="1"/>
          </a:xfrm>
          <a:prstGeom prst="line">
            <a:avLst/>
          </a:prstGeom>
          <a:ln w="50800">
            <a:solidFill/>
            <a:miter lim="400000"/>
            <a:headEnd type="triangle"/>
          </a:ln>
        </p:spPr>
        <p:txBody>
          <a:bodyPr lIns="0" tIns="0" rIns="0" bIns="0"/>
          <a:lstStyle/>
          <a:p>
            <a:pPr lvl="0" defTabSz="457200">
              <a:defRPr sz="1200">
                <a:latin typeface="+mj-lt"/>
                <a:ea typeface="+mj-ea"/>
                <a:cs typeface="+mj-cs"/>
                <a:sym typeface="Helvetica"/>
              </a:defRPr>
            </a:pPr>
            <a:endParaRPr/>
          </a:p>
        </p:txBody>
      </p:sp>
    </p:spTree>
    <p:extLst>
      <p:ext uri="{BB962C8B-B14F-4D97-AF65-F5344CB8AC3E}">
        <p14:creationId xmlns:p14="http://schemas.microsoft.com/office/powerpoint/2010/main" val="232850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94" y="102416"/>
            <a:ext cx="8910983" cy="1116784"/>
          </a:xfrm>
        </p:spPr>
        <p:txBody>
          <a:bodyPr>
            <a:noAutofit/>
          </a:bodyPr>
          <a:lstStyle/>
          <a:p>
            <a:r>
              <a:rPr lang="en-US" sz="3600" dirty="0"/>
              <a:t>  </a:t>
            </a:r>
            <a:r>
              <a:rPr lang="en-US" sz="3600" dirty="0" err="1"/>
              <a:t>Variceal</a:t>
            </a:r>
            <a:r>
              <a:rPr lang="en-US" sz="3600" dirty="0"/>
              <a:t> Size-the main predictor of Bleeding</a:t>
            </a:r>
          </a:p>
        </p:txBody>
      </p:sp>
      <p:pic>
        <p:nvPicPr>
          <p:cNvPr id="3" name="Picture 2" descr="Screen Shot 2015-01-29 at 12.2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6897"/>
            <a:ext cx="9143999" cy="5411103"/>
          </a:xfrm>
          <a:prstGeom prst="rect">
            <a:avLst/>
          </a:prstGeom>
        </p:spPr>
      </p:pic>
    </p:spTree>
    <p:extLst>
      <p:ext uri="{BB962C8B-B14F-4D97-AF65-F5344CB8AC3E}">
        <p14:creationId xmlns:p14="http://schemas.microsoft.com/office/powerpoint/2010/main" val="113454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 y="81932"/>
            <a:ext cx="8982680" cy="1054880"/>
          </a:xfrm>
        </p:spPr>
        <p:txBody>
          <a:bodyPr>
            <a:normAutofit fontScale="90000"/>
          </a:bodyPr>
          <a:lstStyle/>
          <a:p>
            <a:r>
              <a:rPr lang="en-US" dirty="0"/>
              <a:t>Two treatments reduce risk of first              </a:t>
            </a:r>
            <a:r>
              <a:rPr lang="en-US" dirty="0" err="1"/>
              <a:t>Variceal</a:t>
            </a:r>
            <a:r>
              <a:rPr lang="en-US" dirty="0"/>
              <a:t> bleed in Medium/Large </a:t>
            </a:r>
            <a:r>
              <a:rPr lang="en-US" dirty="0" err="1"/>
              <a:t>Varices</a:t>
            </a:r>
            <a:r>
              <a:rPr lang="en-US" dirty="0"/>
              <a:t>  </a:t>
            </a:r>
          </a:p>
        </p:txBody>
      </p:sp>
      <p:pic>
        <p:nvPicPr>
          <p:cNvPr id="3" name="Picture 2" descr="Screen Shot 2015-01-29 at 12.3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4542"/>
            <a:ext cx="9144000" cy="5393458"/>
          </a:xfrm>
          <a:prstGeom prst="rect">
            <a:avLst/>
          </a:prstGeom>
        </p:spPr>
      </p:pic>
    </p:spTree>
    <p:extLst>
      <p:ext uri="{BB962C8B-B14F-4D97-AF65-F5344CB8AC3E}">
        <p14:creationId xmlns:p14="http://schemas.microsoft.com/office/powerpoint/2010/main" val="110153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Large </a:t>
            </a:r>
            <a:r>
              <a:rPr lang="en-US" dirty="0" err="1"/>
              <a:t>Varices</a:t>
            </a:r>
            <a:r>
              <a:rPr lang="en-US" dirty="0"/>
              <a:t> without bleeding-impact of decrease in HVPG on Survival</a:t>
            </a:r>
          </a:p>
        </p:txBody>
      </p:sp>
      <p:pic>
        <p:nvPicPr>
          <p:cNvPr id="3" name="Picture 2" descr="Screen Shot 2015-01-29 at 12.4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0944"/>
            <a:ext cx="9144000" cy="5544519"/>
          </a:xfrm>
          <a:prstGeom prst="rect">
            <a:avLst/>
          </a:prstGeom>
        </p:spPr>
      </p:pic>
    </p:spTree>
    <p:extLst>
      <p:ext uri="{BB962C8B-B14F-4D97-AF65-F5344CB8AC3E}">
        <p14:creationId xmlns:p14="http://schemas.microsoft.com/office/powerpoint/2010/main" val="113639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48" y="81932"/>
            <a:ext cx="8665162" cy="1137268"/>
          </a:xfrm>
        </p:spPr>
        <p:txBody>
          <a:bodyPr>
            <a:noAutofit/>
          </a:bodyPr>
          <a:lstStyle/>
          <a:p>
            <a:r>
              <a:rPr lang="en-US" sz="3600" dirty="0"/>
              <a:t>Probability of </a:t>
            </a:r>
            <a:r>
              <a:rPr lang="en-US" sz="3600" dirty="0" err="1"/>
              <a:t>Decompensation</a:t>
            </a:r>
            <a:r>
              <a:rPr lang="en-US" sz="3600" dirty="0"/>
              <a:t> using a benchmark of HVPG of 10mmHg</a:t>
            </a:r>
          </a:p>
        </p:txBody>
      </p:sp>
      <p:pic>
        <p:nvPicPr>
          <p:cNvPr id="3" name="Picture 2" descr="Screen Shot 2015-01-29 at 12.39.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5266"/>
            <a:ext cx="9144000" cy="5362733"/>
          </a:xfrm>
          <a:prstGeom prst="rect">
            <a:avLst/>
          </a:prstGeom>
        </p:spPr>
      </p:pic>
    </p:spTree>
    <p:extLst>
      <p:ext uri="{BB962C8B-B14F-4D97-AF65-F5344CB8AC3E}">
        <p14:creationId xmlns:p14="http://schemas.microsoft.com/office/powerpoint/2010/main" val="389634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Large </a:t>
            </a:r>
            <a:r>
              <a:rPr lang="en-US" sz="3600" dirty="0" err="1"/>
              <a:t>Varices</a:t>
            </a:r>
            <a:r>
              <a:rPr lang="en-US" sz="3600" dirty="0"/>
              <a:t> without bleeding-impact of decrease in HVPG on Ascites Formation</a:t>
            </a:r>
          </a:p>
        </p:txBody>
      </p:sp>
      <p:pic>
        <p:nvPicPr>
          <p:cNvPr id="3" name="Picture 2" descr="Screen Shot 2015-01-29 at 12.41.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784"/>
            <a:ext cx="9144000" cy="5383215"/>
          </a:xfrm>
          <a:prstGeom prst="rect">
            <a:avLst/>
          </a:prstGeom>
        </p:spPr>
      </p:pic>
    </p:spTree>
    <p:extLst>
      <p:ext uri="{BB962C8B-B14F-4D97-AF65-F5344CB8AC3E}">
        <p14:creationId xmlns:p14="http://schemas.microsoft.com/office/powerpoint/2010/main" val="253452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609601" y="228600"/>
            <a:ext cx="8153401" cy="990600"/>
          </a:xfrm>
          <a:prstGeom prst="rect">
            <a:avLst/>
          </a:prstGeom>
        </p:spPr>
        <p:txBody>
          <a:bodyPr/>
          <a:lstStyle>
            <a:lvl1pPr>
              <a:defRPr sz="3900"/>
            </a:lvl1pPr>
          </a:lstStyle>
          <a:p>
            <a:pPr lvl="0">
              <a:defRPr sz="1800">
                <a:solidFill>
                  <a:srgbClr val="000000"/>
                </a:solidFill>
              </a:defRPr>
            </a:pPr>
            <a:r>
              <a:rPr lang="en-US" sz="3900" dirty="0">
                <a:solidFill>
                  <a:srgbClr val="2F5897"/>
                </a:solidFill>
              </a:rPr>
              <a:t>Goal–</a:t>
            </a:r>
            <a:r>
              <a:rPr sz="3900" dirty="0">
                <a:solidFill>
                  <a:srgbClr val="2F5897"/>
                </a:solidFill>
              </a:rPr>
              <a:t>Prevent </a:t>
            </a:r>
            <a:r>
              <a:rPr lang="en-US" sz="4000" dirty="0">
                <a:solidFill>
                  <a:schemeClr val="accent1">
                    <a:lumMod val="75000"/>
                  </a:schemeClr>
                </a:solidFill>
              </a:rPr>
              <a:t>Decompensation</a:t>
            </a:r>
            <a:endParaRPr sz="4000" dirty="0">
              <a:solidFill>
                <a:schemeClr val="accent1">
                  <a:lumMod val="75000"/>
                </a:schemeClr>
              </a:solidFill>
            </a:endParaRPr>
          </a:p>
        </p:txBody>
      </p:sp>
      <p:sp>
        <p:nvSpPr>
          <p:cNvPr id="161" name="Shape 161"/>
          <p:cNvSpPr/>
          <p:nvPr/>
        </p:nvSpPr>
        <p:spPr>
          <a:xfrm>
            <a:off x="281382" y="3111963"/>
            <a:ext cx="1719832"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sz="2200" b="1"/>
              <a:t>Chronic liver </a:t>
            </a:r>
          </a:p>
          <a:p>
            <a:pPr lvl="0" algn="ctr"/>
            <a:r>
              <a:rPr sz="2200" b="1"/>
              <a:t>disease</a:t>
            </a:r>
          </a:p>
        </p:txBody>
      </p:sp>
      <p:sp>
        <p:nvSpPr>
          <p:cNvPr id="162" name="Shape 162"/>
          <p:cNvSpPr/>
          <p:nvPr/>
        </p:nvSpPr>
        <p:spPr>
          <a:xfrm>
            <a:off x="2645808" y="3111963"/>
            <a:ext cx="1768399"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Compensated</a:t>
            </a:r>
          </a:p>
          <a:p>
            <a:pPr lvl="0" algn="ctr"/>
            <a:r>
              <a:rPr sz="2200" b="1"/>
              <a:t>cirrhosis</a:t>
            </a:r>
          </a:p>
        </p:txBody>
      </p:sp>
      <p:sp>
        <p:nvSpPr>
          <p:cNvPr id="163" name="Shape 163"/>
          <p:cNvSpPr/>
          <p:nvPr/>
        </p:nvSpPr>
        <p:spPr>
          <a:xfrm>
            <a:off x="5152570" y="3111963"/>
            <a:ext cx="2103870"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Decompensated </a:t>
            </a:r>
          </a:p>
          <a:p>
            <a:pPr lvl="0" algn="ctr"/>
            <a:r>
              <a:rPr sz="2200" b="1"/>
              <a:t>cirrhosis</a:t>
            </a:r>
          </a:p>
        </p:txBody>
      </p:sp>
      <p:sp>
        <p:nvSpPr>
          <p:cNvPr id="164" name="Shape 164"/>
          <p:cNvSpPr/>
          <p:nvPr/>
        </p:nvSpPr>
        <p:spPr>
          <a:xfrm>
            <a:off x="8073347" y="3264363"/>
            <a:ext cx="789271" cy="3962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200" b="1"/>
            </a:lvl1pPr>
          </a:lstStyle>
          <a:p>
            <a:pPr lvl="0">
              <a:defRPr sz="1800" b="0"/>
            </a:pPr>
            <a:r>
              <a:rPr sz="2200" b="1"/>
              <a:t>Death</a:t>
            </a:r>
          </a:p>
        </p:txBody>
      </p:sp>
      <p:sp>
        <p:nvSpPr>
          <p:cNvPr id="165" name="Shape 165"/>
          <p:cNvSpPr/>
          <p:nvPr/>
        </p:nvSpPr>
        <p:spPr>
          <a:xfrm flipH="1">
            <a:off x="1968075" y="3462483"/>
            <a:ext cx="644722" cy="1"/>
          </a:xfrm>
          <a:prstGeom prst="line">
            <a:avLst/>
          </a:prstGeom>
          <a:ln w="50800">
            <a:solidFill>
              <a:srgbClr val="6076B4">
                <a:alpha val="30000"/>
              </a:srgbClr>
            </a:solidFill>
            <a:prstDash val="sysDot"/>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166" name="Shape 166"/>
          <p:cNvSpPr/>
          <p:nvPr/>
        </p:nvSpPr>
        <p:spPr>
          <a:xfrm flipH="1">
            <a:off x="4464119" y="3462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167" name="Shape 167"/>
          <p:cNvSpPr/>
          <p:nvPr/>
        </p:nvSpPr>
        <p:spPr>
          <a:xfrm flipH="1">
            <a:off x="7312869" y="3462483"/>
            <a:ext cx="644722" cy="1"/>
          </a:xfrm>
          <a:prstGeom prst="line">
            <a:avLst/>
          </a:prstGeom>
          <a:ln w="50800">
            <a:solidFill>
              <a:srgbClr val="6076B4">
                <a:alpha val="30000"/>
              </a:srgbClr>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168" name="Shape 168"/>
          <p:cNvSpPr/>
          <p:nvPr/>
        </p:nvSpPr>
        <p:spPr>
          <a:xfrm>
            <a:off x="1497034" y="2232256"/>
            <a:ext cx="1586804" cy="574041"/>
          </a:xfrm>
          <a:prstGeom prst="rect">
            <a:avLst/>
          </a:prstGeom>
          <a:solidFill>
            <a:srgbClr val="9C5252">
              <a:alpha val="30000"/>
            </a:srgbClr>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a:solidFill>
                  <a:srgbClr val="FFFFFF"/>
                </a:solidFill>
              </a:rPr>
              <a:t>Increasing liver </a:t>
            </a:r>
          </a:p>
          <a:p>
            <a:pPr lvl="0" algn="ctr"/>
            <a:r>
              <a:rPr>
                <a:solidFill>
                  <a:srgbClr val="FFFFFF"/>
                </a:solidFill>
              </a:rPr>
              <a:t>fibrosis</a:t>
            </a:r>
          </a:p>
        </p:txBody>
      </p:sp>
      <p:sp>
        <p:nvSpPr>
          <p:cNvPr id="169" name="Shape 169"/>
          <p:cNvSpPr/>
          <p:nvPr/>
        </p:nvSpPr>
        <p:spPr>
          <a:xfrm>
            <a:off x="2290436" y="2894793"/>
            <a:ext cx="1" cy="347706"/>
          </a:xfrm>
          <a:prstGeom prst="line">
            <a:avLst/>
          </a:prstGeom>
          <a:ln w="50800">
            <a:solidFill>
              <a:srgbClr val="9C5251">
                <a:alpha val="30000"/>
              </a:srgbClr>
            </a:solidFill>
            <a:tailEnd type="triangle"/>
          </a:ln>
        </p:spPr>
        <p:txBody>
          <a:bodyPr lIns="0" tIns="0" rIns="0" bIns="0"/>
          <a:lstStyle/>
          <a:p>
            <a:pPr lvl="0" defTabSz="457200">
              <a:defRPr sz="1200">
                <a:latin typeface="+mj-lt"/>
                <a:ea typeface="+mj-ea"/>
                <a:cs typeface="+mj-cs"/>
                <a:sym typeface="Helvetica"/>
              </a:defRPr>
            </a:pPr>
            <a:endParaRPr/>
          </a:p>
        </p:txBody>
      </p:sp>
      <p:sp>
        <p:nvSpPr>
          <p:cNvPr id="170" name="Shape 170"/>
          <p:cNvSpPr/>
          <p:nvPr/>
        </p:nvSpPr>
        <p:spPr>
          <a:xfrm>
            <a:off x="444500" y="3993532"/>
            <a:ext cx="2399984" cy="1679135"/>
          </a:xfrm>
          <a:prstGeom prst="rect">
            <a:avLst/>
          </a:prstGeom>
          <a:solidFill>
            <a:srgbClr val="9C5251"/>
          </a:solidFill>
          <a:ln w="12700">
            <a:miter lim="400000"/>
          </a:ln>
          <a:extLst>
            <a:ext uri="{C572A759-6A51-4108-AA02-DFA0A04FC94B}">
              <ma14:wrappingTextBoxFlag xmlns:ma14="http://schemas.microsoft.com/office/mac/drawingml/2011/main" xmlns="" val="1"/>
            </a:ext>
          </a:extLst>
        </p:spPr>
        <p:txBody>
          <a:bodyPr wrap="square" lIns="127000" tIns="127000" rIns="127000" bIns="127000">
            <a:spAutoFit/>
          </a:bodyPr>
          <a:lstStyle/>
          <a:p>
            <a:pPr marL="180473" lvl="0" indent="-180473">
              <a:buSzPct val="100000"/>
              <a:buChar char="•"/>
            </a:pPr>
            <a:r>
              <a:rPr dirty="0">
                <a:solidFill>
                  <a:srgbClr val="FFFFFF"/>
                </a:solidFill>
              </a:rPr>
              <a:t>Alcohol</a:t>
            </a:r>
          </a:p>
          <a:p>
            <a:pPr marL="180473" lvl="0" indent="-180473">
              <a:buSzPct val="100000"/>
              <a:buChar char="•"/>
            </a:pPr>
            <a:r>
              <a:rPr dirty="0">
                <a:solidFill>
                  <a:srgbClr val="FFFFFF"/>
                </a:solidFill>
              </a:rPr>
              <a:t>Hepatits C/B</a:t>
            </a:r>
          </a:p>
          <a:p>
            <a:pPr marL="180473" lvl="0" indent="-180473">
              <a:buSzPct val="100000"/>
              <a:buChar char="•"/>
            </a:pPr>
            <a:r>
              <a:rPr dirty="0">
                <a:solidFill>
                  <a:srgbClr val="FFFFFF"/>
                </a:solidFill>
              </a:rPr>
              <a:t>NASH</a:t>
            </a:r>
          </a:p>
          <a:p>
            <a:pPr marL="180473" lvl="0" indent="-180473">
              <a:buSzPct val="100000"/>
              <a:buChar char="•"/>
            </a:pPr>
            <a:r>
              <a:rPr dirty="0">
                <a:solidFill>
                  <a:srgbClr val="FFFFFF"/>
                </a:solidFill>
              </a:rPr>
              <a:t>Cholestatic</a:t>
            </a:r>
          </a:p>
          <a:p>
            <a:pPr marL="180473" lvl="0" indent="-180473">
              <a:buSzPct val="100000"/>
              <a:buChar char="•"/>
            </a:pPr>
            <a:r>
              <a:rPr dirty="0">
                <a:solidFill>
                  <a:srgbClr val="FFFFFF"/>
                </a:solidFill>
              </a:rPr>
              <a:t>Autoimmune</a:t>
            </a:r>
          </a:p>
        </p:txBody>
      </p:sp>
      <p:sp>
        <p:nvSpPr>
          <p:cNvPr id="171" name="Shape 171"/>
          <p:cNvSpPr/>
          <p:nvPr/>
        </p:nvSpPr>
        <p:spPr>
          <a:xfrm>
            <a:off x="3547345" y="4399932"/>
            <a:ext cx="2370576" cy="990601"/>
          </a:xfrm>
          <a:prstGeom prst="rect">
            <a:avLst/>
          </a:prstGeom>
          <a:solidFill>
            <a:srgbClr val="6076B4"/>
          </a:solidFill>
          <a:ln w="50800">
            <a:solidFill/>
            <a:miter lim="400000"/>
          </a:ln>
          <a:extLst>
            <a:ext uri="{C572A759-6A51-4108-AA02-DFA0A04FC94B}">
              <ma14:wrappingTextBoxFlag xmlns:ma14="http://schemas.microsoft.com/office/mac/drawingml/2011/main" xmlns="" val="1"/>
            </a:ext>
          </a:extLst>
        </p:spPr>
        <p:txBody>
          <a:bodyPr lIns="127000" tIns="127000" rIns="127000" bIns="127000">
            <a:spAutoFit/>
          </a:bodyPr>
          <a:lstStyle>
            <a:lvl1pPr>
              <a:defRPr sz="2400">
                <a:solidFill>
                  <a:srgbClr val="FFFFFF"/>
                </a:solidFill>
              </a:defRPr>
            </a:lvl1pPr>
          </a:lstStyle>
          <a:p>
            <a:pPr lvl="0">
              <a:defRPr sz="1800">
                <a:solidFill>
                  <a:srgbClr val="000000"/>
                </a:solidFill>
              </a:defRPr>
            </a:pPr>
            <a:r>
              <a:rPr sz="2400" dirty="0">
                <a:solidFill>
                  <a:srgbClr val="FFFFFF"/>
                </a:solidFill>
              </a:rPr>
              <a:t>Preventing first variceal bleed</a:t>
            </a:r>
          </a:p>
        </p:txBody>
      </p:sp>
      <p:sp>
        <p:nvSpPr>
          <p:cNvPr id="173" name="Shape 173"/>
          <p:cNvSpPr/>
          <p:nvPr/>
        </p:nvSpPr>
        <p:spPr>
          <a:xfrm flipV="1">
            <a:off x="4732633" y="1569719"/>
            <a:ext cx="1" cy="2837868"/>
          </a:xfrm>
          <a:prstGeom prst="line">
            <a:avLst/>
          </a:prstGeom>
          <a:ln w="50800">
            <a:solidFill/>
            <a:prstDash val="sysDot"/>
            <a:miter lim="400000"/>
          </a:ln>
        </p:spPr>
        <p:txBody>
          <a:bodyPr lIns="0" tIns="0" rIns="0" bIns="0"/>
          <a:lstStyle/>
          <a:p>
            <a:pPr lvl="0" defTabSz="457200">
              <a:defRPr sz="1200">
                <a:latin typeface="+mj-lt"/>
                <a:ea typeface="+mj-ea"/>
                <a:cs typeface="+mj-cs"/>
                <a:sym typeface="Helvetica"/>
              </a:defRPr>
            </a:pPr>
            <a:endParaRPr/>
          </a:p>
        </p:txBody>
      </p:sp>
      <p:sp>
        <p:nvSpPr>
          <p:cNvPr id="174" name="Shape 174"/>
          <p:cNvSpPr/>
          <p:nvPr/>
        </p:nvSpPr>
        <p:spPr>
          <a:xfrm>
            <a:off x="6339418" y="4406282"/>
            <a:ext cx="2506502" cy="1107635"/>
          </a:xfrm>
          <a:prstGeom prst="rect">
            <a:avLst/>
          </a:prstGeom>
          <a:solidFill>
            <a:srgbClr val="9C5251"/>
          </a:solidFill>
          <a:ln w="38100" cmpd="sng">
            <a:solidFill>
              <a:schemeClr val="tx1"/>
            </a:solidFill>
            <a:miter lim="400000"/>
          </a:ln>
          <a:extLst>
            <a:ext uri="{C572A759-6A51-4108-AA02-DFA0A04FC94B}">
              <ma14:wrappingTextBoxFlag xmlns:ma14="http://schemas.microsoft.com/office/mac/drawingml/2011/main" xmlns="" val="1"/>
            </a:ext>
          </a:extLst>
        </p:spPr>
        <p:txBody>
          <a:bodyPr wrap="square" lIns="127000" tIns="127000" rIns="127000" bIns="127000">
            <a:spAutoFit/>
          </a:bodyPr>
          <a:lstStyle/>
          <a:p>
            <a:pPr marL="180473" lvl="0" indent="-180473">
              <a:buSzPct val="100000"/>
              <a:buChar char="•"/>
            </a:pPr>
            <a:r>
              <a:rPr dirty="0">
                <a:solidFill>
                  <a:srgbClr val="F3C291"/>
                </a:solidFill>
              </a:rPr>
              <a:t>Variceal hemorrhage</a:t>
            </a:r>
          </a:p>
          <a:p>
            <a:pPr marL="180473" lvl="0" indent="-180473">
              <a:buSzPct val="100000"/>
              <a:buChar char="•"/>
            </a:pPr>
            <a:r>
              <a:rPr dirty="0">
                <a:solidFill>
                  <a:srgbClr val="FFFFFF"/>
                </a:solidFill>
              </a:rPr>
              <a:t>Ascites</a:t>
            </a:r>
          </a:p>
          <a:p>
            <a:pPr marL="180473" lvl="0" indent="-180473">
              <a:buSzPct val="100000"/>
              <a:buChar char="•"/>
            </a:pPr>
            <a:r>
              <a:rPr dirty="0">
                <a:solidFill>
                  <a:srgbClr val="FFFFFF"/>
                </a:solidFill>
              </a:rPr>
              <a:t>Encephalopathy</a:t>
            </a:r>
          </a:p>
        </p:txBody>
      </p:sp>
      <p:cxnSp>
        <p:nvCxnSpPr>
          <p:cNvPr id="4" name="Straight Arrow Connector 3"/>
          <p:cNvCxnSpPr/>
          <p:nvPr/>
        </p:nvCxnSpPr>
        <p:spPr>
          <a:xfrm>
            <a:off x="6339418" y="3770672"/>
            <a:ext cx="0" cy="586928"/>
          </a:xfrm>
          <a:prstGeom prst="straightConnector1">
            <a:avLst/>
          </a:prstGeom>
          <a:noFill/>
          <a:ln w="38100" cap="flat" cmpd="sng">
            <a:solidFill>
              <a:schemeClr val="tx1"/>
            </a:solidFill>
            <a:prstDash val="solid"/>
            <a:bevel/>
            <a:tailEnd type="arrow"/>
          </a:ln>
          <a:effectLst>
            <a:outerShdw blurRad="38100" dist="30000" dir="5400000" rotWithShape="0">
              <a:srgbClr val="000000">
                <a:alpha val="45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4053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600" dirty="0"/>
              <a:t>Treatment of Obesity-Weight Loss</a:t>
            </a:r>
          </a:p>
          <a:p>
            <a:r>
              <a:rPr lang="en-US" sz="3600" dirty="0"/>
              <a:t>Daily Coffee</a:t>
            </a:r>
          </a:p>
        </p:txBody>
      </p:sp>
      <p:sp>
        <p:nvSpPr>
          <p:cNvPr id="3" name="Title 2"/>
          <p:cNvSpPr>
            <a:spLocks noGrp="1"/>
          </p:cNvSpPr>
          <p:nvPr>
            <p:ph type="title"/>
          </p:nvPr>
        </p:nvSpPr>
        <p:spPr/>
        <p:txBody>
          <a:bodyPr>
            <a:noAutofit/>
          </a:bodyPr>
          <a:lstStyle/>
          <a:p>
            <a:r>
              <a:rPr lang="en-US" sz="3600" dirty="0"/>
              <a:t>What’s New in Slowing Disease Progression</a:t>
            </a:r>
          </a:p>
        </p:txBody>
      </p:sp>
    </p:spTree>
    <p:extLst>
      <p:ext uri="{BB962C8B-B14F-4D97-AF65-F5344CB8AC3E}">
        <p14:creationId xmlns:p14="http://schemas.microsoft.com/office/powerpoint/2010/main" val="253924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609601" y="228600"/>
            <a:ext cx="8153401" cy="990600"/>
          </a:xfrm>
          <a:prstGeom prst="rect">
            <a:avLst/>
          </a:prstGeom>
        </p:spPr>
        <p:txBody>
          <a:bodyPr>
            <a:normAutofit fontScale="90000"/>
          </a:bodyPr>
          <a:lstStyle/>
          <a:p>
            <a:pPr lvl="0">
              <a:defRPr sz="1800">
                <a:solidFill>
                  <a:srgbClr val="000000"/>
                </a:solidFill>
              </a:defRPr>
            </a:pPr>
            <a:r>
              <a:rPr sz="4400" dirty="0">
                <a:solidFill>
                  <a:srgbClr val="2F5897"/>
                </a:solidFill>
              </a:rPr>
              <a:t>Obesity Independent Predictor</a:t>
            </a:r>
            <a:r>
              <a:rPr lang="en-US" sz="4400" dirty="0">
                <a:solidFill>
                  <a:srgbClr val="2F5897"/>
                </a:solidFill>
              </a:rPr>
              <a:t> of Decompensation</a:t>
            </a:r>
            <a:endParaRPr sz="4400" dirty="0">
              <a:solidFill>
                <a:srgbClr val="2F5897"/>
              </a:solidFill>
            </a:endParaRPr>
          </a:p>
        </p:txBody>
      </p:sp>
      <p:pic>
        <p:nvPicPr>
          <p:cNvPr id="210" name="image26.png" descr="Screen Shot 2015-01-29 at 9.30.31 AM.png"/>
          <p:cNvPicPr/>
          <p:nvPr/>
        </p:nvPicPr>
        <p:blipFill>
          <a:blip r:embed="rId3"/>
          <a:srcRect l="14708" t="2031" r="16584" b="11251"/>
          <a:stretch>
            <a:fillRect/>
          </a:stretch>
        </p:blipFill>
        <p:spPr>
          <a:xfrm>
            <a:off x="1285246" y="1833909"/>
            <a:ext cx="6282561" cy="4635657"/>
          </a:xfrm>
          <a:prstGeom prst="rect">
            <a:avLst/>
          </a:prstGeom>
          <a:ln w="12700">
            <a:miter lim="400000"/>
          </a:ln>
        </p:spPr>
      </p:pic>
      <p:sp>
        <p:nvSpPr>
          <p:cNvPr id="211" name="Shape 211"/>
          <p:cNvSpPr/>
          <p:nvPr/>
        </p:nvSpPr>
        <p:spPr>
          <a:xfrm>
            <a:off x="40502" y="6481800"/>
            <a:ext cx="8553451" cy="3200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600" i="1"/>
            </a:lvl1pPr>
          </a:lstStyle>
          <a:p>
            <a:pPr lvl="0">
              <a:defRPr sz="1800" i="0"/>
            </a:pPr>
            <a:r>
              <a:rPr sz="1600" i="1"/>
              <a:t>Berzigotti, Garcia-Tsao (Timolol Study Group). Hepatology 2011;54:555-61</a:t>
            </a:r>
          </a:p>
        </p:txBody>
      </p:sp>
    </p:spTree>
    <p:extLst>
      <p:ext uri="{BB962C8B-B14F-4D97-AF65-F5344CB8AC3E}">
        <p14:creationId xmlns:p14="http://schemas.microsoft.com/office/powerpoint/2010/main" val="133028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612648" y="228600"/>
            <a:ext cx="8153401" cy="990600"/>
          </a:xfrm>
          <a:prstGeom prst="rect">
            <a:avLst/>
          </a:prstGeom>
        </p:spPr>
        <p:txBody>
          <a:bodyPr>
            <a:normAutofit/>
          </a:bodyPr>
          <a:lstStyle/>
          <a:p>
            <a:pPr lvl="0" algn="l">
              <a:defRPr sz="1800">
                <a:solidFill>
                  <a:srgbClr val="000000"/>
                </a:solidFill>
              </a:defRPr>
            </a:pPr>
            <a:r>
              <a:rPr sz="4400" dirty="0">
                <a:solidFill>
                  <a:srgbClr val="2F5897"/>
                </a:solidFill>
              </a:rPr>
              <a:t>Learning Objectives</a:t>
            </a:r>
          </a:p>
        </p:txBody>
      </p:sp>
      <p:sp>
        <p:nvSpPr>
          <p:cNvPr id="74" name="Shape 74"/>
          <p:cNvSpPr>
            <a:spLocks noGrp="1"/>
          </p:cNvSpPr>
          <p:nvPr>
            <p:ph type="body" idx="1"/>
          </p:nvPr>
        </p:nvSpPr>
        <p:spPr>
          <a:xfrm>
            <a:off x="612648" y="1571624"/>
            <a:ext cx="8277352" cy="5072735"/>
          </a:xfrm>
          <a:prstGeom prst="rect">
            <a:avLst/>
          </a:prstGeom>
        </p:spPr>
        <p:txBody>
          <a:bodyPr>
            <a:noAutofit/>
          </a:bodyPr>
          <a:lstStyle/>
          <a:p>
            <a:pPr marL="264833" lvl="0" indent="-264833">
              <a:spcBef>
                <a:spcPts val="600"/>
              </a:spcBef>
              <a:defRPr sz="1800"/>
            </a:pPr>
            <a:r>
              <a:rPr lang="en-US" sz="3200" dirty="0"/>
              <a:t>Review the prognosis of </a:t>
            </a:r>
            <a:r>
              <a:rPr lang="en-US" sz="3200" dirty="0" err="1"/>
              <a:t>decompensation</a:t>
            </a:r>
            <a:endParaRPr lang="en-US" sz="3200" dirty="0"/>
          </a:p>
          <a:p>
            <a:pPr marL="264833" indent="-264833">
              <a:spcBef>
                <a:spcPts val="600"/>
              </a:spcBef>
              <a:defRPr sz="1800"/>
            </a:pPr>
            <a:r>
              <a:rPr lang="en-US" sz="3200" dirty="0"/>
              <a:t>Review approach to  managing cirrhosis</a:t>
            </a:r>
          </a:p>
          <a:p>
            <a:pPr marL="264833" lvl="0" indent="-264833">
              <a:spcBef>
                <a:spcPts val="600"/>
              </a:spcBef>
              <a:defRPr sz="1800"/>
            </a:pPr>
            <a:r>
              <a:rPr lang="en-US" sz="3200" dirty="0"/>
              <a:t>Strategies to prevent </a:t>
            </a:r>
            <a:r>
              <a:rPr sz="3200" dirty="0"/>
              <a:t>decompensation</a:t>
            </a:r>
            <a:r>
              <a:rPr lang="en-US" sz="3200" dirty="0"/>
              <a:t> </a:t>
            </a:r>
          </a:p>
          <a:p>
            <a:pPr marL="264833" lvl="0" indent="-264833">
              <a:spcBef>
                <a:spcPts val="600"/>
              </a:spcBef>
              <a:defRPr sz="1800"/>
            </a:pPr>
            <a:r>
              <a:rPr lang="en-US" sz="3200" dirty="0"/>
              <a:t>Review new therapies and diagnostic modalities</a:t>
            </a:r>
          </a:p>
          <a:p>
            <a:pPr marL="264833" lvl="0" indent="-264833">
              <a:spcBef>
                <a:spcPts val="600"/>
              </a:spcBef>
              <a:defRPr sz="1800"/>
            </a:pPr>
            <a:r>
              <a:rPr sz="3200" dirty="0"/>
              <a:t>Understand the effect of Sarcopenia on decompensation</a:t>
            </a:r>
            <a:endParaRPr lang="en-US" sz="3200" dirty="0"/>
          </a:p>
        </p:txBody>
      </p:sp>
    </p:spTree>
    <p:extLst>
      <p:ext uri="{BB962C8B-B14F-4D97-AF65-F5344CB8AC3E}">
        <p14:creationId xmlns:p14="http://schemas.microsoft.com/office/powerpoint/2010/main" val="25463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609601" y="228600"/>
            <a:ext cx="8153401" cy="990600"/>
          </a:xfrm>
          <a:prstGeom prst="rect">
            <a:avLst/>
          </a:prstGeom>
        </p:spPr>
        <p:txBody>
          <a:bodyPr/>
          <a:lstStyle/>
          <a:p>
            <a:pPr lvl="0">
              <a:defRPr sz="1800">
                <a:solidFill>
                  <a:srgbClr val="000000"/>
                </a:solidFill>
              </a:defRPr>
            </a:pPr>
            <a:r>
              <a:rPr sz="4400">
                <a:solidFill>
                  <a:srgbClr val="2F5897"/>
                </a:solidFill>
              </a:rPr>
              <a:t>Coffee In Liver Disease</a:t>
            </a:r>
          </a:p>
        </p:txBody>
      </p:sp>
      <p:sp>
        <p:nvSpPr>
          <p:cNvPr id="82" name="Shape 82"/>
          <p:cNvSpPr>
            <a:spLocks noGrp="1"/>
          </p:cNvSpPr>
          <p:nvPr>
            <p:ph type="body" idx="4294967295"/>
          </p:nvPr>
        </p:nvSpPr>
        <p:spPr>
          <a:xfrm>
            <a:off x="596900" y="1569721"/>
            <a:ext cx="7038727" cy="5622986"/>
          </a:xfrm>
          <a:prstGeom prst="rect">
            <a:avLst/>
          </a:prstGeom>
        </p:spPr>
        <p:txBody>
          <a:bodyPr lIns="0" tIns="0" rIns="0" bIns="0"/>
          <a:lstStyle/>
          <a:p>
            <a:pPr marL="260684" lvl="0" indent="-260684">
              <a:lnSpc>
                <a:spcPct val="120000"/>
              </a:lnSpc>
              <a:spcBef>
                <a:spcPts val="600"/>
              </a:spcBef>
              <a:buClrTx/>
              <a:buSzPct val="100000"/>
              <a:buFontTx/>
              <a:buChar char="-"/>
              <a:defRPr sz="1800"/>
            </a:pPr>
            <a:r>
              <a:rPr sz="2600" dirty="0"/>
              <a:t>Daily caffeine intake above two cups of coffee was associated with lower rate of hepatic fibrosis.</a:t>
            </a:r>
          </a:p>
          <a:p>
            <a:pPr marL="228600" lvl="0" indent="-228600">
              <a:lnSpc>
                <a:spcPct val="120000"/>
              </a:lnSpc>
              <a:spcBef>
                <a:spcPts val="0"/>
              </a:spcBef>
              <a:buClr>
                <a:srgbClr val="FFFFFF"/>
              </a:buClr>
              <a:buSzPct val="100000"/>
              <a:buFontTx/>
              <a:buChar char="•"/>
              <a:defRPr sz="1800"/>
            </a:pPr>
            <a:r>
              <a:rPr sz="1200" i="1" dirty="0">
                <a:solidFill>
                  <a:srgbClr val="535353"/>
                </a:solidFill>
              </a:rPr>
              <a:t>Modi AA, Feld JJ, Park Y, et al.</a:t>
            </a:r>
          </a:p>
          <a:p>
            <a:pPr marL="260684" lvl="0" indent="-260684">
              <a:lnSpc>
                <a:spcPct val="120000"/>
              </a:lnSpc>
              <a:spcBef>
                <a:spcPts val="600"/>
              </a:spcBef>
              <a:buClrTx/>
              <a:buSzPct val="100000"/>
              <a:buFontTx/>
              <a:buChar char="-"/>
              <a:defRPr sz="1800"/>
            </a:pPr>
            <a:r>
              <a:rPr sz="2600" dirty="0"/>
              <a:t>Increased caffeine consumption is associated with reduced fibrosis.</a:t>
            </a:r>
          </a:p>
          <a:p>
            <a:pPr marL="228600" lvl="0" indent="-228600">
              <a:lnSpc>
                <a:spcPct val="120000"/>
              </a:lnSpc>
              <a:spcBef>
                <a:spcPts val="0"/>
              </a:spcBef>
              <a:buClr>
                <a:srgbClr val="FFFFFF"/>
              </a:buClr>
              <a:buSzPct val="100000"/>
              <a:buFontTx/>
              <a:buChar char="•"/>
              <a:defRPr sz="1800"/>
            </a:pPr>
            <a:r>
              <a:rPr sz="1200" i="1" dirty="0">
                <a:solidFill>
                  <a:srgbClr val="535353"/>
                </a:solidFill>
              </a:rPr>
              <a:t>J Hepatol 2010;51:201-9.</a:t>
            </a:r>
          </a:p>
          <a:p>
            <a:pPr marL="260684" lvl="0" indent="-260684">
              <a:lnSpc>
                <a:spcPct val="120000"/>
              </a:lnSpc>
              <a:spcBef>
                <a:spcPts val="600"/>
              </a:spcBef>
              <a:buClrTx/>
              <a:buSzPct val="100000"/>
              <a:buFontTx/>
              <a:buChar char="-"/>
              <a:defRPr sz="1800"/>
            </a:pPr>
            <a:r>
              <a:rPr sz="2600" dirty="0"/>
              <a:t>Molloy’s cross-sectional study demonstrated an inverse relationship between coffee consumption and hepatic fibrosis</a:t>
            </a:r>
          </a:p>
          <a:p>
            <a:pPr marL="228600" lvl="0" indent="-228600">
              <a:lnSpc>
                <a:spcPct val="120000"/>
              </a:lnSpc>
              <a:spcBef>
                <a:spcPts val="0"/>
              </a:spcBef>
              <a:buClr>
                <a:srgbClr val="FFFFFF"/>
              </a:buClr>
              <a:buSzPct val="100000"/>
              <a:buFontTx/>
              <a:buChar char="•"/>
              <a:defRPr sz="1800"/>
            </a:pPr>
            <a:r>
              <a:rPr sz="1200" i="1" dirty="0">
                <a:solidFill>
                  <a:srgbClr val="535353"/>
                </a:solidFill>
              </a:rPr>
              <a:t>Molloy JW, Calcagno CJ, Williams CD, Jones FJ, Torres DM, Harrison SA. Association of coffee and caffeine consumption with fatty liver disease, nonalcoholic steatohepatitis, and degree of hepatic fibrosis. Hepatology. 2012;55(2):429-36. doi:10.1002/hep.24731.</a:t>
            </a:r>
          </a:p>
        </p:txBody>
      </p:sp>
      <p:pic>
        <p:nvPicPr>
          <p:cNvPr id="83" name="image3.png"/>
          <p:cNvPicPr/>
          <p:nvPr/>
        </p:nvPicPr>
        <p:blipFill>
          <a:blip r:embed="rId2"/>
          <a:stretch>
            <a:fillRect/>
          </a:stretch>
        </p:blipFill>
        <p:spPr>
          <a:xfrm>
            <a:off x="7398778" y="446486"/>
            <a:ext cx="1747839" cy="6390087"/>
          </a:xfrm>
          <a:prstGeom prst="rect">
            <a:avLst/>
          </a:prstGeom>
          <a:ln w="12700">
            <a:miter lim="400000"/>
          </a:ln>
        </p:spPr>
      </p:pic>
      <p:pic>
        <p:nvPicPr>
          <p:cNvPr id="84" name="image4.png"/>
          <p:cNvPicPr/>
          <p:nvPr/>
        </p:nvPicPr>
        <p:blipFill>
          <a:blip r:embed="rId3"/>
          <a:stretch>
            <a:fillRect/>
          </a:stretch>
        </p:blipFill>
        <p:spPr>
          <a:xfrm>
            <a:off x="4552950" y="3409950"/>
            <a:ext cx="38100" cy="38100"/>
          </a:xfrm>
          <a:prstGeom prst="rect">
            <a:avLst/>
          </a:prstGeom>
          <a:ln w="12700">
            <a:miter lim="400000"/>
          </a:ln>
        </p:spPr>
      </p:pic>
    </p:spTree>
    <p:extLst>
      <p:ext uri="{BB962C8B-B14F-4D97-AF65-F5344CB8AC3E}">
        <p14:creationId xmlns:p14="http://schemas.microsoft.com/office/powerpoint/2010/main" val="402905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609601" y="228600"/>
            <a:ext cx="8153401" cy="990600"/>
          </a:xfrm>
          <a:prstGeom prst="rect">
            <a:avLst/>
          </a:prstGeom>
        </p:spPr>
        <p:txBody>
          <a:bodyPr/>
          <a:lstStyle/>
          <a:p>
            <a:pPr lvl="0">
              <a:defRPr sz="1800">
                <a:solidFill>
                  <a:srgbClr val="000000"/>
                </a:solidFill>
              </a:defRPr>
            </a:pPr>
            <a:r>
              <a:rPr sz="4400" dirty="0">
                <a:solidFill>
                  <a:srgbClr val="2F5897"/>
                </a:solidFill>
              </a:rPr>
              <a:t>Coffee In Liver Di</a:t>
            </a:r>
            <a:r>
              <a:rPr lang="en-US" sz="4400" dirty="0">
                <a:solidFill>
                  <a:srgbClr val="2F5897"/>
                </a:solidFill>
              </a:rPr>
              <a:t>sease</a:t>
            </a:r>
            <a:endParaRPr sz="4400" dirty="0">
              <a:solidFill>
                <a:srgbClr val="2F5897"/>
              </a:solidFill>
            </a:endParaRPr>
          </a:p>
        </p:txBody>
      </p:sp>
      <p:sp>
        <p:nvSpPr>
          <p:cNvPr id="72" name="Shape 72"/>
          <p:cNvSpPr>
            <a:spLocks noGrp="1"/>
          </p:cNvSpPr>
          <p:nvPr>
            <p:ph type="body" idx="4294967295"/>
          </p:nvPr>
        </p:nvSpPr>
        <p:spPr>
          <a:xfrm>
            <a:off x="596900" y="1569721"/>
            <a:ext cx="7038727" cy="5622986"/>
          </a:xfrm>
          <a:prstGeom prst="rect">
            <a:avLst/>
          </a:prstGeom>
        </p:spPr>
        <p:txBody>
          <a:bodyPr lIns="0" tIns="0" rIns="0" bIns="0">
            <a:normAutofit/>
          </a:bodyPr>
          <a:lstStyle/>
          <a:p>
            <a:pPr marL="0" indent="0">
              <a:lnSpc>
                <a:spcPct val="120000"/>
              </a:lnSpc>
              <a:spcBef>
                <a:spcPts val="0"/>
              </a:spcBef>
              <a:buClrTx/>
              <a:buSzTx/>
              <a:buNone/>
              <a:defRPr sz="1800"/>
            </a:pPr>
            <a:r>
              <a:rPr lang="en-US" sz="3200" dirty="0"/>
              <a:t>Saab’s recent review : clear benefit of coffee consumption with a variety of liver chemistries, histology diseases, and HCC </a:t>
            </a:r>
            <a:r>
              <a:rPr lang="en-US" sz="2400" i="1" dirty="0">
                <a:solidFill>
                  <a:srgbClr val="535353"/>
                </a:solidFill>
              </a:rPr>
              <a:t>Saab S, </a:t>
            </a:r>
            <a:r>
              <a:rPr lang="en-US" sz="2400" i="1" dirty="0" err="1">
                <a:solidFill>
                  <a:srgbClr val="535353"/>
                </a:solidFill>
              </a:rPr>
              <a:t>Mallam</a:t>
            </a:r>
            <a:r>
              <a:rPr lang="en-US" sz="2400" i="1" dirty="0">
                <a:solidFill>
                  <a:srgbClr val="535353"/>
                </a:solidFill>
              </a:rPr>
              <a:t> D, Cox GA, 2nd, Tong MJ. Impact of coffee on liver diseases: a systematic review. Liver international : 2014;34(4):495-504</a:t>
            </a:r>
          </a:p>
          <a:p>
            <a:pPr marL="0" indent="0">
              <a:lnSpc>
                <a:spcPct val="120000"/>
              </a:lnSpc>
              <a:spcBef>
                <a:spcPts val="0"/>
              </a:spcBef>
              <a:buClrTx/>
              <a:buSzTx/>
              <a:buNone/>
              <a:defRPr sz="1800"/>
            </a:pPr>
            <a:r>
              <a:rPr sz="2800" dirty="0"/>
              <a:t>Not only has coffee been associated with a decrease in a number of liver diseases, but its consumption may also decrease mortality</a:t>
            </a:r>
          </a:p>
          <a:p>
            <a:pPr marL="0" lvl="0" indent="0">
              <a:lnSpc>
                <a:spcPct val="120000"/>
              </a:lnSpc>
              <a:spcBef>
                <a:spcPts val="0"/>
              </a:spcBef>
              <a:buClr>
                <a:srgbClr val="FFFFFF"/>
              </a:buClr>
              <a:buSzPct val="100000"/>
              <a:buNone/>
              <a:defRPr sz="1800"/>
            </a:pPr>
            <a:r>
              <a:rPr sz="1200" i="1" dirty="0">
                <a:solidFill>
                  <a:srgbClr val="535353"/>
                </a:solidFill>
                <a:latin typeface="Calibri"/>
                <a:ea typeface="Calibri"/>
                <a:cs typeface="Calibri"/>
                <a:sym typeface="Calibri"/>
              </a:rPr>
              <a:t>Freedman ND, , et al. Association of coffee drinking with total and cause-specific mortality. N Engl J Med 2012; 366: 1891-904</a:t>
            </a:r>
          </a:p>
          <a:p>
            <a:pPr marL="0" lvl="0" indent="0">
              <a:spcBef>
                <a:spcPts val="600"/>
              </a:spcBef>
              <a:buSzTx/>
              <a:buNone/>
              <a:defRPr sz="1800"/>
            </a:pPr>
            <a:endParaRPr sz="2300" b="1" dirty="0"/>
          </a:p>
        </p:txBody>
      </p:sp>
      <p:pic>
        <p:nvPicPr>
          <p:cNvPr id="73" name="image3.png"/>
          <p:cNvPicPr/>
          <p:nvPr/>
        </p:nvPicPr>
        <p:blipFill>
          <a:blip r:embed="rId3"/>
          <a:stretch>
            <a:fillRect/>
          </a:stretch>
        </p:blipFill>
        <p:spPr>
          <a:xfrm>
            <a:off x="7398778" y="446486"/>
            <a:ext cx="1747839" cy="6390087"/>
          </a:xfrm>
          <a:prstGeom prst="rect">
            <a:avLst/>
          </a:prstGeom>
          <a:ln w="12700">
            <a:miter lim="400000"/>
          </a:ln>
        </p:spPr>
      </p:pic>
      <p:pic>
        <p:nvPicPr>
          <p:cNvPr id="74" name="image4.png"/>
          <p:cNvPicPr/>
          <p:nvPr/>
        </p:nvPicPr>
        <p:blipFill>
          <a:blip r:embed="rId4"/>
          <a:stretch>
            <a:fillRect/>
          </a:stretch>
        </p:blipFill>
        <p:spPr>
          <a:xfrm>
            <a:off x="4552950" y="3409950"/>
            <a:ext cx="38100" cy="38100"/>
          </a:xfrm>
          <a:prstGeom prst="rect">
            <a:avLst/>
          </a:prstGeom>
          <a:ln w="12700">
            <a:miter lim="400000"/>
          </a:ln>
        </p:spPr>
      </p:pic>
    </p:spTree>
    <p:extLst>
      <p:ext uri="{BB962C8B-B14F-4D97-AF65-F5344CB8AC3E}">
        <p14:creationId xmlns:p14="http://schemas.microsoft.com/office/powerpoint/2010/main" val="104534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609601" y="228600"/>
            <a:ext cx="8153401" cy="990600"/>
          </a:xfrm>
          <a:prstGeom prst="rect">
            <a:avLst/>
          </a:prstGeom>
        </p:spPr>
        <p:txBody>
          <a:bodyPr/>
          <a:lstStyle/>
          <a:p>
            <a:pPr lvl="0">
              <a:defRPr sz="1800">
                <a:solidFill>
                  <a:srgbClr val="000000"/>
                </a:solidFill>
              </a:defRPr>
            </a:pPr>
            <a:r>
              <a:rPr sz="4400">
                <a:solidFill>
                  <a:srgbClr val="2F5897"/>
                </a:solidFill>
              </a:rPr>
              <a:t>Coffee In Liver Disease</a:t>
            </a:r>
          </a:p>
        </p:txBody>
      </p:sp>
      <p:sp>
        <p:nvSpPr>
          <p:cNvPr id="82" name="Shape 82"/>
          <p:cNvSpPr>
            <a:spLocks noGrp="1"/>
          </p:cNvSpPr>
          <p:nvPr>
            <p:ph type="body" idx="4294967295"/>
          </p:nvPr>
        </p:nvSpPr>
        <p:spPr>
          <a:xfrm>
            <a:off x="596900" y="1569721"/>
            <a:ext cx="7387535" cy="5622986"/>
          </a:xfrm>
          <a:prstGeom prst="rect">
            <a:avLst/>
          </a:prstGeom>
        </p:spPr>
        <p:txBody>
          <a:bodyPr lIns="0" tIns="0" rIns="0" bIns="0"/>
          <a:lstStyle/>
          <a:p>
            <a:pPr marL="0" indent="0">
              <a:lnSpc>
                <a:spcPct val="120000"/>
              </a:lnSpc>
              <a:spcBef>
                <a:spcPts val="600"/>
              </a:spcBef>
              <a:buClrTx/>
              <a:buSzPct val="100000"/>
              <a:buNone/>
              <a:defRPr sz="1800"/>
            </a:pPr>
            <a:r>
              <a:rPr lang="en-US" sz="3200" b="1" dirty="0"/>
              <a:t>Consumption of a dark roast coffee decreases the level of spontaneous DNA strand breaks: </a:t>
            </a:r>
          </a:p>
          <a:p>
            <a:pPr marL="0" indent="0">
              <a:lnSpc>
                <a:spcPct val="120000"/>
              </a:lnSpc>
              <a:spcBef>
                <a:spcPts val="600"/>
              </a:spcBef>
              <a:buClrTx/>
              <a:buSzPct val="100000"/>
              <a:buNone/>
              <a:defRPr sz="1800"/>
            </a:pPr>
            <a:r>
              <a:rPr lang="en-US" sz="3200" b="1" dirty="0"/>
              <a:t>A randomized controlled trial.</a:t>
            </a:r>
            <a:br>
              <a:rPr lang="en-US" sz="3200" b="1" dirty="0"/>
            </a:br>
            <a:endParaRPr lang="en-US" sz="3200" b="1" dirty="0"/>
          </a:p>
          <a:p>
            <a:pPr marL="0" indent="0">
              <a:buNone/>
            </a:pPr>
            <a:r>
              <a:rPr lang="en-US" sz="3200" b="1" dirty="0"/>
              <a:t>Conclusion: Regular coffee consumption contributes to DNA integrity</a:t>
            </a:r>
          </a:p>
          <a:p>
            <a:pPr marL="260684" lvl="0" indent="-260684">
              <a:lnSpc>
                <a:spcPct val="120000"/>
              </a:lnSpc>
              <a:spcBef>
                <a:spcPts val="600"/>
              </a:spcBef>
              <a:buClrTx/>
              <a:buSzPct val="100000"/>
              <a:buFontTx/>
              <a:buChar char="-"/>
              <a:defRPr sz="1800"/>
            </a:pPr>
            <a:endParaRPr sz="1200" i="1" dirty="0">
              <a:solidFill>
                <a:srgbClr val="535353"/>
              </a:solidFill>
            </a:endParaRPr>
          </a:p>
        </p:txBody>
      </p:sp>
      <p:pic>
        <p:nvPicPr>
          <p:cNvPr id="83" name="image3.png"/>
          <p:cNvPicPr/>
          <p:nvPr/>
        </p:nvPicPr>
        <p:blipFill>
          <a:blip r:embed="rId3"/>
          <a:stretch>
            <a:fillRect/>
          </a:stretch>
        </p:blipFill>
        <p:spPr>
          <a:xfrm>
            <a:off x="7398778" y="446486"/>
            <a:ext cx="1747839" cy="6390087"/>
          </a:xfrm>
          <a:prstGeom prst="rect">
            <a:avLst/>
          </a:prstGeom>
          <a:ln w="12700">
            <a:miter lim="400000"/>
          </a:ln>
        </p:spPr>
      </p:pic>
      <p:pic>
        <p:nvPicPr>
          <p:cNvPr id="84" name="image4.png"/>
          <p:cNvPicPr/>
          <p:nvPr/>
        </p:nvPicPr>
        <p:blipFill>
          <a:blip r:embed="rId4"/>
          <a:stretch>
            <a:fillRect/>
          </a:stretch>
        </p:blipFill>
        <p:spPr>
          <a:xfrm>
            <a:off x="4552950" y="3409950"/>
            <a:ext cx="38100" cy="38100"/>
          </a:xfrm>
          <a:prstGeom prst="rect">
            <a:avLst/>
          </a:prstGeom>
          <a:ln w="12700">
            <a:miter lim="400000"/>
          </a:ln>
        </p:spPr>
      </p:pic>
      <p:sp>
        <p:nvSpPr>
          <p:cNvPr id="2" name="TextBox 1"/>
          <p:cNvSpPr txBox="1"/>
          <p:nvPr/>
        </p:nvSpPr>
        <p:spPr>
          <a:xfrm>
            <a:off x="952500" y="5921375"/>
            <a:ext cx="6446278" cy="646331"/>
          </a:xfrm>
          <a:prstGeom prst="rect">
            <a:avLst/>
          </a:prstGeom>
          <a:noFill/>
        </p:spPr>
        <p:txBody>
          <a:bodyPr wrap="square" rtlCol="0">
            <a:spAutoFit/>
          </a:bodyPr>
          <a:lstStyle/>
          <a:p>
            <a:r>
              <a:rPr lang="en-US" dirty="0">
                <a:hlinkClick r:id="rId5"/>
              </a:rPr>
              <a:t>Bakuradze T</a:t>
            </a:r>
            <a:r>
              <a:rPr lang="en-US" baseline="30000" dirty="0">
                <a:hlinkClick r:id="rId5"/>
              </a:rPr>
              <a:t>1</a:t>
            </a:r>
            <a:r>
              <a:rPr lang="en-US" dirty="0">
                <a:hlinkClick r:id="rId5"/>
              </a:rPr>
              <a:t>, </a:t>
            </a:r>
            <a:r>
              <a:rPr lang="en-US" dirty="0">
                <a:hlinkClick r:id="rId6"/>
              </a:rPr>
              <a:t>Lang R, </a:t>
            </a:r>
            <a:r>
              <a:rPr lang="en-US" dirty="0">
                <a:hlinkClick r:id="rId7"/>
              </a:rPr>
              <a:t>Hofmann T, </a:t>
            </a:r>
            <a:r>
              <a:rPr lang="en-US" dirty="0">
                <a:hlinkClick r:id="rId8"/>
              </a:rPr>
              <a:t>Eisenbrand G, </a:t>
            </a:r>
            <a:r>
              <a:rPr lang="en-US" dirty="0">
                <a:hlinkClick r:id="rId9"/>
              </a:rPr>
              <a:t>Schipp D, </a:t>
            </a:r>
            <a:r>
              <a:rPr lang="en-US" dirty="0">
                <a:hlinkClick r:id="rId10"/>
              </a:rPr>
              <a:t>Galan J, </a:t>
            </a:r>
            <a:r>
              <a:rPr lang="en-US" dirty="0">
                <a:hlinkClick r:id="rId11"/>
              </a:rPr>
              <a:t>Richling E.</a:t>
            </a:r>
            <a:r>
              <a:rPr lang="fr-FR" dirty="0"/>
              <a:t> </a:t>
            </a:r>
            <a:r>
              <a:rPr lang="fr-FR" dirty="0" err="1"/>
              <a:t>Eur</a:t>
            </a:r>
            <a:r>
              <a:rPr lang="fr-FR" dirty="0"/>
              <a:t> J </a:t>
            </a:r>
            <a:r>
              <a:rPr lang="fr-FR" dirty="0" err="1"/>
              <a:t>Nutr</a:t>
            </a:r>
            <a:r>
              <a:rPr lang="fr-FR" dirty="0"/>
              <a:t>. 2015 Feb;54(1):149-56</a:t>
            </a:r>
            <a:endParaRPr lang="en-US" dirty="0">
              <a:hlinkClick r:id="rId11"/>
            </a:endParaRPr>
          </a:p>
        </p:txBody>
      </p:sp>
    </p:spTree>
    <p:extLst>
      <p:ext uri="{BB962C8B-B14F-4D97-AF65-F5344CB8AC3E}">
        <p14:creationId xmlns:p14="http://schemas.microsoft.com/office/powerpoint/2010/main" val="347136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asted-image.tif"/>
          <p:cNvPicPr/>
          <p:nvPr/>
        </p:nvPicPr>
        <p:blipFill>
          <a:blip r:embed="rId2"/>
          <a:stretch>
            <a:fillRect/>
          </a:stretch>
        </p:blipFill>
        <p:spPr>
          <a:xfrm>
            <a:off x="-18226" y="-27448"/>
            <a:ext cx="9180452" cy="6912896"/>
          </a:xfrm>
          <a:prstGeom prst="rect">
            <a:avLst/>
          </a:prstGeom>
          <a:ln w="12700">
            <a:miter lim="400000"/>
          </a:ln>
        </p:spPr>
      </p:pic>
    </p:spTree>
    <p:extLst>
      <p:ext uri="{BB962C8B-B14F-4D97-AF65-F5344CB8AC3E}">
        <p14:creationId xmlns:p14="http://schemas.microsoft.com/office/powerpoint/2010/main" val="271060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585646" y="165457"/>
            <a:ext cx="7712410" cy="962708"/>
          </a:xfrm>
          <a:prstGeom prst="rect">
            <a:avLst/>
          </a:prstGeom>
        </p:spPr>
        <p:txBody>
          <a:bodyPr>
            <a:normAutofit fontScale="90000"/>
          </a:bodyPr>
          <a:lstStyle/>
          <a:p>
            <a:pPr lvl="0" defTabSz="804672">
              <a:defRPr sz="1800">
                <a:solidFill>
                  <a:srgbClr val="000000"/>
                </a:solidFill>
              </a:defRPr>
            </a:pPr>
            <a:r>
              <a:rPr sz="4000" dirty="0">
                <a:solidFill>
                  <a:srgbClr val="2F5897"/>
                </a:solidFill>
              </a:rPr>
              <a:t>The Complications of Cirrhosis</a:t>
            </a:r>
            <a:br>
              <a:rPr sz="4000" dirty="0">
                <a:solidFill>
                  <a:srgbClr val="2F5897"/>
                </a:solidFill>
              </a:rPr>
            </a:br>
            <a:r>
              <a:rPr sz="2816" dirty="0">
                <a:solidFill>
                  <a:srgbClr val="2F5897"/>
                </a:solidFill>
              </a:rPr>
              <a:t>Hepatic Insufficiency or Portal Hypertension</a:t>
            </a:r>
          </a:p>
        </p:txBody>
      </p:sp>
      <p:pic>
        <p:nvPicPr>
          <p:cNvPr id="158" name="image16.png" descr="Screen Shot 2015-01-27 at 11.28.35 PM.png"/>
          <p:cNvPicPr/>
          <p:nvPr/>
        </p:nvPicPr>
        <p:blipFill>
          <a:blip r:embed="rId3"/>
          <a:stretch>
            <a:fillRect/>
          </a:stretch>
        </p:blipFill>
        <p:spPr>
          <a:xfrm>
            <a:off x="0" y="1552422"/>
            <a:ext cx="9144000" cy="5305579"/>
          </a:xfrm>
          <a:prstGeom prst="rect">
            <a:avLst/>
          </a:prstGeom>
          <a:ln w="12700">
            <a:miter lim="400000"/>
          </a:ln>
        </p:spPr>
      </p:pic>
    </p:spTree>
    <p:extLst>
      <p:ext uri="{BB962C8B-B14F-4D97-AF65-F5344CB8AC3E}">
        <p14:creationId xmlns:p14="http://schemas.microsoft.com/office/powerpoint/2010/main" val="371068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1"/>
            <a:ext cx="7123113" cy="2501899"/>
          </a:xfrm>
        </p:spPr>
        <p:txBody>
          <a:bodyPr>
            <a:normAutofit/>
          </a:bodyPr>
          <a:lstStyle/>
          <a:p>
            <a:pPr algn="just"/>
            <a:r>
              <a:rPr lang="en-US" sz="4800" b="1" dirty="0">
                <a:solidFill>
                  <a:schemeClr val="accent1">
                    <a:lumMod val="75000"/>
                  </a:schemeClr>
                </a:solidFill>
              </a:rPr>
              <a:t>Vascular Tone</a:t>
            </a:r>
          </a:p>
          <a:p>
            <a:pPr algn="just"/>
            <a:r>
              <a:rPr lang="en-US" sz="4800" b="1" dirty="0">
                <a:solidFill>
                  <a:schemeClr val="accent1">
                    <a:lumMod val="75000"/>
                  </a:schemeClr>
                </a:solidFill>
              </a:rPr>
              <a:t>Statins</a:t>
            </a:r>
            <a:br>
              <a:rPr lang="en-US" sz="4800" b="1" dirty="0">
                <a:solidFill>
                  <a:schemeClr val="accent1">
                    <a:lumMod val="75000"/>
                  </a:schemeClr>
                </a:solidFill>
              </a:rPr>
            </a:br>
            <a:endParaRPr lang="en-US" sz="4800" b="1" dirty="0">
              <a:solidFill>
                <a:schemeClr val="accent1">
                  <a:lumMod val="75000"/>
                </a:schemeClr>
              </a:solidFill>
            </a:endParaRPr>
          </a:p>
        </p:txBody>
      </p:sp>
      <p:sp>
        <p:nvSpPr>
          <p:cNvPr id="3" name="Title 2"/>
          <p:cNvSpPr>
            <a:spLocks noGrp="1"/>
          </p:cNvSpPr>
          <p:nvPr>
            <p:ph type="title"/>
          </p:nvPr>
        </p:nvSpPr>
        <p:spPr/>
        <p:txBody>
          <a:bodyPr>
            <a:normAutofit fontScale="90000"/>
          </a:bodyPr>
          <a:lstStyle/>
          <a:p>
            <a:r>
              <a:rPr lang="en-US" dirty="0"/>
              <a:t>What’s New in Portal Hypertension</a:t>
            </a:r>
          </a:p>
        </p:txBody>
      </p:sp>
    </p:spTree>
    <p:extLst>
      <p:ext uri="{BB962C8B-B14F-4D97-AF65-F5344CB8AC3E}">
        <p14:creationId xmlns:p14="http://schemas.microsoft.com/office/powerpoint/2010/main" val="380180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Statins – a Mechanism</a:t>
            </a:r>
          </a:p>
        </p:txBody>
      </p:sp>
      <p:sp>
        <p:nvSpPr>
          <p:cNvPr id="3" name="Content Placeholder 2"/>
          <p:cNvSpPr>
            <a:spLocks noGrp="1"/>
          </p:cNvSpPr>
          <p:nvPr>
            <p:ph sz="quarter" idx="1"/>
          </p:nvPr>
        </p:nvSpPr>
        <p:spPr>
          <a:xfrm>
            <a:off x="612648" y="1600200"/>
            <a:ext cx="8153400" cy="4226645"/>
          </a:xfrm>
        </p:spPr>
        <p:txBody>
          <a:bodyPr>
            <a:normAutofit/>
          </a:bodyPr>
          <a:lstStyle/>
          <a:p>
            <a:pPr marL="0" indent="0">
              <a:buNone/>
            </a:pPr>
            <a:r>
              <a:rPr lang="en-US" sz="4400" dirty="0" err="1"/>
              <a:t>Pleiotrophic</a:t>
            </a:r>
            <a:r>
              <a:rPr lang="en-US" sz="4400" dirty="0"/>
              <a:t> action </a:t>
            </a:r>
          </a:p>
          <a:p>
            <a:pPr marL="0" indent="0">
              <a:buNone/>
            </a:pPr>
            <a:r>
              <a:rPr lang="en-US" sz="4400" dirty="0"/>
              <a:t>on endothelial cell function - improved portal vascular tone</a:t>
            </a:r>
          </a:p>
        </p:txBody>
      </p:sp>
      <p:sp>
        <p:nvSpPr>
          <p:cNvPr id="4" name="TextBox 3"/>
          <p:cNvSpPr txBox="1"/>
          <p:nvPr/>
        </p:nvSpPr>
        <p:spPr>
          <a:xfrm>
            <a:off x="717394" y="6296055"/>
            <a:ext cx="8153400" cy="400110"/>
          </a:xfrm>
          <a:prstGeom prst="rect">
            <a:avLst/>
          </a:prstGeom>
          <a:noFill/>
        </p:spPr>
        <p:txBody>
          <a:bodyPr wrap="square" rtlCol="0">
            <a:spAutoFit/>
          </a:bodyPr>
          <a:lstStyle/>
          <a:p>
            <a:r>
              <a:rPr lang="en-US" sz="2000" dirty="0"/>
              <a:t>Ramirez, Gonzalo et al. Current Vascular Pharmacology.2012 10:767-772</a:t>
            </a:r>
          </a:p>
        </p:txBody>
      </p:sp>
    </p:spTree>
    <p:extLst>
      <p:ext uri="{BB962C8B-B14F-4D97-AF65-F5344CB8AC3E}">
        <p14:creationId xmlns:p14="http://schemas.microsoft.com/office/powerpoint/2010/main" val="3883254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609601" y="228600"/>
            <a:ext cx="8153401" cy="990600"/>
          </a:xfrm>
          <a:prstGeom prst="rect">
            <a:avLst/>
          </a:prstGeom>
        </p:spPr>
        <p:txBody>
          <a:bodyPr/>
          <a:lstStyle/>
          <a:p>
            <a:pPr lvl="0">
              <a:defRPr sz="1800">
                <a:solidFill>
                  <a:srgbClr val="000000"/>
                </a:solidFill>
              </a:defRPr>
            </a:pPr>
            <a:r>
              <a:rPr sz="4400" dirty="0">
                <a:solidFill>
                  <a:srgbClr val="2F5897"/>
                </a:solidFill>
              </a:rPr>
              <a:t>S</a:t>
            </a:r>
            <a:r>
              <a:rPr lang="en-US" sz="4400" dirty="0">
                <a:solidFill>
                  <a:srgbClr val="2F5897"/>
                </a:solidFill>
              </a:rPr>
              <a:t>imvastin-HVPG and Blood Flow</a:t>
            </a:r>
            <a:endParaRPr sz="4400" dirty="0">
              <a:solidFill>
                <a:srgbClr val="2F5897"/>
              </a:solidFill>
            </a:endParaRPr>
          </a:p>
        </p:txBody>
      </p:sp>
      <p:pic>
        <p:nvPicPr>
          <p:cNvPr id="201" name="image24.png" descr="Screen Shot 2015-01-29 at 9.32.26 AM.png"/>
          <p:cNvPicPr/>
          <p:nvPr/>
        </p:nvPicPr>
        <p:blipFill>
          <a:blip r:embed="rId3"/>
          <a:stretch>
            <a:fillRect/>
          </a:stretch>
        </p:blipFill>
        <p:spPr>
          <a:xfrm>
            <a:off x="0" y="1528184"/>
            <a:ext cx="9144000" cy="5329815"/>
          </a:xfrm>
          <a:prstGeom prst="rect">
            <a:avLst/>
          </a:prstGeom>
          <a:ln w="12700">
            <a:miter lim="400000"/>
          </a:ln>
        </p:spPr>
      </p:pic>
    </p:spTree>
    <p:extLst>
      <p:ext uri="{BB962C8B-B14F-4D97-AF65-F5344CB8AC3E}">
        <p14:creationId xmlns:p14="http://schemas.microsoft.com/office/powerpoint/2010/main" val="349286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609601" y="228600"/>
            <a:ext cx="8153401" cy="990600"/>
          </a:xfrm>
          <a:prstGeom prst="rect">
            <a:avLst/>
          </a:prstGeom>
        </p:spPr>
        <p:txBody>
          <a:bodyPr>
            <a:noAutofit/>
          </a:bodyPr>
          <a:lstStyle>
            <a:lvl1pPr defTabSz="795527">
              <a:defRPr sz="3393"/>
            </a:lvl1pPr>
          </a:lstStyle>
          <a:p>
            <a:pPr lvl="0">
              <a:defRPr sz="1800">
                <a:solidFill>
                  <a:srgbClr val="000000"/>
                </a:solidFill>
              </a:defRPr>
            </a:pPr>
            <a:r>
              <a:rPr sz="4000" dirty="0">
                <a:solidFill>
                  <a:srgbClr val="2F5897"/>
                </a:solidFill>
              </a:rPr>
              <a:t>S</a:t>
            </a:r>
            <a:r>
              <a:rPr lang="en-US" sz="4000" dirty="0">
                <a:solidFill>
                  <a:srgbClr val="2F5897"/>
                </a:solidFill>
              </a:rPr>
              <a:t>tatins</a:t>
            </a:r>
            <a:r>
              <a:rPr sz="4000" dirty="0">
                <a:solidFill>
                  <a:srgbClr val="2F5897"/>
                </a:solidFill>
              </a:rPr>
              <a:t>-</a:t>
            </a:r>
            <a:r>
              <a:rPr lang="en-US" sz="4000" dirty="0">
                <a:solidFill>
                  <a:srgbClr val="2F5897"/>
                </a:solidFill>
              </a:rPr>
              <a:t>Lower</a:t>
            </a:r>
            <a:r>
              <a:rPr sz="4000" dirty="0">
                <a:solidFill>
                  <a:srgbClr val="2F5897"/>
                </a:solidFill>
              </a:rPr>
              <a:t> R</a:t>
            </a:r>
            <a:r>
              <a:rPr lang="en-US" sz="4000" dirty="0">
                <a:solidFill>
                  <a:srgbClr val="2F5897"/>
                </a:solidFill>
              </a:rPr>
              <a:t>ate</a:t>
            </a:r>
            <a:r>
              <a:rPr sz="4000" dirty="0">
                <a:solidFill>
                  <a:srgbClr val="2F5897"/>
                </a:solidFill>
              </a:rPr>
              <a:t> </a:t>
            </a:r>
            <a:r>
              <a:rPr lang="en-US" sz="4000" dirty="0">
                <a:solidFill>
                  <a:srgbClr val="2F5897"/>
                </a:solidFill>
              </a:rPr>
              <a:t>of</a:t>
            </a:r>
            <a:r>
              <a:rPr sz="4000" dirty="0">
                <a:solidFill>
                  <a:srgbClr val="2F5897"/>
                </a:solidFill>
              </a:rPr>
              <a:t> D</a:t>
            </a:r>
            <a:r>
              <a:rPr lang="en-US" sz="4000" dirty="0">
                <a:solidFill>
                  <a:srgbClr val="2F5897"/>
                </a:solidFill>
              </a:rPr>
              <a:t>ecompensation</a:t>
            </a:r>
            <a:endParaRPr sz="4000" dirty="0">
              <a:solidFill>
                <a:srgbClr val="2F5897"/>
              </a:solidFill>
            </a:endParaRPr>
          </a:p>
        </p:txBody>
      </p:sp>
      <p:pic>
        <p:nvPicPr>
          <p:cNvPr id="204" name="image25.png" descr="Screen Shot 2015-01-29 at 9.32.00 AM.png"/>
          <p:cNvPicPr/>
          <p:nvPr/>
        </p:nvPicPr>
        <p:blipFill>
          <a:blip r:embed="rId3"/>
          <a:stretch>
            <a:fillRect/>
          </a:stretch>
        </p:blipFill>
        <p:spPr>
          <a:xfrm>
            <a:off x="92670" y="2303039"/>
            <a:ext cx="8958660" cy="3648273"/>
          </a:xfrm>
          <a:prstGeom prst="rect">
            <a:avLst/>
          </a:prstGeom>
          <a:ln w="12700">
            <a:miter lim="400000"/>
          </a:ln>
        </p:spPr>
      </p:pic>
      <p:sp>
        <p:nvSpPr>
          <p:cNvPr id="205" name="Shape 205"/>
          <p:cNvSpPr/>
          <p:nvPr/>
        </p:nvSpPr>
        <p:spPr>
          <a:xfrm>
            <a:off x="803085" y="1621650"/>
            <a:ext cx="3073312" cy="3962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200" b="1"/>
            </a:lvl1pPr>
          </a:lstStyle>
          <a:p>
            <a:pPr lvl="0">
              <a:defRPr sz="1800" b="0"/>
            </a:pPr>
            <a:r>
              <a:rPr sz="2200" b="1"/>
              <a:t>All patients with cirrhosis</a:t>
            </a:r>
          </a:p>
        </p:txBody>
      </p:sp>
      <p:sp>
        <p:nvSpPr>
          <p:cNvPr id="206" name="Shape 206"/>
          <p:cNvSpPr/>
          <p:nvPr/>
        </p:nvSpPr>
        <p:spPr>
          <a:xfrm>
            <a:off x="4976287" y="1621650"/>
            <a:ext cx="3593230" cy="3962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200" b="1"/>
            </a:lvl1pPr>
          </a:lstStyle>
          <a:p>
            <a:pPr lvl="0">
              <a:defRPr sz="1800" b="0"/>
            </a:pPr>
            <a:r>
              <a:rPr sz="2200" b="1"/>
              <a:t>Patients with Child A cirrhosis</a:t>
            </a:r>
          </a:p>
        </p:txBody>
      </p:sp>
      <p:sp>
        <p:nvSpPr>
          <p:cNvPr id="207" name="Shape 207"/>
          <p:cNvSpPr/>
          <p:nvPr/>
        </p:nvSpPr>
        <p:spPr>
          <a:xfrm>
            <a:off x="40501" y="6327978"/>
            <a:ext cx="5383745"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600" i="1"/>
            </a:lvl1pPr>
          </a:lstStyle>
          <a:p>
            <a:pPr lvl="0">
              <a:defRPr sz="1800" i="0"/>
            </a:pPr>
            <a:r>
              <a:rPr sz="1600" i="1" dirty="0"/>
              <a:t>Kumar et al. Dig Dis Sci 2014;59:1958-65</a:t>
            </a:r>
          </a:p>
        </p:txBody>
      </p:sp>
    </p:spTree>
    <p:extLst>
      <p:ext uri="{BB962C8B-B14F-4D97-AF65-F5344CB8AC3E}">
        <p14:creationId xmlns:p14="http://schemas.microsoft.com/office/powerpoint/2010/main" val="343698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609601" y="107619"/>
            <a:ext cx="8153401" cy="1022377"/>
          </a:xfrm>
          <a:prstGeom prst="rect">
            <a:avLst/>
          </a:prstGeom>
        </p:spPr>
        <p:txBody>
          <a:bodyPr>
            <a:noAutofit/>
          </a:bodyPr>
          <a:lstStyle/>
          <a:p>
            <a:pPr lvl="0">
              <a:defRPr sz="1800">
                <a:solidFill>
                  <a:srgbClr val="000000"/>
                </a:solidFill>
              </a:defRPr>
            </a:pPr>
            <a:r>
              <a:rPr sz="3200" dirty="0">
                <a:solidFill>
                  <a:srgbClr val="2F5897"/>
                </a:solidFill>
              </a:rPr>
              <a:t>Simvistatin</a:t>
            </a:r>
            <a:r>
              <a:rPr lang="en-US" sz="3200" dirty="0">
                <a:solidFill>
                  <a:srgbClr val="2F5897"/>
                </a:solidFill>
              </a:rPr>
              <a:t>-added to standard therapy following Variceal Bleed-Reduction in all cause mortality</a:t>
            </a:r>
            <a:endParaRPr sz="3200" dirty="0">
              <a:solidFill>
                <a:srgbClr val="2F5897"/>
              </a:solidFill>
            </a:endParaRPr>
          </a:p>
        </p:txBody>
      </p:sp>
      <p:pic>
        <p:nvPicPr>
          <p:cNvPr id="246" name="image32.png" descr="Screen Shot 2015-01-29 at 9.27.35 AM.png"/>
          <p:cNvPicPr/>
          <p:nvPr/>
        </p:nvPicPr>
        <p:blipFill>
          <a:blip r:embed="rId3"/>
          <a:srcRect l="17953" t="1908" r="17676" b="11089"/>
          <a:stretch>
            <a:fillRect/>
          </a:stretch>
        </p:blipFill>
        <p:spPr>
          <a:xfrm>
            <a:off x="1544834" y="2141613"/>
            <a:ext cx="5886010" cy="3702082"/>
          </a:xfrm>
          <a:prstGeom prst="rect">
            <a:avLst/>
          </a:prstGeom>
          <a:ln w="12700">
            <a:miter lim="400000"/>
          </a:ln>
        </p:spPr>
      </p:pic>
      <p:sp>
        <p:nvSpPr>
          <p:cNvPr id="247" name="Shape 247"/>
          <p:cNvSpPr/>
          <p:nvPr/>
        </p:nvSpPr>
        <p:spPr>
          <a:xfrm>
            <a:off x="462783" y="6481800"/>
            <a:ext cx="6968062"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600" i="1"/>
            </a:lvl1pPr>
          </a:lstStyle>
          <a:p>
            <a:pPr lvl="0">
              <a:defRPr sz="1800" i="0"/>
            </a:pPr>
            <a:r>
              <a:rPr sz="1600" i="1" dirty="0"/>
              <a:t>Abraldes et al. EASL 2013</a:t>
            </a:r>
          </a:p>
        </p:txBody>
      </p:sp>
    </p:spTree>
    <p:extLst>
      <p:ext uri="{BB962C8B-B14F-4D97-AF65-F5344CB8AC3E}">
        <p14:creationId xmlns:p14="http://schemas.microsoft.com/office/powerpoint/2010/main" val="102456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612647" y="5397500"/>
            <a:ext cx="8172909"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200"/>
            </a:lvl1pPr>
          </a:lstStyle>
          <a:p>
            <a:pPr lvl="0">
              <a:defRPr sz="1800"/>
            </a:pPr>
            <a:r>
              <a:rPr sz="3200" dirty="0"/>
              <a:t>Cirrhosis is classified into two main prognostic stages based on clinical complications</a:t>
            </a:r>
          </a:p>
        </p:txBody>
      </p:sp>
      <p:sp>
        <p:nvSpPr>
          <p:cNvPr id="77" name="Shape 77"/>
          <p:cNvSpPr/>
          <p:nvPr/>
        </p:nvSpPr>
        <p:spPr>
          <a:xfrm>
            <a:off x="612648" y="228600"/>
            <a:ext cx="8153401" cy="990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lvl1pPr defTabSz="850391">
              <a:defRPr sz="4092">
                <a:solidFill>
                  <a:srgbClr val="2F5897"/>
                </a:solidFill>
              </a:defRPr>
            </a:lvl1pPr>
          </a:lstStyle>
          <a:p>
            <a:pPr lvl="0">
              <a:defRPr sz="1800">
                <a:solidFill>
                  <a:srgbClr val="000000"/>
                </a:solidFill>
              </a:defRPr>
            </a:pPr>
            <a:r>
              <a:rPr sz="4092">
                <a:solidFill>
                  <a:srgbClr val="2F5897"/>
                </a:solidFill>
              </a:rPr>
              <a:t>Natural History – Chronic Liver Disease</a:t>
            </a:r>
          </a:p>
        </p:txBody>
      </p:sp>
      <p:sp>
        <p:nvSpPr>
          <p:cNvPr id="78" name="Shape 78"/>
          <p:cNvSpPr/>
          <p:nvPr/>
        </p:nvSpPr>
        <p:spPr>
          <a:xfrm>
            <a:off x="235050" y="2476963"/>
            <a:ext cx="1605566"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2400" dirty="0"/>
              <a:t>Chronic liver </a:t>
            </a:r>
          </a:p>
          <a:p>
            <a:pPr lvl="0" algn="ctr"/>
            <a:r>
              <a:rPr sz="2400" dirty="0"/>
              <a:t>disease</a:t>
            </a:r>
          </a:p>
        </p:txBody>
      </p:sp>
      <p:sp>
        <p:nvSpPr>
          <p:cNvPr id="79" name="Shape 79"/>
          <p:cNvSpPr/>
          <p:nvPr/>
        </p:nvSpPr>
        <p:spPr>
          <a:xfrm>
            <a:off x="2444465" y="2466378"/>
            <a:ext cx="2036089" cy="86177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800" b="1" dirty="0"/>
              <a:t>Compensated</a:t>
            </a:r>
          </a:p>
          <a:p>
            <a:pPr lvl="0" algn="ctr"/>
            <a:r>
              <a:rPr sz="2800" b="1" dirty="0"/>
              <a:t>cirrhosis</a:t>
            </a:r>
          </a:p>
        </p:txBody>
      </p:sp>
      <p:sp>
        <p:nvSpPr>
          <p:cNvPr id="80" name="Shape 80"/>
          <p:cNvSpPr/>
          <p:nvPr/>
        </p:nvSpPr>
        <p:spPr>
          <a:xfrm>
            <a:off x="5070666" y="2491398"/>
            <a:ext cx="2371668" cy="86177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800" b="1" dirty="0"/>
              <a:t>Decompensated </a:t>
            </a:r>
          </a:p>
          <a:p>
            <a:pPr lvl="0" algn="ctr"/>
            <a:r>
              <a:rPr sz="2800" b="1" dirty="0"/>
              <a:t>cirrhosis</a:t>
            </a:r>
          </a:p>
        </p:txBody>
      </p:sp>
      <p:sp>
        <p:nvSpPr>
          <p:cNvPr id="81" name="Shape 81"/>
          <p:cNvSpPr/>
          <p:nvPr/>
        </p:nvSpPr>
        <p:spPr>
          <a:xfrm>
            <a:off x="8057744" y="2588030"/>
            <a:ext cx="727813"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200" b="1"/>
            </a:lvl1pPr>
          </a:lstStyle>
          <a:p>
            <a:pPr lvl="0">
              <a:defRPr sz="1800" b="0"/>
            </a:pPr>
            <a:r>
              <a:rPr sz="2400" b="0" dirty="0"/>
              <a:t>Death</a:t>
            </a:r>
          </a:p>
        </p:txBody>
      </p:sp>
      <p:sp>
        <p:nvSpPr>
          <p:cNvPr id="82" name="Shape 82"/>
          <p:cNvSpPr/>
          <p:nvPr/>
        </p:nvSpPr>
        <p:spPr>
          <a:xfrm flipH="1">
            <a:off x="1921743" y="2827484"/>
            <a:ext cx="543888" cy="0"/>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83" name="Shape 83"/>
          <p:cNvSpPr/>
          <p:nvPr/>
        </p:nvSpPr>
        <p:spPr>
          <a:xfrm flipH="1">
            <a:off x="4519085" y="2827483"/>
            <a:ext cx="490509"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84" name="Shape 84"/>
          <p:cNvSpPr/>
          <p:nvPr/>
        </p:nvSpPr>
        <p:spPr>
          <a:xfrm flipH="1">
            <a:off x="7514168" y="2827484"/>
            <a:ext cx="480076" cy="0"/>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85" name="Shape 85"/>
          <p:cNvSpPr/>
          <p:nvPr/>
        </p:nvSpPr>
        <p:spPr>
          <a:xfrm>
            <a:off x="2848843" y="3497843"/>
            <a:ext cx="3446314" cy="1641475"/>
          </a:xfrm>
          <a:prstGeom prst="rect">
            <a:avLst/>
          </a:prstGeom>
          <a:solidFill>
            <a:srgbClr val="9C5251"/>
          </a:solidFill>
          <a:ln w="12700">
            <a:miter lim="400000"/>
          </a:ln>
          <a:extLst>
            <a:ext uri="{C572A759-6A51-4108-AA02-DFA0A04FC94B}">
              <ma14:wrappingTextBoxFlag xmlns:ma14="http://schemas.microsoft.com/office/mac/drawingml/2011/main" xmlns="" val="1"/>
            </a:ext>
          </a:extLst>
        </p:spPr>
        <p:txBody>
          <a:bodyPr wrap="square" lIns="127000" tIns="127000" rIns="127000" bIns="127000">
            <a:spAutoFit/>
          </a:bodyPr>
          <a:lstStyle/>
          <a:p>
            <a:pPr lvl="0"/>
            <a:r>
              <a:rPr b="1" dirty="0">
                <a:solidFill>
                  <a:srgbClr val="FFFFFF"/>
                </a:solidFill>
              </a:rPr>
              <a:t>Development of complications:</a:t>
            </a:r>
          </a:p>
          <a:p>
            <a:pPr marL="180473" lvl="0" indent="-180473">
              <a:buSzPct val="100000"/>
              <a:buChar char="•"/>
            </a:pPr>
            <a:r>
              <a:rPr dirty="0">
                <a:solidFill>
                  <a:srgbClr val="FFFFFF"/>
                </a:solidFill>
              </a:rPr>
              <a:t>Variceal hemorrhage</a:t>
            </a:r>
          </a:p>
          <a:p>
            <a:pPr marL="180473" lvl="0" indent="-180473">
              <a:buSzPct val="100000"/>
              <a:buChar char="•"/>
            </a:pPr>
            <a:r>
              <a:rPr dirty="0">
                <a:solidFill>
                  <a:srgbClr val="FFFFFF"/>
                </a:solidFill>
              </a:rPr>
              <a:t>Ascites</a:t>
            </a:r>
          </a:p>
          <a:p>
            <a:pPr marL="180473" lvl="0" indent="-180473">
              <a:buSzPct val="100000"/>
              <a:buChar char="•"/>
            </a:pPr>
            <a:r>
              <a:rPr dirty="0">
                <a:solidFill>
                  <a:srgbClr val="FFFFFF"/>
                </a:solidFill>
              </a:rPr>
              <a:t>Encephalopathy</a:t>
            </a:r>
          </a:p>
          <a:p>
            <a:pPr marL="180473" lvl="0" indent="-180473">
              <a:buSzPct val="100000"/>
              <a:buChar char="•"/>
            </a:pPr>
            <a:r>
              <a:rPr dirty="0">
                <a:solidFill>
                  <a:srgbClr val="FFFFFF"/>
                </a:solidFill>
              </a:rPr>
              <a:t>Jaundice</a:t>
            </a:r>
          </a:p>
        </p:txBody>
      </p:sp>
      <p:sp>
        <p:nvSpPr>
          <p:cNvPr id="87" name="Shape 87"/>
          <p:cNvSpPr/>
          <p:nvPr/>
        </p:nvSpPr>
        <p:spPr>
          <a:xfrm>
            <a:off x="4677833" y="2957362"/>
            <a:ext cx="0" cy="533401"/>
          </a:xfrm>
          <a:prstGeom prst="line">
            <a:avLst/>
          </a:prstGeom>
          <a:ln w="50800">
            <a:solidFill>
              <a:srgbClr val="9C5251"/>
            </a:solidFill>
            <a:miter lim="400000"/>
            <a:headEnd type="triangle"/>
          </a:ln>
        </p:spPr>
        <p:txBody>
          <a:bodyPr lIns="0" tIns="0" rIns="0" bIns="0"/>
          <a:lstStyle/>
          <a:p>
            <a:pPr lvl="0" defTabSz="457200">
              <a:defRPr sz="1200">
                <a:latin typeface="+mj-lt"/>
                <a:ea typeface="+mj-ea"/>
                <a:cs typeface="+mj-cs"/>
                <a:sym typeface="Helvetica"/>
              </a:defRPr>
            </a:pPr>
            <a:endParaRPr/>
          </a:p>
        </p:txBody>
      </p:sp>
    </p:spTree>
    <p:extLst>
      <p:ext uri="{BB962C8B-B14F-4D97-AF65-F5344CB8AC3E}">
        <p14:creationId xmlns:p14="http://schemas.microsoft.com/office/powerpoint/2010/main" val="420379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US" sz="3600" dirty="0"/>
              <a:t>B-type Natriuretic Peptide Use in  New Onset Ascites</a:t>
            </a:r>
            <a:br>
              <a:rPr lang="en-US" sz="3600" dirty="0"/>
            </a:br>
            <a:endParaRPr lang="en-US" sz="3600" dirty="0"/>
          </a:p>
          <a:p>
            <a:r>
              <a:rPr lang="en-US" sz="3600" dirty="0"/>
              <a:t>Beta Blockers</a:t>
            </a:r>
          </a:p>
        </p:txBody>
      </p:sp>
      <p:sp>
        <p:nvSpPr>
          <p:cNvPr id="3" name="Title 2"/>
          <p:cNvSpPr>
            <a:spLocks noGrp="1"/>
          </p:cNvSpPr>
          <p:nvPr>
            <p:ph type="title"/>
          </p:nvPr>
        </p:nvSpPr>
        <p:spPr/>
        <p:txBody>
          <a:bodyPr/>
          <a:lstStyle/>
          <a:p>
            <a:r>
              <a:rPr lang="en-US" dirty="0"/>
              <a:t>What’s New with Ascites</a:t>
            </a:r>
          </a:p>
        </p:txBody>
      </p:sp>
    </p:spTree>
    <p:extLst>
      <p:ext uri="{BB962C8B-B14F-4D97-AF65-F5344CB8AC3E}">
        <p14:creationId xmlns:p14="http://schemas.microsoft.com/office/powerpoint/2010/main" val="265217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1" cy="1447800"/>
          </a:xfrm>
        </p:spPr>
        <p:txBody>
          <a:bodyPr>
            <a:normAutofit/>
          </a:bodyPr>
          <a:lstStyle/>
          <a:p>
            <a:r>
              <a:rPr lang="en-US" sz="4000" dirty="0"/>
              <a:t>To Understand Ascites-</a:t>
            </a:r>
            <a:br>
              <a:rPr lang="en-US" sz="4000" dirty="0"/>
            </a:br>
            <a:r>
              <a:rPr lang="en-US" sz="4000" dirty="0"/>
              <a:t>What Should You First Understand?</a:t>
            </a:r>
          </a:p>
        </p:txBody>
      </p:sp>
      <p:sp>
        <p:nvSpPr>
          <p:cNvPr id="3" name="Text Placeholder 2"/>
          <p:cNvSpPr>
            <a:spLocks noGrp="1"/>
          </p:cNvSpPr>
          <p:nvPr>
            <p:ph type="body" idx="1"/>
          </p:nvPr>
        </p:nvSpPr>
        <p:spPr>
          <a:xfrm>
            <a:off x="612648" y="1879600"/>
            <a:ext cx="8345567" cy="5588000"/>
          </a:xfrm>
        </p:spPr>
        <p:txBody>
          <a:bodyPr/>
          <a:lstStyle/>
          <a:p>
            <a:pPr marL="0" indent="0">
              <a:buNone/>
            </a:pPr>
            <a:r>
              <a:rPr lang="en-US" sz="4400" dirty="0"/>
              <a:t>1. Paul Simon’s lyric:</a:t>
            </a:r>
          </a:p>
          <a:p>
            <a:pPr marL="0" indent="0">
              <a:buNone/>
            </a:pPr>
            <a:r>
              <a:rPr lang="en-US" sz="4400" dirty="0">
                <a:solidFill>
                  <a:schemeClr val="tx1"/>
                </a:solidFill>
              </a:rPr>
              <a:t>“Why am I so soft in the middle when the rest of my life is so hard? ” </a:t>
            </a:r>
          </a:p>
          <a:p>
            <a:pPr marL="0" indent="0">
              <a:buNone/>
            </a:pPr>
            <a:r>
              <a:rPr lang="en-US" sz="2800" dirty="0"/>
              <a:t>                              </a:t>
            </a:r>
            <a:r>
              <a:rPr lang="en-US" sz="2400" dirty="0"/>
              <a:t>You Can Call Me AL- Graceland Aug1986</a:t>
            </a:r>
            <a:br>
              <a:rPr lang="en-US" sz="2400" dirty="0"/>
            </a:br>
            <a:r>
              <a:rPr lang="en-US" sz="3200" dirty="0"/>
              <a:t>OR</a:t>
            </a:r>
          </a:p>
          <a:p>
            <a:pPr marL="0" indent="0">
              <a:buNone/>
            </a:pPr>
            <a:r>
              <a:rPr lang="en-US" sz="4000" dirty="0"/>
              <a:t>2. Portal Hypertension</a:t>
            </a:r>
          </a:p>
          <a:p>
            <a:pPr marL="0" indent="0">
              <a:buNone/>
            </a:pPr>
            <a:endParaRPr lang="en-US" dirty="0"/>
          </a:p>
        </p:txBody>
      </p:sp>
    </p:spTree>
    <p:extLst>
      <p:ext uri="{BB962C8B-B14F-4D97-AF65-F5344CB8AC3E}">
        <p14:creationId xmlns:p14="http://schemas.microsoft.com/office/powerpoint/2010/main" val="2377247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3.png" descr="portal htn progression.png"/>
          <p:cNvPicPr/>
          <p:nvPr/>
        </p:nvPicPr>
        <p:blipFill>
          <a:blip r:embed="rId2"/>
          <a:stretch>
            <a:fillRect/>
          </a:stretch>
        </p:blipFill>
        <p:spPr>
          <a:xfrm>
            <a:off x="0" y="0"/>
            <a:ext cx="9144000" cy="6540897"/>
          </a:xfrm>
          <a:prstGeom prst="rect">
            <a:avLst/>
          </a:prstGeom>
          <a:ln w="12700">
            <a:miter lim="400000"/>
          </a:ln>
        </p:spPr>
      </p:pic>
      <p:sp>
        <p:nvSpPr>
          <p:cNvPr id="75" name="Shape 75"/>
          <p:cNvSpPr/>
          <p:nvPr/>
        </p:nvSpPr>
        <p:spPr>
          <a:xfrm>
            <a:off x="-181750" y="6504130"/>
            <a:ext cx="7214375"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1" indent="228600">
              <a:spcBef>
                <a:spcPts val="600"/>
              </a:spcBef>
            </a:pPr>
            <a:r>
              <a:rPr sz="2000" i="1" dirty="0">
                <a:solidFill>
                  <a:srgbClr val="535353"/>
                </a:solidFill>
                <a:latin typeface="Tw Cen MT"/>
                <a:ea typeface="Tw Cen MT"/>
                <a:cs typeface="Tw Cen MT"/>
                <a:sym typeface="Tw Cen MT"/>
              </a:rPr>
              <a:t>Courtesy of Guadalupe Garcia</a:t>
            </a:r>
            <a:r>
              <a:rPr lang="en-US" sz="2000" i="1" dirty="0">
                <a:solidFill>
                  <a:srgbClr val="535353"/>
                </a:solidFill>
                <a:latin typeface="Tw Cen MT"/>
                <a:ea typeface="Tw Cen MT"/>
                <a:cs typeface="Tw Cen MT"/>
                <a:sym typeface="Tw Cen MT"/>
              </a:rPr>
              <a:t>-</a:t>
            </a:r>
            <a:r>
              <a:rPr sz="2000" i="1" dirty="0">
                <a:solidFill>
                  <a:srgbClr val="535353"/>
                </a:solidFill>
                <a:latin typeface="Tw Cen MT"/>
                <a:ea typeface="Tw Cen MT"/>
                <a:cs typeface="Tw Cen MT"/>
                <a:sym typeface="Tw Cen MT"/>
              </a:rPr>
              <a:t>Tsao</a:t>
            </a:r>
          </a:p>
        </p:txBody>
      </p:sp>
    </p:spTree>
    <p:extLst>
      <p:ext uri="{BB962C8B-B14F-4D97-AF65-F5344CB8AC3E}">
        <p14:creationId xmlns:p14="http://schemas.microsoft.com/office/powerpoint/2010/main" val="414475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609601" y="228600"/>
            <a:ext cx="8153401" cy="990600"/>
          </a:xfrm>
          <a:prstGeom prst="rect">
            <a:avLst/>
          </a:prstGeom>
        </p:spPr>
        <p:txBody>
          <a:bodyPr lIns="0" tIns="0" rIns="0" bIns="0"/>
          <a:lstStyle/>
          <a:p>
            <a:pPr lvl="0">
              <a:defRPr sz="1800">
                <a:solidFill>
                  <a:srgbClr val="000000"/>
                </a:solidFill>
              </a:defRPr>
            </a:pPr>
            <a:r>
              <a:rPr sz="4400" dirty="0">
                <a:solidFill>
                  <a:srgbClr val="2F5897"/>
                </a:solidFill>
              </a:rPr>
              <a:t>SAAG–Total Protein Table</a:t>
            </a:r>
          </a:p>
        </p:txBody>
      </p:sp>
      <p:graphicFrame>
        <p:nvGraphicFramePr>
          <p:cNvPr id="72" name="Table 72"/>
          <p:cNvGraphicFramePr/>
          <p:nvPr/>
        </p:nvGraphicFramePr>
        <p:xfrm>
          <a:off x="889000" y="1620519"/>
          <a:ext cx="7365999" cy="5079999"/>
        </p:xfrm>
        <a:graphic>
          <a:graphicData uri="http://schemas.openxmlformats.org/drawingml/2006/table">
            <a:tbl>
              <a:tblPr bandRow="1"/>
              <a:tblGrid>
                <a:gridCol w="2455333">
                  <a:extLst>
                    <a:ext uri="{9D8B030D-6E8A-4147-A177-3AD203B41FA5}">
                      <a16:colId xmlns:a16="http://schemas.microsoft.com/office/drawing/2014/main" val="20000"/>
                    </a:ext>
                  </a:extLst>
                </a:gridCol>
                <a:gridCol w="2455333">
                  <a:extLst>
                    <a:ext uri="{9D8B030D-6E8A-4147-A177-3AD203B41FA5}">
                      <a16:colId xmlns:a16="http://schemas.microsoft.com/office/drawing/2014/main" val="20001"/>
                    </a:ext>
                  </a:extLst>
                </a:gridCol>
                <a:gridCol w="2455333">
                  <a:extLst>
                    <a:ext uri="{9D8B030D-6E8A-4147-A177-3AD203B41FA5}">
                      <a16:colId xmlns:a16="http://schemas.microsoft.com/office/drawing/2014/main" val="20002"/>
                    </a:ext>
                  </a:extLst>
                </a:gridCol>
              </a:tblGrid>
              <a:tr h="1693333">
                <a:tc>
                  <a:txBody>
                    <a:bodyPr/>
                    <a:lstStyle/>
                    <a:p>
                      <a:pPr lvl="0" algn="l">
                        <a:defRPr sz="1800" b="0" i="0"/>
                      </a:pPr>
                      <a:endParaRPr dirty="0"/>
                    </a:p>
                  </a:txBody>
                  <a:tcPr marL="63500" marR="63500" marT="63500" marB="63500" horzOverflow="overflow"/>
                </a:tc>
                <a:tc>
                  <a:txBody>
                    <a:bodyPr/>
                    <a:lstStyle/>
                    <a:p>
                      <a:pPr lvl="0">
                        <a:defRPr sz="1800" b="0" i="0"/>
                      </a:pPr>
                      <a:r>
                        <a:rPr b="1">
                          <a:solidFill>
                            <a:srgbClr val="4D5E90"/>
                          </a:solidFill>
                          <a:sym typeface="Helvetica Neue"/>
                        </a:rPr>
                        <a:t>SAAG</a:t>
                      </a:r>
                    </a:p>
                    <a:p>
                      <a:pPr lvl="0">
                        <a:defRPr sz="1800" b="0" i="0"/>
                      </a:pPr>
                      <a:r>
                        <a:rPr sz="2100" b="1" i="1">
                          <a:solidFill>
                            <a:srgbClr val="4D5E90"/>
                          </a:solidFill>
                          <a:sym typeface="Helvetica Neue"/>
                        </a:rPr>
                        <a:t>&gt;1.1</a:t>
                      </a:r>
                    </a:p>
                  </a:txBody>
                  <a:tcPr marL="63500" marR="63500" marT="63500" marB="63500" anchor="ctr" horzOverflow="overflow"/>
                </a:tc>
                <a:tc>
                  <a:txBody>
                    <a:bodyPr/>
                    <a:lstStyle/>
                    <a:p>
                      <a:pPr lvl="0">
                        <a:defRPr sz="1800" b="0" i="0"/>
                      </a:pPr>
                      <a:r>
                        <a:rPr b="1">
                          <a:solidFill>
                            <a:srgbClr val="4D5E90"/>
                          </a:solidFill>
                          <a:sym typeface="Helvetica Neue"/>
                        </a:rPr>
                        <a:t>SAAG</a:t>
                      </a:r>
                    </a:p>
                    <a:p>
                      <a:pPr lvl="0">
                        <a:defRPr sz="1800" b="0" i="0"/>
                      </a:pPr>
                      <a:r>
                        <a:rPr sz="2100" b="1" i="1">
                          <a:solidFill>
                            <a:srgbClr val="4D5E90"/>
                          </a:solidFill>
                          <a:sym typeface="Helvetica Neue"/>
                        </a:rPr>
                        <a:t>&lt;1.1</a:t>
                      </a:r>
                    </a:p>
                  </a:txBody>
                  <a:tcPr marL="63500" marR="63500" marT="63500" marB="63500" anchor="ctr" horzOverflow="overflow"/>
                </a:tc>
                <a:extLst>
                  <a:ext uri="{0D108BD9-81ED-4DB2-BD59-A6C34878D82A}">
                    <a16:rowId xmlns:a16="http://schemas.microsoft.com/office/drawing/2014/main" val="10000"/>
                  </a:ext>
                </a:extLst>
              </a:tr>
              <a:tr h="1693333">
                <a:tc>
                  <a:txBody>
                    <a:bodyPr/>
                    <a:lstStyle/>
                    <a:p>
                      <a:pPr lvl="0">
                        <a:defRPr sz="1800" b="0" i="0"/>
                      </a:pPr>
                      <a:r>
                        <a:rPr b="1">
                          <a:solidFill>
                            <a:srgbClr val="4D5E90"/>
                          </a:solidFill>
                          <a:sym typeface="Helvetica Neue"/>
                        </a:rPr>
                        <a:t>Total Protein</a:t>
                      </a:r>
                    </a:p>
                    <a:p>
                      <a:pPr lvl="0">
                        <a:defRPr sz="1800" b="0" i="0"/>
                      </a:pPr>
                      <a:r>
                        <a:rPr sz="2100" b="1" i="1">
                          <a:solidFill>
                            <a:srgbClr val="4D5E90"/>
                          </a:solidFill>
                          <a:sym typeface="Helvetica Neue"/>
                        </a:rPr>
                        <a:t>&lt;2.5</a:t>
                      </a:r>
                    </a:p>
                  </a:txBody>
                  <a:tcPr marL="63500" marR="63500" marT="63500" marB="63500" anchor="ctr" horzOverflow="overflow">
                    <a:solidFill>
                      <a:srgbClr val="D0D4E4"/>
                    </a:solidFill>
                  </a:tcPr>
                </a:tc>
                <a:tc>
                  <a:txBody>
                    <a:bodyPr/>
                    <a:lstStyle/>
                    <a:p>
                      <a:pPr lvl="0">
                        <a:defRPr sz="1800" b="0" i="0"/>
                      </a:pPr>
                      <a:r>
                        <a:rPr sz="1600" b="1">
                          <a:solidFill>
                            <a:srgbClr val="FF2D00"/>
                          </a:solidFill>
                          <a:latin typeface="Calibri"/>
                          <a:ea typeface="Calibri"/>
                          <a:cs typeface="Calibri"/>
                        </a:rPr>
                        <a:t>Cirrhosis</a:t>
                      </a:r>
                    </a:p>
                    <a:p>
                      <a:pPr lvl="0">
                        <a:defRPr sz="1800" b="0" i="0"/>
                      </a:pPr>
                      <a:r>
                        <a:rPr sz="1600">
                          <a:solidFill>
                            <a:srgbClr val="4D5E90"/>
                          </a:solidFill>
                          <a:latin typeface="Calibri"/>
                          <a:ea typeface="Calibri"/>
                          <a:cs typeface="Calibri"/>
                        </a:rPr>
                        <a:t>Acute Liver Failure</a:t>
                      </a:r>
                    </a:p>
                  </a:txBody>
                  <a:tcPr marL="63500" marR="63500" marT="63500" marB="63500" anchor="ctr" horzOverflow="overflow"/>
                </a:tc>
                <a:tc>
                  <a:txBody>
                    <a:bodyPr/>
                    <a:lstStyle/>
                    <a:p>
                      <a:pPr lvl="0">
                        <a:defRPr sz="1800" b="0" i="0"/>
                      </a:pPr>
                      <a:r>
                        <a:rPr sz="1600" b="1">
                          <a:solidFill>
                            <a:srgbClr val="FF2D00"/>
                          </a:solidFill>
                          <a:latin typeface="Calibri"/>
                          <a:ea typeface="Calibri"/>
                          <a:cs typeface="Calibri"/>
                        </a:rPr>
                        <a:t>Nephrotic Syndrome</a:t>
                      </a:r>
                    </a:p>
                    <a:p>
                      <a:pPr lvl="0">
                        <a:defRPr sz="1800" b="0" i="0"/>
                      </a:pPr>
                      <a:r>
                        <a:rPr sz="1600">
                          <a:solidFill>
                            <a:srgbClr val="4D5E90"/>
                          </a:solidFill>
                          <a:latin typeface="Calibri"/>
                          <a:ea typeface="Calibri"/>
                          <a:cs typeface="Calibri"/>
                        </a:rPr>
                        <a:t>Myxedema</a:t>
                      </a:r>
                    </a:p>
                  </a:txBody>
                  <a:tcPr marL="63500" marR="63500" marT="63500" marB="63500" anchor="ctr" horzOverflow="overflow"/>
                </a:tc>
                <a:extLst>
                  <a:ext uri="{0D108BD9-81ED-4DB2-BD59-A6C34878D82A}">
                    <a16:rowId xmlns:a16="http://schemas.microsoft.com/office/drawing/2014/main" val="10001"/>
                  </a:ext>
                </a:extLst>
              </a:tr>
              <a:tr h="1693333">
                <a:tc>
                  <a:txBody>
                    <a:bodyPr/>
                    <a:lstStyle/>
                    <a:p>
                      <a:pPr lvl="0">
                        <a:defRPr sz="1800" b="0" i="0"/>
                      </a:pPr>
                      <a:r>
                        <a:rPr b="1">
                          <a:solidFill>
                            <a:srgbClr val="4D5E90"/>
                          </a:solidFill>
                          <a:sym typeface="Helvetica Neue"/>
                        </a:rPr>
                        <a:t>Total Protein</a:t>
                      </a:r>
                    </a:p>
                    <a:p>
                      <a:pPr lvl="0">
                        <a:defRPr sz="1800" b="0" i="0"/>
                      </a:pPr>
                      <a:r>
                        <a:rPr sz="2100" b="1" i="1">
                          <a:solidFill>
                            <a:srgbClr val="4D5E90"/>
                          </a:solidFill>
                          <a:sym typeface="Helvetica Neue"/>
                        </a:rPr>
                        <a:t>&gt;2.5</a:t>
                      </a:r>
                    </a:p>
                  </a:txBody>
                  <a:tcPr marL="63500" marR="63500" marT="63500" marB="63500" anchor="ctr" horzOverflow="overflow"/>
                </a:tc>
                <a:tc>
                  <a:txBody>
                    <a:bodyPr/>
                    <a:lstStyle/>
                    <a:p>
                      <a:pPr lvl="0">
                        <a:defRPr sz="1800" b="0" i="0"/>
                      </a:pPr>
                      <a:r>
                        <a:rPr sz="1500" b="1">
                          <a:solidFill>
                            <a:srgbClr val="FF2D00"/>
                          </a:solidFill>
                          <a:latin typeface="Calibri"/>
                          <a:ea typeface="Calibri"/>
                          <a:cs typeface="Calibri"/>
                        </a:rPr>
                        <a:t>CHF</a:t>
                      </a:r>
                    </a:p>
                    <a:p>
                      <a:pPr lvl="0">
                        <a:defRPr sz="1800" b="0" i="0"/>
                      </a:pPr>
                      <a:r>
                        <a:rPr sz="1500">
                          <a:solidFill>
                            <a:srgbClr val="4D5E90"/>
                          </a:solidFill>
                          <a:latin typeface="Calibri"/>
                          <a:ea typeface="Calibri"/>
                          <a:cs typeface="Calibri"/>
                        </a:rPr>
                        <a:t>Constrictive Pericarditis</a:t>
                      </a:r>
                    </a:p>
                    <a:p>
                      <a:pPr lvl="0">
                        <a:defRPr sz="1800" b="0" i="0"/>
                      </a:pPr>
                      <a:r>
                        <a:rPr sz="1500">
                          <a:solidFill>
                            <a:srgbClr val="4D5E90"/>
                          </a:solidFill>
                          <a:latin typeface="Calibri"/>
                          <a:ea typeface="Calibri"/>
                          <a:cs typeface="Calibri"/>
                        </a:rPr>
                        <a:t>Budd-Chiari Syndrome</a:t>
                      </a:r>
                    </a:p>
                    <a:p>
                      <a:pPr lvl="0">
                        <a:defRPr sz="1800" b="0" i="0"/>
                      </a:pPr>
                      <a:r>
                        <a:rPr sz="1500">
                          <a:solidFill>
                            <a:srgbClr val="4D5E90"/>
                          </a:solidFill>
                          <a:latin typeface="Calibri"/>
                          <a:ea typeface="Calibri"/>
                          <a:cs typeface="Calibri"/>
                        </a:rPr>
                        <a:t>Venocclusive Disease</a:t>
                      </a:r>
                    </a:p>
                  </a:txBody>
                  <a:tcPr marL="63500" marR="63500" marT="63500" marB="63500" anchor="ctr" horzOverflow="overflow">
                    <a:solidFill>
                      <a:srgbClr val="E9EBF2"/>
                    </a:solidFill>
                  </a:tcPr>
                </a:tc>
                <a:tc>
                  <a:txBody>
                    <a:bodyPr/>
                    <a:lstStyle/>
                    <a:p>
                      <a:pPr lvl="0">
                        <a:defRPr sz="1800" b="0" i="0"/>
                      </a:pPr>
                      <a:r>
                        <a:rPr sz="1600" b="1" dirty="0">
                          <a:solidFill>
                            <a:srgbClr val="FF2D00"/>
                          </a:solidFill>
                          <a:latin typeface="Calibri"/>
                          <a:ea typeface="Calibri"/>
                          <a:cs typeface="Calibri"/>
                        </a:rPr>
                        <a:t>Peritoneal</a:t>
                      </a:r>
                      <a:r>
                        <a:rPr sz="1600" b="1" dirty="0">
                          <a:solidFill>
                            <a:srgbClr val="FF3900"/>
                          </a:solidFill>
                          <a:latin typeface="Calibri"/>
                          <a:ea typeface="Calibri"/>
                          <a:cs typeface="Calibri"/>
                        </a:rPr>
                        <a:t> </a:t>
                      </a:r>
                      <a:r>
                        <a:rPr sz="1600" dirty="0">
                          <a:solidFill>
                            <a:srgbClr val="4D5E90"/>
                          </a:solidFill>
                          <a:latin typeface="Calibri"/>
                          <a:ea typeface="Calibri"/>
                          <a:cs typeface="Calibri"/>
                        </a:rPr>
                        <a:t>Carcinomatosis</a:t>
                      </a:r>
                    </a:p>
                    <a:p>
                      <a:pPr lvl="0">
                        <a:defRPr sz="1800" b="0" i="0"/>
                      </a:pPr>
                      <a:r>
                        <a:rPr sz="1600" dirty="0">
                          <a:solidFill>
                            <a:srgbClr val="4D5E90"/>
                          </a:solidFill>
                          <a:latin typeface="Calibri"/>
                          <a:ea typeface="Calibri"/>
                          <a:cs typeface="Calibri"/>
                        </a:rPr>
                        <a:t>Tuberculosis peritonitis</a:t>
                      </a:r>
                    </a:p>
                    <a:p>
                      <a:pPr lvl="0">
                        <a:defRPr sz="1800" b="0" i="0"/>
                      </a:pPr>
                      <a:r>
                        <a:rPr sz="1600" dirty="0">
                          <a:solidFill>
                            <a:srgbClr val="4D5E90"/>
                          </a:solidFill>
                          <a:latin typeface="Calibri"/>
                          <a:ea typeface="Calibri"/>
                          <a:cs typeface="Calibri"/>
                        </a:rPr>
                        <a:t>Pancreatic Ascites</a:t>
                      </a:r>
                    </a:p>
                    <a:p>
                      <a:pPr lvl="0">
                        <a:defRPr sz="1800" b="0" i="0"/>
                      </a:pPr>
                      <a:r>
                        <a:rPr sz="1600" dirty="0">
                          <a:solidFill>
                            <a:srgbClr val="4D5E90"/>
                          </a:solidFill>
                          <a:latin typeface="Calibri"/>
                          <a:ea typeface="Calibri"/>
                          <a:cs typeface="Calibri"/>
                        </a:rPr>
                        <a:t>Chylous Ascites</a:t>
                      </a:r>
                    </a:p>
                  </a:txBody>
                  <a:tcPr marL="63500" marR="63500" marT="63500" marB="63500" anchor="ctr" horzOverflow="overflow">
                    <a:solidFill>
                      <a:srgbClr val="E9EB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65101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3.png" descr="BNP vs SAAG.png"/>
          <p:cNvPicPr/>
          <p:nvPr/>
        </p:nvPicPr>
        <p:blipFill>
          <a:blip r:embed="rId2"/>
          <a:stretch>
            <a:fillRect/>
          </a:stretch>
        </p:blipFill>
        <p:spPr>
          <a:xfrm>
            <a:off x="272838" y="339146"/>
            <a:ext cx="8642204" cy="5711919"/>
          </a:xfrm>
          <a:prstGeom prst="rect">
            <a:avLst/>
          </a:prstGeom>
          <a:ln w="12700">
            <a:miter lim="400000"/>
          </a:ln>
        </p:spPr>
      </p:pic>
      <p:sp>
        <p:nvSpPr>
          <p:cNvPr id="66" name="Shape 66"/>
          <p:cNvSpPr/>
          <p:nvPr/>
        </p:nvSpPr>
        <p:spPr>
          <a:xfrm>
            <a:off x="0" y="6504130"/>
            <a:ext cx="6694210"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lvl="1" indent="228600" fontAlgn="auto">
              <a:spcBef>
                <a:spcPts val="600"/>
              </a:spcBef>
              <a:spcAft>
                <a:spcPts val="0"/>
              </a:spcAft>
            </a:pPr>
            <a:r>
              <a:rPr sz="2000" i="1" kern="0" dirty="0">
                <a:solidFill>
                  <a:srgbClr val="535353"/>
                </a:solidFill>
                <a:latin typeface="Tw Cen MT"/>
                <a:ea typeface="Tw Cen MT"/>
                <a:cs typeface="Tw Cen MT"/>
                <a:sym typeface="Tw Cen MT"/>
              </a:rPr>
              <a:t>Ferrari</a:t>
            </a:r>
            <a:r>
              <a:rPr lang="en-US" sz="2000" i="1" kern="0" dirty="0">
                <a:solidFill>
                  <a:srgbClr val="535353"/>
                </a:solidFill>
                <a:latin typeface="Tw Cen MT"/>
                <a:ea typeface="Tw Cen MT"/>
                <a:cs typeface="Tw Cen MT"/>
                <a:sym typeface="Tw Cen MT"/>
              </a:rPr>
              <a:t> and Garcia-Tsao.Hep:Mar 2014</a:t>
            </a:r>
            <a:endParaRPr sz="2000" i="1" kern="0" dirty="0">
              <a:solidFill>
                <a:srgbClr val="535353"/>
              </a:solidFill>
              <a:latin typeface="Tw Cen MT"/>
              <a:ea typeface="Tw Cen MT"/>
              <a:cs typeface="Tw Cen MT"/>
              <a:sym typeface="Tw Cen MT"/>
            </a:endParaRPr>
          </a:p>
        </p:txBody>
      </p:sp>
    </p:spTree>
    <p:extLst>
      <p:ext uri="{BB962C8B-B14F-4D97-AF65-F5344CB8AC3E}">
        <p14:creationId xmlns:p14="http://schemas.microsoft.com/office/powerpoint/2010/main" val="266453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228600"/>
            <a:ext cx="8298615" cy="990600"/>
          </a:xfrm>
        </p:spPr>
        <p:txBody>
          <a:bodyPr>
            <a:normAutofit fontScale="90000"/>
          </a:bodyPr>
          <a:lstStyle/>
          <a:p>
            <a:r>
              <a:rPr lang="en-US" dirty="0">
                <a:solidFill>
                  <a:srgbClr val="2F5897"/>
                </a:solidFill>
              </a:rPr>
              <a:t>BNP-Superior to SAAG/Total Protein</a:t>
            </a:r>
            <a:endParaRPr lang="en-US" dirty="0"/>
          </a:p>
        </p:txBody>
      </p:sp>
      <p:sp>
        <p:nvSpPr>
          <p:cNvPr id="3" name="Content Placeholder 2"/>
          <p:cNvSpPr>
            <a:spLocks noGrp="1"/>
          </p:cNvSpPr>
          <p:nvPr>
            <p:ph sz="quarter" idx="1"/>
          </p:nvPr>
        </p:nvSpPr>
        <p:spPr>
          <a:xfrm>
            <a:off x="612648" y="1600199"/>
            <a:ext cx="8153400" cy="4733925"/>
          </a:xfrm>
        </p:spPr>
        <p:txBody>
          <a:bodyPr>
            <a:noAutofit/>
          </a:bodyPr>
          <a:lstStyle/>
          <a:p>
            <a:r>
              <a:rPr lang="en-US" sz="3200" dirty="0"/>
              <a:t>Plasma BNP-</a:t>
            </a:r>
            <a:r>
              <a:rPr lang="en-US" sz="3200" dirty="0">
                <a:solidFill>
                  <a:srgbClr val="FF0000"/>
                </a:solidFill>
              </a:rPr>
              <a:t>SUPERIOR</a:t>
            </a:r>
            <a:r>
              <a:rPr lang="en-US" sz="3200" dirty="0"/>
              <a:t> in discriminating </a:t>
            </a:r>
          </a:p>
          <a:p>
            <a:pPr marL="0" indent="0">
              <a:buNone/>
            </a:pPr>
            <a:r>
              <a:rPr lang="en-US" sz="3200" dirty="0"/>
              <a:t>   ascites due to heart failure </a:t>
            </a:r>
            <a:r>
              <a:rPr lang="en-US" sz="3200" dirty="0" err="1"/>
              <a:t>vs</a:t>
            </a:r>
            <a:r>
              <a:rPr lang="en-US" sz="3200" dirty="0"/>
              <a:t> cirrhosis </a:t>
            </a:r>
          </a:p>
          <a:p>
            <a:r>
              <a:rPr lang="en-US" sz="3200" dirty="0"/>
              <a:t>Plasma BNP &gt; </a:t>
            </a:r>
            <a:r>
              <a:rPr lang="en-US" sz="3200" b="1" dirty="0"/>
              <a:t>364</a:t>
            </a:r>
            <a:r>
              <a:rPr lang="en-US" sz="3200" dirty="0"/>
              <a:t> </a:t>
            </a:r>
            <a:r>
              <a:rPr lang="en-US" sz="3200" dirty="0" err="1"/>
              <a:t>pg</a:t>
            </a:r>
            <a:r>
              <a:rPr lang="en-US" sz="3200" dirty="0"/>
              <a:t>/ml </a:t>
            </a:r>
            <a:br>
              <a:rPr lang="en-US" sz="3200" dirty="0"/>
            </a:br>
            <a:r>
              <a:rPr lang="en-US" sz="3200" dirty="0"/>
              <a:t>98% sensitivity, 99% specificity, </a:t>
            </a:r>
            <a:br>
              <a:rPr lang="en-US" sz="3200" dirty="0"/>
            </a:br>
            <a:r>
              <a:rPr lang="en-US" sz="3200" dirty="0"/>
              <a:t>99% diagnostic accuracy predicting ascites due to heart failure</a:t>
            </a:r>
          </a:p>
          <a:p>
            <a:r>
              <a:rPr lang="en-US" sz="3200" dirty="0"/>
              <a:t>Plasma BNP &lt; </a:t>
            </a:r>
            <a:r>
              <a:rPr lang="en-US" sz="3200" b="1" dirty="0"/>
              <a:t>182</a:t>
            </a:r>
            <a:r>
              <a:rPr lang="en-US" sz="3200" dirty="0"/>
              <a:t> </a:t>
            </a:r>
            <a:r>
              <a:rPr lang="en-US" sz="3200" dirty="0" err="1"/>
              <a:t>pg</a:t>
            </a:r>
            <a:r>
              <a:rPr lang="en-US" sz="3200" dirty="0"/>
              <a:t>/ml</a:t>
            </a:r>
            <a:br>
              <a:rPr lang="en-US" sz="3200" dirty="0"/>
            </a:br>
            <a:r>
              <a:rPr lang="en-US" sz="3200" dirty="0"/>
              <a:t> negative </a:t>
            </a:r>
            <a:r>
              <a:rPr lang="en-US" sz="3200" dirty="0" err="1"/>
              <a:t>likehood</a:t>
            </a:r>
            <a:r>
              <a:rPr lang="en-US" sz="3200" dirty="0"/>
              <a:t> of ascites caused by CHF</a:t>
            </a:r>
          </a:p>
          <a:p>
            <a:pPr marL="0" indent="0">
              <a:buNone/>
            </a:pPr>
            <a:endParaRPr lang="en-US" sz="3200" dirty="0"/>
          </a:p>
        </p:txBody>
      </p:sp>
      <p:sp>
        <p:nvSpPr>
          <p:cNvPr id="4" name="TextBox 3"/>
          <p:cNvSpPr txBox="1"/>
          <p:nvPr/>
        </p:nvSpPr>
        <p:spPr>
          <a:xfrm>
            <a:off x="612648" y="6334124"/>
            <a:ext cx="6150102" cy="400110"/>
          </a:xfrm>
          <a:prstGeom prst="rect">
            <a:avLst/>
          </a:prstGeom>
          <a:noFill/>
        </p:spPr>
        <p:txBody>
          <a:bodyPr wrap="square" rtlCol="0">
            <a:spAutoFit/>
          </a:bodyPr>
          <a:lstStyle/>
          <a:p>
            <a:pPr lvl="1" indent="228600">
              <a:spcBef>
                <a:spcPts val="600"/>
              </a:spcBef>
            </a:pPr>
            <a:r>
              <a:rPr lang="en-US" sz="2000" i="1" dirty="0">
                <a:solidFill>
                  <a:srgbClr val="535353"/>
                </a:solidFill>
              </a:rPr>
              <a:t>Ferrari and </a:t>
            </a:r>
            <a:r>
              <a:rPr lang="en-US" sz="2000" i="1" dirty="0" err="1">
                <a:solidFill>
                  <a:srgbClr val="535353"/>
                </a:solidFill>
              </a:rPr>
              <a:t>Garcia-Tsao.Hep:mar</a:t>
            </a:r>
            <a:r>
              <a:rPr lang="en-US" sz="2000" i="1" dirty="0">
                <a:solidFill>
                  <a:srgbClr val="535353"/>
                </a:solidFill>
              </a:rPr>
              <a:t> 2014</a:t>
            </a:r>
          </a:p>
        </p:txBody>
      </p:sp>
    </p:spTree>
    <p:extLst>
      <p:ext uri="{BB962C8B-B14F-4D97-AF65-F5344CB8AC3E}">
        <p14:creationId xmlns:p14="http://schemas.microsoft.com/office/powerpoint/2010/main" val="265220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type="title"/>
          </p:nvPr>
        </p:nvSpPr>
        <p:spPr>
          <a:xfrm>
            <a:off x="609601" y="228600"/>
            <a:ext cx="8153401" cy="990600"/>
          </a:xfrm>
          <a:prstGeom prst="rect">
            <a:avLst/>
          </a:prstGeom>
        </p:spPr>
        <p:txBody>
          <a:bodyPr/>
          <a:lstStyle/>
          <a:p>
            <a:pPr lvl="0">
              <a:defRPr sz="1800">
                <a:solidFill>
                  <a:srgbClr val="000000"/>
                </a:solidFill>
              </a:defRPr>
            </a:pPr>
            <a:r>
              <a:rPr sz="4400">
                <a:solidFill>
                  <a:srgbClr val="2F5897"/>
                </a:solidFill>
              </a:rPr>
              <a:t>Appropriate Use of Beta Blockers</a:t>
            </a:r>
          </a:p>
        </p:txBody>
      </p:sp>
      <p:pic>
        <p:nvPicPr>
          <p:cNvPr id="343" name="image47.png" descr="Screen Shot 2015-01-19 at 9.43.52 PM.png"/>
          <p:cNvPicPr/>
          <p:nvPr/>
        </p:nvPicPr>
        <p:blipFill>
          <a:blip r:embed="rId3"/>
          <a:stretch>
            <a:fillRect/>
          </a:stretch>
        </p:blipFill>
        <p:spPr>
          <a:xfrm>
            <a:off x="0" y="1331629"/>
            <a:ext cx="9144000" cy="5028604"/>
          </a:xfrm>
          <a:prstGeom prst="rect">
            <a:avLst/>
          </a:prstGeom>
          <a:ln w="12700">
            <a:miter lim="400000"/>
          </a:ln>
        </p:spPr>
      </p:pic>
      <p:sp>
        <p:nvSpPr>
          <p:cNvPr id="344" name="Shape 344"/>
          <p:cNvSpPr/>
          <p:nvPr/>
        </p:nvSpPr>
        <p:spPr>
          <a:xfrm>
            <a:off x="-2" y="6472663"/>
            <a:ext cx="5829301"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a:latin typeface="Calibri"/>
                <a:ea typeface="Calibri"/>
                <a:cs typeface="Calibri"/>
                <a:sym typeface="Calibri"/>
              </a:defRPr>
            </a:lvl1pPr>
          </a:lstStyle>
          <a:p>
            <a:r>
              <a:rPr lang="en-US" dirty="0" err="1"/>
              <a:t>Ge</a:t>
            </a:r>
            <a:r>
              <a:rPr lang="en-US" dirty="0"/>
              <a:t> and </a:t>
            </a:r>
            <a:r>
              <a:rPr dirty="0"/>
              <a:t>Runyon</a:t>
            </a:r>
            <a:r>
              <a:rPr lang="en-US" dirty="0"/>
              <a:t>. Journal of Hepatology 2013 vol. 59 j 203–204 </a:t>
            </a:r>
          </a:p>
          <a:p>
            <a:pPr lvl="0"/>
            <a:endParaRPr dirty="0"/>
          </a:p>
        </p:txBody>
      </p:sp>
    </p:spTree>
    <p:extLst>
      <p:ext uri="{BB962C8B-B14F-4D97-AF65-F5344CB8AC3E}">
        <p14:creationId xmlns:p14="http://schemas.microsoft.com/office/powerpoint/2010/main" val="2146762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solidFill>
                  <a:schemeClr val="accent1">
                    <a:lumMod val="75000"/>
                  </a:schemeClr>
                </a:solidFill>
              </a:rPr>
              <a:t>Glycerol </a:t>
            </a:r>
            <a:r>
              <a:rPr lang="en-US" dirty="0" err="1">
                <a:solidFill>
                  <a:schemeClr val="accent1">
                    <a:lumMod val="75000"/>
                  </a:schemeClr>
                </a:solidFill>
              </a:rPr>
              <a:t>Phenylbutyrate</a:t>
            </a:r>
            <a:r>
              <a:rPr lang="en-US" dirty="0">
                <a:solidFill>
                  <a:schemeClr val="accent1">
                    <a:lumMod val="75000"/>
                  </a:schemeClr>
                </a:solidFill>
              </a:rPr>
              <a:t> (GPB)</a:t>
            </a:r>
          </a:p>
          <a:p>
            <a:r>
              <a:rPr lang="en-US" dirty="0">
                <a:solidFill>
                  <a:schemeClr val="accent1">
                    <a:lumMod val="75000"/>
                  </a:schemeClr>
                </a:solidFill>
              </a:rPr>
              <a:t>Zinc</a:t>
            </a:r>
          </a:p>
          <a:p>
            <a:r>
              <a:rPr lang="en-US" dirty="0">
                <a:solidFill>
                  <a:schemeClr val="accent1">
                    <a:lumMod val="75000"/>
                  </a:schemeClr>
                </a:solidFill>
              </a:rPr>
              <a:t>Probiotics </a:t>
            </a:r>
          </a:p>
          <a:p>
            <a:r>
              <a:rPr lang="en-US" dirty="0">
                <a:solidFill>
                  <a:schemeClr val="accent1">
                    <a:lumMod val="75000"/>
                  </a:schemeClr>
                </a:solidFill>
              </a:rPr>
              <a:t>Treatment of </a:t>
            </a:r>
            <a:r>
              <a:rPr lang="en-US" dirty="0" err="1">
                <a:solidFill>
                  <a:schemeClr val="accent1">
                    <a:lumMod val="75000"/>
                  </a:schemeClr>
                </a:solidFill>
              </a:rPr>
              <a:t>Sarcopenia</a:t>
            </a:r>
            <a:endParaRPr lang="en-US" dirty="0">
              <a:solidFill>
                <a:schemeClr val="accent1">
                  <a:lumMod val="75000"/>
                </a:schemeClr>
              </a:solidFill>
            </a:endParaRPr>
          </a:p>
        </p:txBody>
      </p:sp>
      <p:sp>
        <p:nvSpPr>
          <p:cNvPr id="3" name="Title 2"/>
          <p:cNvSpPr>
            <a:spLocks noGrp="1"/>
          </p:cNvSpPr>
          <p:nvPr>
            <p:ph type="title"/>
          </p:nvPr>
        </p:nvSpPr>
        <p:spPr/>
        <p:txBody>
          <a:bodyPr/>
          <a:lstStyle/>
          <a:p>
            <a:r>
              <a:rPr lang="en-US" dirty="0"/>
              <a:t>What’s new in Encephalopathy</a:t>
            </a:r>
          </a:p>
        </p:txBody>
      </p:sp>
    </p:spTree>
    <p:extLst>
      <p:ext uri="{BB962C8B-B14F-4D97-AF65-F5344CB8AC3E}">
        <p14:creationId xmlns:p14="http://schemas.microsoft.com/office/powerpoint/2010/main" val="2798190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7800"/>
            <a:ext cx="8153401" cy="1447800"/>
          </a:xfrm>
        </p:spPr>
        <p:txBody>
          <a:bodyPr>
            <a:normAutofit fontScale="90000"/>
          </a:bodyPr>
          <a:lstStyle/>
          <a:p>
            <a:r>
              <a:rPr lang="en-US" sz="4000" dirty="0"/>
              <a:t>Medical Therapy for Overt Hepatic Encephalopathy</a:t>
            </a:r>
            <a:br>
              <a:rPr lang="en-US" sz="4000" dirty="0"/>
            </a:br>
            <a:endParaRPr lang="en-US" sz="4000" dirty="0"/>
          </a:p>
        </p:txBody>
      </p:sp>
      <p:sp>
        <p:nvSpPr>
          <p:cNvPr id="3" name="Rectangle 2"/>
          <p:cNvSpPr/>
          <p:nvPr/>
        </p:nvSpPr>
        <p:spPr>
          <a:xfrm>
            <a:off x="609601" y="1625600"/>
            <a:ext cx="7861299" cy="5201424"/>
          </a:xfrm>
          <a:prstGeom prst="rect">
            <a:avLst/>
          </a:prstGeom>
        </p:spPr>
        <p:txBody>
          <a:bodyPr wrap="square">
            <a:spAutoFit/>
          </a:bodyPr>
          <a:lstStyle/>
          <a:p>
            <a:pPr lvl="0"/>
            <a:r>
              <a:rPr lang="en-US" sz="2800" b="1" dirty="0"/>
              <a:t>Current medical therapies </a:t>
            </a:r>
            <a:r>
              <a:rPr lang="en-US" sz="2800" dirty="0"/>
              <a:t>are thought to work by </a:t>
            </a:r>
            <a:r>
              <a:rPr lang="en-US" sz="2800" b="1" dirty="0"/>
              <a:t>reducing blood ammonia</a:t>
            </a:r>
            <a:r>
              <a:rPr lang="en-US" sz="2800" dirty="0"/>
              <a:t>.</a:t>
            </a:r>
          </a:p>
          <a:p>
            <a:pPr lvl="0"/>
            <a:endParaRPr lang="en-US" sz="2800" dirty="0"/>
          </a:p>
          <a:p>
            <a:pPr lvl="0"/>
            <a:r>
              <a:rPr lang="en-US" sz="2800" dirty="0"/>
              <a:t>Current </a:t>
            </a:r>
            <a:r>
              <a:rPr lang="en-US" sz="2800" b="1" dirty="0"/>
              <a:t>drugs approved </a:t>
            </a:r>
            <a:r>
              <a:rPr lang="en-US" sz="2800" dirty="0"/>
              <a:t>for managing HE are </a:t>
            </a:r>
          </a:p>
          <a:p>
            <a:pPr lvl="0"/>
            <a:r>
              <a:rPr lang="en-US" sz="2800" b="1" dirty="0"/>
              <a:t>non-absorbable disaccharides </a:t>
            </a:r>
            <a:r>
              <a:rPr lang="en-US" sz="2800" dirty="0"/>
              <a:t>and </a:t>
            </a:r>
          </a:p>
          <a:p>
            <a:pPr lvl="0"/>
            <a:r>
              <a:rPr lang="en-US" sz="2800" b="1" dirty="0"/>
              <a:t>non-absorbable antibiotics</a:t>
            </a:r>
            <a:r>
              <a:rPr lang="en-US" sz="2800" dirty="0"/>
              <a:t>.</a:t>
            </a:r>
          </a:p>
          <a:p>
            <a:pPr lvl="0"/>
            <a:endParaRPr lang="en-US" sz="2800" dirty="0"/>
          </a:p>
          <a:p>
            <a:pPr lvl="0"/>
            <a:r>
              <a:rPr lang="en-US" sz="2800" b="1" dirty="0"/>
              <a:t>Investigational agents -either</a:t>
            </a:r>
          </a:p>
          <a:p>
            <a:pPr lvl="0"/>
            <a:r>
              <a:rPr lang="en-US" sz="2800" b="1" dirty="0"/>
              <a:t>increase flux through the urea cycle </a:t>
            </a:r>
            <a:r>
              <a:rPr lang="en-US" sz="2800" dirty="0"/>
              <a:t>or </a:t>
            </a:r>
          </a:p>
          <a:p>
            <a:pPr lvl="0"/>
            <a:r>
              <a:rPr lang="en-US" sz="2800" b="1" dirty="0"/>
              <a:t>increase urinary excretion </a:t>
            </a:r>
            <a:r>
              <a:rPr lang="en-US" sz="2800" dirty="0"/>
              <a:t>of other ammonia-containing compounds.</a:t>
            </a:r>
          </a:p>
          <a:p>
            <a:r>
              <a:rPr lang="en-US" sz="2400" dirty="0"/>
              <a:t> </a:t>
            </a:r>
          </a:p>
        </p:txBody>
      </p:sp>
    </p:spTree>
    <p:extLst>
      <p:ext uri="{BB962C8B-B14F-4D97-AF65-F5344CB8AC3E}">
        <p14:creationId xmlns:p14="http://schemas.microsoft.com/office/powerpoint/2010/main" val="3201547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Elimination Pathways of Ammonia</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736469" y="1689614"/>
            <a:ext cx="5578731" cy="4724460"/>
          </a:xfrm>
          <a:prstGeom prst="rect">
            <a:avLst/>
          </a:prstGeom>
          <a:noFill/>
          <a:ln>
            <a:noFill/>
          </a:ln>
        </p:spPr>
      </p:pic>
      <p:sp>
        <p:nvSpPr>
          <p:cNvPr id="6" name="TextBox 5"/>
          <p:cNvSpPr txBox="1"/>
          <p:nvPr/>
        </p:nvSpPr>
        <p:spPr>
          <a:xfrm>
            <a:off x="6145328" y="6198836"/>
            <a:ext cx="2998671" cy="584776"/>
          </a:xfrm>
          <a:prstGeom prst="rect">
            <a:avLst/>
          </a:prstGeom>
          <a:noFill/>
        </p:spPr>
        <p:txBody>
          <a:bodyPr wrap="square" rtlCol="0">
            <a:spAutoFit/>
          </a:bodyPr>
          <a:lstStyle/>
          <a:p>
            <a:r>
              <a:rPr lang="en-US" sz="1600" dirty="0" err="1"/>
              <a:t>Sussman</a:t>
            </a:r>
            <a:r>
              <a:rPr lang="en-US" sz="1600" dirty="0"/>
              <a:t>, Norman. Clinics in Liver </a:t>
            </a:r>
            <a:r>
              <a:rPr lang="en-US" sz="1600" dirty="0" err="1"/>
              <a:t>Disease:pending</a:t>
            </a:r>
            <a:r>
              <a:rPr lang="en-US" sz="1600" dirty="0"/>
              <a:t> publication</a:t>
            </a:r>
          </a:p>
        </p:txBody>
      </p:sp>
    </p:spTree>
    <p:extLst>
      <p:ext uri="{BB962C8B-B14F-4D97-AF65-F5344CB8AC3E}">
        <p14:creationId xmlns:p14="http://schemas.microsoft.com/office/powerpoint/2010/main" val="106725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612648" y="0"/>
            <a:ext cx="8153401" cy="1219200"/>
          </a:xfrm>
          <a:prstGeom prst="rect">
            <a:avLst/>
          </a:prstGeom>
        </p:spPr>
        <p:txBody>
          <a:bodyPr lIns="0" tIns="0" rIns="0" bIns="0">
            <a:noAutofit/>
          </a:bodyPr>
          <a:lstStyle/>
          <a:p>
            <a:pPr lvl="0" defTabSz="667512">
              <a:defRPr sz="1800">
                <a:solidFill>
                  <a:srgbClr val="000000"/>
                </a:solidFill>
              </a:defRPr>
            </a:pPr>
            <a:r>
              <a:rPr sz="3600" dirty="0">
                <a:solidFill>
                  <a:srgbClr val="2F5897"/>
                </a:solidFill>
              </a:rPr>
              <a:t>Survival</a:t>
            </a:r>
            <a:r>
              <a:rPr lang="en-US" sz="3600" dirty="0">
                <a:solidFill>
                  <a:srgbClr val="2F5897"/>
                </a:solidFill>
              </a:rPr>
              <a:t>:</a:t>
            </a:r>
            <a:r>
              <a:rPr sz="3600" dirty="0">
                <a:solidFill>
                  <a:srgbClr val="2F5897"/>
                </a:solidFill>
              </a:rPr>
              <a:t> </a:t>
            </a:r>
            <a:r>
              <a:rPr lang="en-US" sz="3600" dirty="0">
                <a:solidFill>
                  <a:srgbClr val="2F5897"/>
                </a:solidFill>
              </a:rPr>
              <a:t>Compensation vs </a:t>
            </a:r>
            <a:r>
              <a:rPr sz="3600" dirty="0">
                <a:solidFill>
                  <a:srgbClr val="2F5897"/>
                </a:solidFill>
              </a:rPr>
              <a:t>Decompensation </a:t>
            </a:r>
          </a:p>
          <a:p>
            <a:pPr lvl="0" defTabSz="667512">
              <a:defRPr sz="1800">
                <a:solidFill>
                  <a:srgbClr val="000000"/>
                </a:solidFill>
              </a:defRPr>
            </a:pPr>
            <a:r>
              <a:rPr sz="3600" dirty="0">
                <a:solidFill>
                  <a:srgbClr val="2F5897"/>
                </a:solidFill>
              </a:rPr>
              <a:t>1987 vs. 2006</a:t>
            </a:r>
            <a:r>
              <a:rPr lang="en-US" sz="3600" dirty="0">
                <a:solidFill>
                  <a:srgbClr val="2F5897"/>
                </a:solidFill>
              </a:rPr>
              <a:t> – are we getting better?</a:t>
            </a:r>
            <a:endParaRPr sz="3600" dirty="0">
              <a:solidFill>
                <a:srgbClr val="2F5897"/>
              </a:solidFill>
            </a:endParaRPr>
          </a:p>
        </p:txBody>
      </p:sp>
      <p:pic>
        <p:nvPicPr>
          <p:cNvPr id="98" name="image7.png" descr="comp v decomp.png"/>
          <p:cNvPicPr/>
          <p:nvPr/>
        </p:nvPicPr>
        <p:blipFill>
          <a:blip r:embed="rId3"/>
          <a:stretch>
            <a:fillRect/>
          </a:stretch>
        </p:blipFill>
        <p:spPr>
          <a:xfrm>
            <a:off x="-3008" y="4137423"/>
            <a:ext cx="5482432" cy="2741305"/>
          </a:xfrm>
          <a:prstGeom prst="rect">
            <a:avLst/>
          </a:prstGeom>
          <a:ln w="12700">
            <a:miter lim="400000"/>
          </a:ln>
        </p:spPr>
      </p:pic>
      <p:pic>
        <p:nvPicPr>
          <p:cNvPr id="99" name="Untitled-1.png"/>
          <p:cNvPicPr/>
          <p:nvPr/>
        </p:nvPicPr>
        <p:blipFill>
          <a:blip r:embed="rId4"/>
          <a:srcRect l="27112" t="28988" r="21443" b="19660"/>
          <a:stretch>
            <a:fillRect/>
          </a:stretch>
        </p:blipFill>
        <p:spPr>
          <a:xfrm>
            <a:off x="101916" y="1569720"/>
            <a:ext cx="4703968" cy="2576013"/>
          </a:xfrm>
          <a:prstGeom prst="rect">
            <a:avLst/>
          </a:prstGeom>
          <a:ln w="12700">
            <a:miter lim="400000"/>
          </a:ln>
        </p:spPr>
      </p:pic>
      <p:sp>
        <p:nvSpPr>
          <p:cNvPr id="100" name="Shape 100"/>
          <p:cNvSpPr/>
          <p:nvPr/>
        </p:nvSpPr>
        <p:spPr>
          <a:xfrm>
            <a:off x="5819832" y="5119455"/>
            <a:ext cx="3218912" cy="777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i="1"/>
            </a:lvl1pPr>
          </a:lstStyle>
          <a:p>
            <a:pPr lvl="0">
              <a:defRPr sz="1800" i="0"/>
            </a:pPr>
            <a:r>
              <a:rPr sz="2400" i="1"/>
              <a:t>D’Amico et al. J Hep-2006</a:t>
            </a:r>
          </a:p>
        </p:txBody>
      </p:sp>
      <p:sp>
        <p:nvSpPr>
          <p:cNvPr id="101" name="Shape 101"/>
          <p:cNvSpPr/>
          <p:nvPr/>
        </p:nvSpPr>
        <p:spPr>
          <a:xfrm>
            <a:off x="5819832" y="2469157"/>
            <a:ext cx="3218912" cy="777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i="1"/>
            </a:lvl1pPr>
          </a:lstStyle>
          <a:p>
            <a:pPr lvl="0">
              <a:defRPr sz="1800" i="0"/>
            </a:pPr>
            <a:r>
              <a:rPr sz="2400" i="1"/>
              <a:t>Ginés P, et al. Hepatology 1987; 7:122-8</a:t>
            </a:r>
          </a:p>
        </p:txBody>
      </p:sp>
    </p:spTree>
    <p:extLst>
      <p:ext uri="{BB962C8B-B14F-4D97-AF65-F5344CB8AC3E}">
        <p14:creationId xmlns:p14="http://schemas.microsoft.com/office/powerpoint/2010/main" val="1176630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54000"/>
            <a:ext cx="8153401" cy="1447800"/>
          </a:xfrm>
        </p:spPr>
        <p:txBody>
          <a:bodyPr>
            <a:noAutofit/>
          </a:bodyPr>
          <a:lstStyle/>
          <a:p>
            <a:pPr lvl="0"/>
            <a:r>
              <a:rPr lang="en-US" sz="3600" dirty="0"/>
              <a:t>Hepatic Encephalopathy–a combination of liver failure and </a:t>
            </a:r>
            <a:r>
              <a:rPr lang="en-US" sz="3600" dirty="0" err="1"/>
              <a:t>portosystemic</a:t>
            </a:r>
            <a:r>
              <a:rPr lang="en-US" sz="3600" dirty="0"/>
              <a:t> shunting.</a:t>
            </a:r>
            <a:br>
              <a:rPr lang="en-US" sz="3600" dirty="0"/>
            </a:br>
            <a:endParaRPr lang="en-US" sz="3600" dirty="0"/>
          </a:p>
        </p:txBody>
      </p:sp>
      <p:sp>
        <p:nvSpPr>
          <p:cNvPr id="4" name="TextBox 3"/>
          <p:cNvSpPr txBox="1"/>
          <p:nvPr/>
        </p:nvSpPr>
        <p:spPr>
          <a:xfrm>
            <a:off x="609601" y="1701800"/>
            <a:ext cx="8534399" cy="46474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800" dirty="0"/>
              <a:t>HE is </a:t>
            </a:r>
            <a:r>
              <a:rPr lang="en-US" sz="2800" b="1" dirty="0"/>
              <a:t>associated</a:t>
            </a:r>
            <a:r>
              <a:rPr lang="en-US" sz="2800" dirty="0"/>
              <a:t> with </a:t>
            </a:r>
            <a:r>
              <a:rPr lang="en-US" sz="2800" b="1" dirty="0"/>
              <a:t>elevated blood ammonia </a:t>
            </a:r>
            <a:r>
              <a:rPr lang="en-US" sz="2800" dirty="0"/>
              <a:t>concentration.</a:t>
            </a:r>
          </a:p>
          <a:p>
            <a:endParaRPr lang="en-US" sz="2800" dirty="0"/>
          </a:p>
          <a:p>
            <a:pPr lvl="0"/>
            <a:r>
              <a:rPr lang="en-US" sz="2800" dirty="0"/>
              <a:t>Factors other than ammonia may contribute to HE, but remain to be defined.</a:t>
            </a:r>
            <a:br>
              <a:rPr lang="en-US" sz="2800" dirty="0"/>
            </a:br>
            <a:br>
              <a:rPr lang="en-US" sz="2800" dirty="0"/>
            </a:br>
            <a:r>
              <a:rPr lang="en-US" sz="2800" dirty="0"/>
              <a:t>HE is frequently ascribed </a:t>
            </a:r>
            <a:r>
              <a:rPr lang="en-US" sz="2800" b="1" dirty="0"/>
              <a:t>to excess activity of </a:t>
            </a:r>
            <a:r>
              <a:rPr lang="en-US" sz="2800" b="1" dirty="0" err="1"/>
              <a:t>gabaergic</a:t>
            </a:r>
            <a:r>
              <a:rPr lang="en-US" sz="2800" b="1" dirty="0"/>
              <a:t> (inhibitory) neurons </a:t>
            </a:r>
            <a:r>
              <a:rPr lang="en-US" sz="2800" dirty="0"/>
              <a:t>in the </a:t>
            </a:r>
            <a:r>
              <a:rPr lang="en-US" sz="2800" b="1" dirty="0"/>
              <a:t>brain in response to nitrogenous overload. </a:t>
            </a:r>
          </a:p>
          <a:p>
            <a:pPr lvl="0"/>
            <a:endParaRPr lang="en-US" sz="2400" dirty="0"/>
          </a:p>
          <a:p>
            <a:pPr marL="0" marR="0" indent="0" algn="l" defTabSz="9144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sym typeface="Tw Cen MT"/>
            </a:endParaRPr>
          </a:p>
        </p:txBody>
      </p:sp>
    </p:spTree>
    <p:extLst>
      <p:ext uri="{BB962C8B-B14F-4D97-AF65-F5344CB8AC3E}">
        <p14:creationId xmlns:p14="http://schemas.microsoft.com/office/powerpoint/2010/main" val="3210949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7800"/>
            <a:ext cx="8153401" cy="1447800"/>
          </a:xfrm>
        </p:spPr>
        <p:txBody>
          <a:bodyPr>
            <a:normAutofit fontScale="90000"/>
          </a:bodyPr>
          <a:lstStyle/>
          <a:p>
            <a:r>
              <a:rPr lang="en-US" sz="4000" dirty="0"/>
              <a:t>Medical Therapy for Overt Hepatic Encephalopathy</a:t>
            </a:r>
            <a:br>
              <a:rPr lang="en-US" sz="4000" dirty="0"/>
            </a:br>
            <a:endParaRPr lang="en-US" sz="4000" dirty="0"/>
          </a:p>
        </p:txBody>
      </p:sp>
      <p:sp>
        <p:nvSpPr>
          <p:cNvPr id="4" name="Rectangle 3"/>
          <p:cNvSpPr/>
          <p:nvPr/>
        </p:nvSpPr>
        <p:spPr>
          <a:xfrm>
            <a:off x="609601" y="1655751"/>
            <a:ext cx="8026399" cy="4770536"/>
          </a:xfrm>
          <a:prstGeom prst="rect">
            <a:avLst/>
          </a:prstGeom>
        </p:spPr>
        <p:txBody>
          <a:bodyPr wrap="square">
            <a:spAutoFit/>
          </a:bodyPr>
          <a:lstStyle/>
          <a:p>
            <a:r>
              <a:rPr lang="en-US" sz="3200" b="1" dirty="0"/>
              <a:t>Lactulose and </a:t>
            </a:r>
            <a:r>
              <a:rPr lang="en-US" sz="3200" b="1" dirty="0" err="1"/>
              <a:t>rifaximin</a:t>
            </a:r>
            <a:r>
              <a:rPr lang="en-US" sz="2400" dirty="0"/>
              <a:t>. Two drugs are </a:t>
            </a:r>
            <a:r>
              <a:rPr lang="en-US" sz="2400" b="1" dirty="0"/>
              <a:t>FDA approved </a:t>
            </a:r>
            <a:r>
              <a:rPr lang="en-US" sz="2400" dirty="0"/>
              <a:t>in the USA</a:t>
            </a:r>
          </a:p>
          <a:p>
            <a:endParaRPr lang="en-US" sz="2400" dirty="0"/>
          </a:p>
          <a:p>
            <a:r>
              <a:rPr lang="en-US" sz="3200" b="1" dirty="0"/>
              <a:t>Zinc</a:t>
            </a:r>
            <a:r>
              <a:rPr lang="en-US" sz="2400" dirty="0"/>
              <a:t>-Low zinc reported in cases of HE, leading to the theory zinc supplementation might prove therapeutic. </a:t>
            </a:r>
          </a:p>
          <a:p>
            <a:r>
              <a:rPr lang="en-US" sz="2400" dirty="0"/>
              <a:t> </a:t>
            </a:r>
          </a:p>
          <a:p>
            <a:r>
              <a:rPr lang="en-US" sz="2400" dirty="0"/>
              <a:t>A </a:t>
            </a:r>
            <a:r>
              <a:rPr lang="en-US" sz="2400" b="1" dirty="0"/>
              <a:t>meta-analysis of four trials </a:t>
            </a:r>
            <a:r>
              <a:rPr lang="en-US" sz="2400" dirty="0"/>
              <a:t>found  </a:t>
            </a:r>
          </a:p>
          <a:p>
            <a:r>
              <a:rPr lang="en-US" sz="2400" b="1" dirty="0"/>
              <a:t>improvement in the number connection test in three trials</a:t>
            </a:r>
            <a:r>
              <a:rPr lang="en-US" sz="2400" dirty="0"/>
              <a:t>, </a:t>
            </a:r>
          </a:p>
          <a:p>
            <a:r>
              <a:rPr lang="en-US" sz="2400" b="1" dirty="0"/>
              <a:t>but episodes of HE were not reduced </a:t>
            </a:r>
            <a:r>
              <a:rPr lang="en-US" sz="2400" dirty="0"/>
              <a:t>in two trial.</a:t>
            </a:r>
          </a:p>
          <a:p>
            <a:endParaRPr lang="en-US" sz="2400" dirty="0"/>
          </a:p>
          <a:p>
            <a:r>
              <a:rPr lang="en-US" sz="2400" dirty="0"/>
              <a:t>Zinc replacement </a:t>
            </a:r>
            <a:r>
              <a:rPr lang="en-US" sz="2400" b="1" dirty="0"/>
              <a:t>is not harmful</a:t>
            </a:r>
            <a:r>
              <a:rPr lang="en-US" sz="2400" dirty="0"/>
              <a:t>, but it does </a:t>
            </a:r>
          </a:p>
          <a:p>
            <a:r>
              <a:rPr lang="en-US" sz="2400" b="1" dirty="0"/>
              <a:t>not appear to have a place in the management of HE</a:t>
            </a:r>
            <a:r>
              <a:rPr lang="en-US" sz="2400" dirty="0"/>
              <a:t>. </a:t>
            </a:r>
          </a:p>
        </p:txBody>
      </p:sp>
    </p:spTree>
    <p:extLst>
      <p:ext uri="{BB962C8B-B14F-4D97-AF65-F5344CB8AC3E}">
        <p14:creationId xmlns:p14="http://schemas.microsoft.com/office/powerpoint/2010/main" val="3907438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7800"/>
            <a:ext cx="8153401" cy="1447800"/>
          </a:xfrm>
        </p:spPr>
        <p:txBody>
          <a:bodyPr>
            <a:normAutofit fontScale="90000"/>
          </a:bodyPr>
          <a:lstStyle/>
          <a:p>
            <a:r>
              <a:rPr lang="en-US" sz="4000" dirty="0"/>
              <a:t>Medical Therapy for Overt Hepatic Encephalopathy</a:t>
            </a:r>
            <a:br>
              <a:rPr lang="en-US" sz="4000" b="1" dirty="0"/>
            </a:br>
            <a:endParaRPr lang="en-US" sz="4000" dirty="0"/>
          </a:p>
        </p:txBody>
      </p:sp>
      <p:sp>
        <p:nvSpPr>
          <p:cNvPr id="3" name="Rectangle 2"/>
          <p:cNvSpPr/>
          <p:nvPr/>
        </p:nvSpPr>
        <p:spPr>
          <a:xfrm>
            <a:off x="609601" y="1625600"/>
            <a:ext cx="8153401" cy="4893647"/>
          </a:xfrm>
          <a:prstGeom prst="rect">
            <a:avLst/>
          </a:prstGeom>
        </p:spPr>
        <p:txBody>
          <a:bodyPr wrap="square">
            <a:spAutoFit/>
          </a:bodyPr>
          <a:lstStyle/>
          <a:p>
            <a:r>
              <a:rPr lang="en-US" sz="2400" b="1" dirty="0"/>
              <a:t>Glycerol </a:t>
            </a:r>
            <a:r>
              <a:rPr lang="en-US" sz="2400" b="1" dirty="0" err="1"/>
              <a:t>Phenylbutyrate</a:t>
            </a:r>
            <a:r>
              <a:rPr lang="en-US" sz="2400" b="1" dirty="0"/>
              <a:t> (GPB):</a:t>
            </a:r>
            <a:r>
              <a:rPr lang="en-US" sz="2400" dirty="0"/>
              <a:t> </a:t>
            </a:r>
          </a:p>
          <a:p>
            <a:r>
              <a:rPr lang="en-US" sz="2400" dirty="0"/>
              <a:t>Liquid triglyceride precursor of PBA </a:t>
            </a:r>
          </a:p>
          <a:p>
            <a:r>
              <a:rPr lang="en-US" sz="2400" dirty="0"/>
              <a:t>combines with glutamine to form </a:t>
            </a:r>
          </a:p>
          <a:p>
            <a:r>
              <a:rPr lang="en-US" sz="2400" dirty="0" err="1"/>
              <a:t>phenylacetylglutamine</a:t>
            </a:r>
            <a:r>
              <a:rPr lang="en-US" sz="2400" dirty="0"/>
              <a:t> (PAGN), excreted in the urine.</a:t>
            </a:r>
            <a:br>
              <a:rPr lang="en-US" sz="2400" dirty="0"/>
            </a:br>
            <a:r>
              <a:rPr lang="en-US" sz="2400" dirty="0"/>
              <a:t> </a:t>
            </a:r>
          </a:p>
          <a:p>
            <a:r>
              <a:rPr lang="en-US" sz="2400" dirty="0"/>
              <a:t>A </a:t>
            </a:r>
            <a:r>
              <a:rPr lang="en-US" sz="2400" b="1" dirty="0"/>
              <a:t>phase 2 </a:t>
            </a:r>
            <a:r>
              <a:rPr lang="en-US" sz="2400" dirty="0"/>
              <a:t>clinical trial showed </a:t>
            </a:r>
          </a:p>
          <a:p>
            <a:r>
              <a:rPr lang="en-US" sz="2400" b="1" dirty="0"/>
              <a:t>GBP–</a:t>
            </a:r>
            <a:r>
              <a:rPr lang="en-US" sz="2400" dirty="0"/>
              <a:t> </a:t>
            </a:r>
            <a:r>
              <a:rPr lang="en-US" sz="2400" b="1" dirty="0"/>
              <a:t>lowered serum ammonia </a:t>
            </a:r>
            <a:r>
              <a:rPr lang="en-US" sz="2400" dirty="0"/>
              <a:t>and </a:t>
            </a:r>
          </a:p>
          <a:p>
            <a:r>
              <a:rPr lang="en-US" sz="2400" b="1" dirty="0"/>
              <a:t>reduced first event and total HE events</a:t>
            </a:r>
            <a:r>
              <a:rPr lang="en-US" sz="2400" b="1" baseline="30000" dirty="0"/>
              <a:t>.</a:t>
            </a:r>
            <a:r>
              <a:rPr lang="en-US" sz="2400" b="1" dirty="0"/>
              <a:t>  </a:t>
            </a:r>
          </a:p>
          <a:p>
            <a:endParaRPr lang="en-US" sz="2400" dirty="0"/>
          </a:p>
          <a:p>
            <a:r>
              <a:rPr lang="en-US" sz="2400" dirty="0"/>
              <a:t>GPB is available as</a:t>
            </a:r>
            <a:r>
              <a:rPr lang="en-US" sz="2400" b="1" dirty="0"/>
              <a:t> </a:t>
            </a:r>
            <a:r>
              <a:rPr lang="en-US" sz="2400" b="1" dirty="0" err="1"/>
              <a:t>Ravicti</a:t>
            </a:r>
            <a:r>
              <a:rPr lang="en-US" sz="2400" b="1" dirty="0"/>
              <a:t>® (Hyperion Therapeutics Inc.)</a:t>
            </a:r>
            <a:r>
              <a:rPr lang="en-US" sz="2400" dirty="0"/>
              <a:t>.  </a:t>
            </a:r>
          </a:p>
          <a:p>
            <a:r>
              <a:rPr lang="en-US" sz="2400" dirty="0"/>
              <a:t>It is approved for restricted use in </a:t>
            </a:r>
            <a:r>
              <a:rPr lang="en-US" sz="2400" dirty="0" err="1"/>
              <a:t>hyperammonemia</a:t>
            </a:r>
            <a:endParaRPr lang="en-US" sz="2400" dirty="0"/>
          </a:p>
          <a:p>
            <a:r>
              <a:rPr lang="en-US" sz="2400" dirty="0"/>
              <a:t>phase 3 testing is pending for HE.  </a:t>
            </a:r>
          </a:p>
          <a:p>
            <a:endParaRPr lang="en-US" sz="2400" dirty="0"/>
          </a:p>
        </p:txBody>
      </p:sp>
    </p:spTree>
    <p:extLst>
      <p:ext uri="{BB962C8B-B14F-4D97-AF65-F5344CB8AC3E}">
        <p14:creationId xmlns:p14="http://schemas.microsoft.com/office/powerpoint/2010/main" val="2926378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Probiotics-Lack of consistency in probiotic used</a:t>
            </a:r>
          </a:p>
        </p:txBody>
      </p:sp>
      <p:sp>
        <p:nvSpPr>
          <p:cNvPr id="5" name="Rectangle 4"/>
          <p:cNvSpPr/>
          <p:nvPr/>
        </p:nvSpPr>
        <p:spPr>
          <a:xfrm>
            <a:off x="2286000" y="705177"/>
            <a:ext cx="4572000" cy="369332"/>
          </a:xfrm>
          <a:prstGeom prst="rect">
            <a:avLst/>
          </a:prstGeom>
        </p:spPr>
        <p:txBody>
          <a:bodyPr>
            <a:spAutoFit/>
          </a:bodyPr>
          <a:lstStyle/>
          <a:p>
            <a:endParaRPr lang="en-US" dirty="0"/>
          </a:p>
        </p:txBody>
      </p:sp>
      <p:sp>
        <p:nvSpPr>
          <p:cNvPr id="3" name="Rectangle 2"/>
          <p:cNvSpPr/>
          <p:nvPr/>
        </p:nvSpPr>
        <p:spPr>
          <a:xfrm>
            <a:off x="609601" y="1703999"/>
            <a:ext cx="8064499" cy="3724096"/>
          </a:xfrm>
          <a:prstGeom prst="rect">
            <a:avLst/>
          </a:prstGeom>
        </p:spPr>
        <p:txBody>
          <a:bodyPr wrap="square">
            <a:spAutoFit/>
          </a:bodyPr>
          <a:lstStyle/>
          <a:p>
            <a:r>
              <a:rPr lang="en-US" sz="2000" dirty="0"/>
              <a:t>Primary prophylaxis study showed that overt encephalopathy occurred in more controls than treated patients </a:t>
            </a:r>
            <a:r>
              <a:rPr lang="en-US" sz="1400" dirty="0"/>
              <a:t>(P &lt; .05; hazard ratio for controls </a:t>
            </a:r>
            <a:r>
              <a:rPr lang="en-US" sz="1400" dirty="0" err="1"/>
              <a:t>vs</a:t>
            </a:r>
            <a:r>
              <a:rPr lang="en-US" sz="1400" dirty="0"/>
              <a:t> probiotic group, 2.1; 95% confidence interval, 1.31-6.53). </a:t>
            </a:r>
          </a:p>
          <a:p>
            <a:endParaRPr lang="en-US" sz="2000" dirty="0"/>
          </a:p>
          <a:p>
            <a:endParaRPr lang="en-US" sz="2000" dirty="0"/>
          </a:p>
          <a:p>
            <a:r>
              <a:rPr lang="en-US" sz="2000" dirty="0"/>
              <a:t>130 patients following an episode of HE were randomized to receive </a:t>
            </a:r>
          </a:p>
          <a:p>
            <a:r>
              <a:rPr lang="en-US" sz="2000" dirty="0"/>
              <a:t>either VSL#3 (CD </a:t>
            </a:r>
            <a:r>
              <a:rPr lang="en-US" sz="2000" dirty="0" err="1"/>
              <a:t>Pharma</a:t>
            </a:r>
            <a:r>
              <a:rPr lang="en-US" sz="2000" dirty="0"/>
              <a:t> India) or placebo. </a:t>
            </a:r>
          </a:p>
          <a:p>
            <a:endParaRPr lang="en-US" sz="2000" dirty="0"/>
          </a:p>
          <a:p>
            <a:r>
              <a:rPr lang="en-US" sz="2000" dirty="0"/>
              <a:t> </a:t>
            </a:r>
          </a:p>
          <a:p>
            <a:r>
              <a:rPr lang="en-US" sz="2400" dirty="0"/>
              <a:t>The probiotic group had a lower incidence of breakthrough HE </a:t>
            </a:r>
          </a:p>
          <a:p>
            <a:r>
              <a:rPr lang="en-US" sz="2400" dirty="0"/>
              <a:t>although this did not reach statistical significance </a:t>
            </a:r>
            <a:r>
              <a:rPr lang="en-US" sz="1400" dirty="0"/>
              <a:t>(34.8% in the probiotic group </a:t>
            </a:r>
            <a:r>
              <a:rPr lang="en-US" sz="1400" dirty="0" err="1"/>
              <a:t>vs</a:t>
            </a:r>
            <a:r>
              <a:rPr lang="en-US" sz="1400" dirty="0"/>
              <a:t> 51.6% in the placebo group; hazard ratio HR 0.65; 95% confidence interval 0.38-1.11; P = .12)</a:t>
            </a:r>
            <a:r>
              <a:rPr lang="en-US" sz="1400" baseline="30000" dirty="0"/>
              <a:t>39</a:t>
            </a:r>
            <a:r>
              <a:rPr lang="en-US" sz="1400" dirty="0"/>
              <a:t>.</a:t>
            </a:r>
          </a:p>
        </p:txBody>
      </p:sp>
    </p:spTree>
    <p:extLst>
      <p:ext uri="{BB962C8B-B14F-4D97-AF65-F5344CB8AC3E}">
        <p14:creationId xmlns:p14="http://schemas.microsoft.com/office/powerpoint/2010/main" val="2574214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20 at 12.3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4" y="-844"/>
            <a:ext cx="9221304" cy="6858844"/>
          </a:xfrm>
          <a:prstGeom prst="rect">
            <a:avLst/>
          </a:prstGeom>
        </p:spPr>
      </p:pic>
    </p:spTree>
    <p:extLst>
      <p:ext uri="{BB962C8B-B14F-4D97-AF65-F5344CB8AC3E}">
        <p14:creationId xmlns:p14="http://schemas.microsoft.com/office/powerpoint/2010/main" val="4135741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Definitions</a:t>
            </a:r>
          </a:p>
          <a:p>
            <a:r>
              <a:rPr lang="en-US" dirty="0"/>
              <a:t>Survival</a:t>
            </a:r>
          </a:p>
          <a:p>
            <a:r>
              <a:rPr lang="en-US" dirty="0" err="1"/>
              <a:t>Myostatin</a:t>
            </a:r>
            <a:r>
              <a:rPr lang="en-US" dirty="0"/>
              <a:t>/Ammonia Connection</a:t>
            </a:r>
          </a:p>
          <a:p>
            <a:r>
              <a:rPr lang="en-US" dirty="0"/>
              <a:t>Timing of treatment</a:t>
            </a:r>
          </a:p>
        </p:txBody>
      </p:sp>
      <p:sp>
        <p:nvSpPr>
          <p:cNvPr id="3" name="Title 2"/>
          <p:cNvSpPr>
            <a:spLocks noGrp="1"/>
          </p:cNvSpPr>
          <p:nvPr>
            <p:ph type="title"/>
          </p:nvPr>
        </p:nvSpPr>
        <p:spPr/>
        <p:txBody>
          <a:bodyPr/>
          <a:lstStyle/>
          <a:p>
            <a:r>
              <a:rPr lang="en-US" dirty="0"/>
              <a:t>What’s New in </a:t>
            </a:r>
            <a:r>
              <a:rPr lang="en-US" dirty="0" err="1"/>
              <a:t>Sarcopenia</a:t>
            </a:r>
            <a:endParaRPr lang="en-US" dirty="0"/>
          </a:p>
        </p:txBody>
      </p:sp>
    </p:spTree>
    <p:extLst>
      <p:ext uri="{BB962C8B-B14F-4D97-AF65-F5344CB8AC3E}">
        <p14:creationId xmlns:p14="http://schemas.microsoft.com/office/powerpoint/2010/main" val="2018641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Cirrhosis</a:t>
            </a:r>
          </a:p>
        </p:txBody>
      </p:sp>
      <p:pic>
        <p:nvPicPr>
          <p:cNvPr id="3" name="Picture 2" descr="complications of cirrhos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305"/>
            <a:ext cx="9144000" cy="5409695"/>
          </a:xfrm>
          <a:prstGeom prst="rect">
            <a:avLst/>
          </a:prstGeom>
        </p:spPr>
      </p:pic>
    </p:spTree>
    <p:extLst>
      <p:ext uri="{BB962C8B-B14F-4D97-AF65-F5344CB8AC3E}">
        <p14:creationId xmlns:p14="http://schemas.microsoft.com/office/powerpoint/2010/main" val="343564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Malnutrition-a New Definition</a:t>
            </a:r>
          </a:p>
        </p:txBody>
      </p:sp>
      <p:sp>
        <p:nvSpPr>
          <p:cNvPr id="3" name="Content Placeholder 2"/>
          <p:cNvSpPr>
            <a:spLocks noGrp="1"/>
          </p:cNvSpPr>
          <p:nvPr>
            <p:ph sz="quarter" idx="1"/>
          </p:nvPr>
        </p:nvSpPr>
        <p:spPr/>
        <p:txBody>
          <a:bodyPr/>
          <a:lstStyle/>
          <a:p>
            <a:r>
              <a:rPr lang="en-US" sz="4000" dirty="0" err="1">
                <a:solidFill>
                  <a:schemeClr val="accent2">
                    <a:lumMod val="75000"/>
                  </a:schemeClr>
                </a:solidFill>
              </a:rPr>
              <a:t>Sarcopenia</a:t>
            </a:r>
            <a:r>
              <a:rPr lang="en-US" sz="4000" dirty="0">
                <a:solidFill>
                  <a:schemeClr val="accent2">
                    <a:lumMod val="75000"/>
                  </a:schemeClr>
                </a:solidFill>
              </a:rPr>
              <a:t> or Loss of Skeletal Muscle</a:t>
            </a:r>
            <a:br>
              <a:rPr lang="en-US" dirty="0">
                <a:solidFill>
                  <a:schemeClr val="accent2">
                    <a:lumMod val="75000"/>
                  </a:schemeClr>
                </a:solidFill>
              </a:rPr>
            </a:br>
            <a:r>
              <a:rPr lang="en-US" dirty="0"/>
              <a:t>– decrease in fiber diameter</a:t>
            </a:r>
            <a:br>
              <a:rPr lang="en-US" dirty="0"/>
            </a:br>
            <a:r>
              <a:rPr lang="en-US" dirty="0"/>
              <a:t>– decrease in number of muscle fibers</a:t>
            </a:r>
            <a:br>
              <a:rPr lang="en-US" dirty="0"/>
            </a:br>
            <a:r>
              <a:rPr lang="en-US" dirty="0"/>
              <a:t>– decrease in number of nuclei</a:t>
            </a:r>
            <a:br>
              <a:rPr lang="en-US" dirty="0"/>
            </a:br>
            <a:endParaRPr lang="en-US" dirty="0"/>
          </a:p>
          <a:p>
            <a:r>
              <a:rPr lang="en-US" sz="3200" dirty="0">
                <a:solidFill>
                  <a:schemeClr val="accent2">
                    <a:lumMod val="75000"/>
                  </a:schemeClr>
                </a:solidFill>
              </a:rPr>
              <a:t>Altered Energy Metabolism</a:t>
            </a:r>
          </a:p>
        </p:txBody>
      </p:sp>
    </p:spTree>
    <p:extLst>
      <p:ext uri="{BB962C8B-B14F-4D97-AF65-F5344CB8AC3E}">
        <p14:creationId xmlns:p14="http://schemas.microsoft.com/office/powerpoint/2010/main" val="1635609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Survival in </a:t>
            </a:r>
            <a:r>
              <a:rPr lang="en-US" sz="4800" dirty="0" err="1"/>
              <a:t>Sarcopenia</a:t>
            </a:r>
            <a:endParaRPr lang="en-US" sz="4800" dirty="0"/>
          </a:p>
        </p:txBody>
      </p:sp>
      <p:pic>
        <p:nvPicPr>
          <p:cNvPr id="3" name="Picture 2" descr="Screen Shot 2015-02-06 at 8.15.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8125"/>
            <a:ext cx="9144000" cy="5362575"/>
          </a:xfrm>
          <a:prstGeom prst="rect">
            <a:avLst/>
          </a:prstGeom>
        </p:spPr>
      </p:pic>
    </p:spTree>
    <p:extLst>
      <p:ext uri="{BB962C8B-B14F-4D97-AF65-F5344CB8AC3E}">
        <p14:creationId xmlns:p14="http://schemas.microsoft.com/office/powerpoint/2010/main" val="3324721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Decrease Function Predicts Survival</a:t>
            </a:r>
          </a:p>
        </p:txBody>
      </p:sp>
      <p:pic>
        <p:nvPicPr>
          <p:cNvPr id="3" name="Picture 2" descr="Screen Shot 2015-02-06 at 8.20.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0471"/>
            <a:ext cx="9144000" cy="5471016"/>
          </a:xfrm>
          <a:prstGeom prst="rect">
            <a:avLst/>
          </a:prstGeom>
        </p:spPr>
      </p:pic>
    </p:spTree>
    <p:extLst>
      <p:ext uri="{BB962C8B-B14F-4D97-AF65-F5344CB8AC3E}">
        <p14:creationId xmlns:p14="http://schemas.microsoft.com/office/powerpoint/2010/main" val="197213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 to Managing Cirrhosis</a:t>
            </a:r>
          </a:p>
        </p:txBody>
      </p:sp>
      <p:sp>
        <p:nvSpPr>
          <p:cNvPr id="3" name="Content Placeholder 2"/>
          <p:cNvSpPr>
            <a:spLocks noGrp="1"/>
          </p:cNvSpPr>
          <p:nvPr>
            <p:ph sz="quarter" idx="1"/>
          </p:nvPr>
        </p:nvSpPr>
        <p:spPr/>
        <p:txBody>
          <a:bodyPr>
            <a:noAutofit/>
          </a:bodyPr>
          <a:lstStyle/>
          <a:p>
            <a:r>
              <a:rPr lang="en-US" sz="3600" dirty="0">
                <a:solidFill>
                  <a:srgbClr val="000000"/>
                </a:solidFill>
                <a:sym typeface="Tw Cen MT"/>
              </a:rPr>
              <a:t>Treat the underlying disease-</a:t>
            </a:r>
            <a:br>
              <a:rPr lang="en-US" sz="3600" dirty="0">
                <a:solidFill>
                  <a:srgbClr val="000000"/>
                </a:solidFill>
                <a:sym typeface="Tw Cen MT"/>
              </a:rPr>
            </a:br>
            <a:r>
              <a:rPr lang="en-US" sz="3600" dirty="0">
                <a:solidFill>
                  <a:srgbClr val="000000"/>
                </a:solidFill>
                <a:sym typeface="Tw Cen MT"/>
              </a:rPr>
              <a:t> </a:t>
            </a:r>
            <a:r>
              <a:rPr lang="en-US" sz="3600" dirty="0">
                <a:solidFill>
                  <a:srgbClr val="000000"/>
                </a:solidFill>
              </a:rPr>
              <a:t>strive for good liver hygiene</a:t>
            </a:r>
            <a:br>
              <a:rPr lang="en-US" sz="3600" dirty="0">
                <a:solidFill>
                  <a:srgbClr val="000000"/>
                </a:solidFill>
              </a:rPr>
            </a:br>
            <a:endParaRPr lang="en-US" sz="3600" dirty="0">
              <a:solidFill>
                <a:srgbClr val="000000"/>
              </a:solidFill>
            </a:endParaRPr>
          </a:p>
          <a:p>
            <a:r>
              <a:rPr lang="en-US" sz="3600" dirty="0">
                <a:solidFill>
                  <a:srgbClr val="000000"/>
                </a:solidFill>
              </a:rPr>
              <a:t>Prevent progression to </a:t>
            </a:r>
            <a:r>
              <a:rPr lang="en-US" sz="3600" dirty="0" err="1">
                <a:solidFill>
                  <a:srgbClr val="000000"/>
                </a:solidFill>
              </a:rPr>
              <a:t>decompensation</a:t>
            </a:r>
            <a:endParaRPr lang="en-US" sz="3600" dirty="0">
              <a:solidFill>
                <a:srgbClr val="000000"/>
              </a:solidFill>
            </a:endParaRPr>
          </a:p>
          <a:p>
            <a:pPr marL="0" indent="0">
              <a:buNone/>
            </a:pPr>
            <a:endParaRPr lang="en-US" sz="3600" dirty="0">
              <a:solidFill>
                <a:srgbClr val="000000"/>
              </a:solidFill>
            </a:endParaRPr>
          </a:p>
          <a:p>
            <a:r>
              <a:rPr lang="en-US" sz="3600" dirty="0">
                <a:solidFill>
                  <a:srgbClr val="000000"/>
                </a:solidFill>
                <a:sym typeface="Tw Cen MT"/>
              </a:rPr>
              <a:t>Manage complications of </a:t>
            </a:r>
            <a:br>
              <a:rPr lang="en-US" sz="3600" dirty="0">
                <a:solidFill>
                  <a:srgbClr val="000000"/>
                </a:solidFill>
                <a:sym typeface="Tw Cen MT"/>
              </a:rPr>
            </a:br>
            <a:r>
              <a:rPr lang="en-US" sz="3600" dirty="0" err="1">
                <a:solidFill>
                  <a:srgbClr val="000000"/>
                </a:solidFill>
                <a:sym typeface="Tw Cen MT"/>
              </a:rPr>
              <a:t>decompensation</a:t>
            </a:r>
            <a:r>
              <a:rPr lang="en-US" sz="3600" dirty="0">
                <a:solidFill>
                  <a:srgbClr val="000000"/>
                </a:solidFill>
              </a:rPr>
              <a:t> </a:t>
            </a:r>
            <a:endParaRPr lang="en-US" sz="3600" dirty="0">
              <a:solidFill>
                <a:srgbClr val="000000"/>
              </a:solidFill>
              <a:sym typeface="Tw Cen MT"/>
            </a:endParaRPr>
          </a:p>
          <a:p>
            <a:endParaRPr lang="en-US" sz="3600" dirty="0">
              <a:solidFill>
                <a:srgbClr val="000000"/>
              </a:solidFill>
            </a:endParaRPr>
          </a:p>
          <a:p>
            <a:endParaRPr lang="en-US" sz="3600" dirty="0"/>
          </a:p>
        </p:txBody>
      </p:sp>
    </p:spTree>
    <p:extLst>
      <p:ext uri="{BB962C8B-B14F-4D97-AF65-F5344CB8AC3E}">
        <p14:creationId xmlns:p14="http://schemas.microsoft.com/office/powerpoint/2010/main" val="2265522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5113"/>
            <a:ext cx="8153400" cy="990600"/>
          </a:xfrm>
        </p:spPr>
        <p:txBody>
          <a:bodyPr>
            <a:noAutofit/>
          </a:bodyPr>
          <a:lstStyle/>
          <a:p>
            <a:r>
              <a:rPr lang="en-US" dirty="0"/>
              <a:t>Cirrhosis with </a:t>
            </a:r>
            <a:r>
              <a:rPr lang="en-US" dirty="0" err="1"/>
              <a:t>Sarcopenia</a:t>
            </a:r>
            <a:r>
              <a:rPr lang="en-US" dirty="0"/>
              <a:t> </a:t>
            </a:r>
            <a:br>
              <a:rPr lang="en-US" dirty="0"/>
            </a:br>
            <a:r>
              <a:rPr lang="en-US" dirty="0"/>
              <a:t>a State of Accelerated Starvation</a:t>
            </a:r>
          </a:p>
        </p:txBody>
      </p:sp>
      <p:pic>
        <p:nvPicPr>
          <p:cNvPr id="3" name="Picture 2" descr="Screen Shot 2015-02-06 at 8.23.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4780"/>
            <a:ext cx="9144000" cy="5323219"/>
          </a:xfrm>
          <a:prstGeom prst="rect">
            <a:avLst/>
          </a:prstGeom>
        </p:spPr>
      </p:pic>
    </p:spTree>
    <p:extLst>
      <p:ext uri="{BB962C8B-B14F-4D97-AF65-F5344CB8AC3E}">
        <p14:creationId xmlns:p14="http://schemas.microsoft.com/office/powerpoint/2010/main" val="2484102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Protein Supplement Effect</a:t>
            </a:r>
          </a:p>
        </p:txBody>
      </p:sp>
      <p:pic>
        <p:nvPicPr>
          <p:cNvPr id="3" name="Picture 2" descr="Screen Shot 2015-02-07 at 12.0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194" y="1645512"/>
            <a:ext cx="6081858" cy="5175487"/>
          </a:xfrm>
          <a:prstGeom prst="rect">
            <a:avLst/>
          </a:prstGeom>
        </p:spPr>
      </p:pic>
    </p:spTree>
    <p:extLst>
      <p:ext uri="{BB962C8B-B14F-4D97-AF65-F5344CB8AC3E}">
        <p14:creationId xmlns:p14="http://schemas.microsoft.com/office/powerpoint/2010/main" val="2999088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Malnutrition in Cirrhosis </a:t>
            </a:r>
          </a:p>
        </p:txBody>
      </p:sp>
      <p:sp>
        <p:nvSpPr>
          <p:cNvPr id="3" name="Content Placeholder 2"/>
          <p:cNvSpPr>
            <a:spLocks noGrp="1"/>
          </p:cNvSpPr>
          <p:nvPr>
            <p:ph sz="quarter" idx="1"/>
          </p:nvPr>
        </p:nvSpPr>
        <p:spPr/>
        <p:txBody>
          <a:bodyPr/>
          <a:lstStyle/>
          <a:p>
            <a:r>
              <a:rPr lang="en-US" dirty="0"/>
              <a:t>Gluconegenesis is Defective in Cirrhosis</a:t>
            </a:r>
          </a:p>
          <a:p>
            <a:r>
              <a:rPr lang="en-US" dirty="0"/>
              <a:t>Energy is Removed from Muscles at Night</a:t>
            </a:r>
          </a:p>
          <a:p>
            <a:r>
              <a:rPr lang="en-US" dirty="0"/>
              <a:t>Muscles Disappear as Ascites Develops</a:t>
            </a:r>
          </a:p>
          <a:p>
            <a:r>
              <a:rPr lang="en-US" dirty="0"/>
              <a:t>Two cans of Ensure plus between 9 PM and 7 AM Increased Muscle Mass in an RCT</a:t>
            </a:r>
          </a:p>
        </p:txBody>
      </p:sp>
    </p:spTree>
    <p:extLst>
      <p:ext uri="{BB962C8B-B14F-4D97-AF65-F5344CB8AC3E}">
        <p14:creationId xmlns:p14="http://schemas.microsoft.com/office/powerpoint/2010/main" val="1109236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8036"/>
            <a:ext cx="8153400" cy="990600"/>
          </a:xfrm>
        </p:spPr>
        <p:txBody>
          <a:bodyPr>
            <a:noAutofit/>
          </a:bodyPr>
          <a:lstStyle/>
          <a:p>
            <a:r>
              <a:rPr lang="en-US" sz="4000" dirty="0"/>
              <a:t>Cirrhosis a Disease of Accelerated Starvation </a:t>
            </a:r>
          </a:p>
        </p:txBody>
      </p:sp>
      <p:sp>
        <p:nvSpPr>
          <p:cNvPr id="3" name="Content Placeholder 2"/>
          <p:cNvSpPr>
            <a:spLocks noGrp="1"/>
          </p:cNvSpPr>
          <p:nvPr>
            <p:ph sz="quarter" idx="1"/>
          </p:nvPr>
        </p:nvSpPr>
        <p:spPr>
          <a:xfrm>
            <a:off x="612648" y="1600199"/>
            <a:ext cx="8153400" cy="5147491"/>
          </a:xfrm>
        </p:spPr>
        <p:txBody>
          <a:bodyPr>
            <a:normAutofit/>
          </a:bodyPr>
          <a:lstStyle/>
          <a:p>
            <a:r>
              <a:rPr lang="en-US" sz="3200" dirty="0"/>
              <a:t>Fat and protein are used preferentially</a:t>
            </a:r>
          </a:p>
          <a:p>
            <a:r>
              <a:rPr lang="en-US" sz="3200" dirty="0"/>
              <a:t>Gluconeogenesis is defective in cirrhosis</a:t>
            </a:r>
          </a:p>
          <a:p>
            <a:r>
              <a:rPr lang="en-US" sz="3200" dirty="0" err="1"/>
              <a:t>Leucine</a:t>
            </a:r>
            <a:r>
              <a:rPr lang="en-US" sz="3200" dirty="0"/>
              <a:t> provides 7% of energy ( 3% normally)</a:t>
            </a:r>
          </a:p>
          <a:p>
            <a:r>
              <a:rPr lang="en-US" sz="3200" dirty="0"/>
              <a:t>Energy is Removed from Muscles at Night</a:t>
            </a:r>
          </a:p>
          <a:p>
            <a:r>
              <a:rPr lang="en-US" sz="3200" dirty="0"/>
              <a:t>Muscles Disappear as Ascites Develop</a:t>
            </a:r>
          </a:p>
          <a:p>
            <a:r>
              <a:rPr lang="en-US" sz="3200" b="1" dirty="0"/>
              <a:t>Infection adds stress on top of starvation</a:t>
            </a:r>
          </a:p>
        </p:txBody>
      </p:sp>
    </p:spTree>
    <p:extLst>
      <p:ext uri="{BB962C8B-B14F-4D97-AF65-F5344CB8AC3E}">
        <p14:creationId xmlns:p14="http://schemas.microsoft.com/office/powerpoint/2010/main" val="244280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Produce Muscle Mass</a:t>
            </a:r>
          </a:p>
        </p:txBody>
      </p:sp>
      <p:pic>
        <p:nvPicPr>
          <p:cNvPr id="3" name="Picture 2" descr="muscle mass metabolis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0241"/>
            <a:ext cx="9144000" cy="5347759"/>
          </a:xfrm>
          <a:prstGeom prst="rect">
            <a:avLst/>
          </a:prstGeom>
        </p:spPr>
      </p:pic>
      <p:sp>
        <p:nvSpPr>
          <p:cNvPr id="4" name="TextBox 3"/>
          <p:cNvSpPr txBox="1"/>
          <p:nvPr/>
        </p:nvSpPr>
        <p:spPr>
          <a:xfrm>
            <a:off x="3659282" y="1949661"/>
            <a:ext cx="1093569" cy="369332"/>
          </a:xfrm>
          <a:prstGeom prst="rect">
            <a:avLst/>
          </a:prstGeom>
          <a:noFill/>
          <a:ln>
            <a:solidFill>
              <a:schemeClr val="bg1"/>
            </a:solidFill>
          </a:ln>
        </p:spPr>
        <p:txBody>
          <a:bodyPr wrap="none" rtlCol="0">
            <a:spAutoFit/>
          </a:bodyPr>
          <a:lstStyle/>
          <a:p>
            <a:r>
              <a:rPr lang="en-US" dirty="0">
                <a:solidFill>
                  <a:schemeClr val="bg1"/>
                </a:solidFill>
              </a:rPr>
              <a:t>Ammonia</a:t>
            </a:r>
          </a:p>
        </p:txBody>
      </p:sp>
      <p:cxnSp>
        <p:nvCxnSpPr>
          <p:cNvPr id="6" name="Straight Arrow Connector 5"/>
          <p:cNvCxnSpPr/>
          <p:nvPr/>
        </p:nvCxnSpPr>
        <p:spPr>
          <a:xfrm flipV="1">
            <a:off x="4870690" y="2095045"/>
            <a:ext cx="1112926" cy="39282"/>
          </a:xfrm>
          <a:prstGeom prst="straightConnector1">
            <a:avLst/>
          </a:prstGeom>
          <a:ln w="28575"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486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of </a:t>
            </a:r>
            <a:r>
              <a:rPr lang="en-US" dirty="0" err="1"/>
              <a:t>Sarcopenia</a:t>
            </a:r>
            <a:endParaRPr lang="en-US" dirty="0"/>
          </a:p>
        </p:txBody>
      </p:sp>
      <p:sp>
        <p:nvSpPr>
          <p:cNvPr id="3" name="Content Placeholder 2"/>
          <p:cNvSpPr>
            <a:spLocks noGrp="1"/>
          </p:cNvSpPr>
          <p:nvPr>
            <p:ph sz="quarter" idx="1"/>
          </p:nvPr>
        </p:nvSpPr>
        <p:spPr>
          <a:xfrm>
            <a:off x="612648" y="1600199"/>
            <a:ext cx="8295420" cy="4909387"/>
          </a:xfrm>
        </p:spPr>
        <p:txBody>
          <a:bodyPr/>
          <a:lstStyle/>
          <a:p>
            <a:r>
              <a:rPr lang="en-US" dirty="0" err="1"/>
              <a:t>Decresed</a:t>
            </a:r>
            <a:r>
              <a:rPr lang="en-US" dirty="0"/>
              <a:t> Synthesis</a:t>
            </a:r>
            <a:br>
              <a:rPr lang="en-US" dirty="0"/>
            </a:br>
            <a:r>
              <a:rPr lang="en-US" dirty="0"/>
              <a:t>–Anabolic Resistance</a:t>
            </a:r>
            <a:br>
              <a:rPr lang="en-US" dirty="0"/>
            </a:br>
            <a:r>
              <a:rPr lang="en-US" dirty="0"/>
              <a:t>–</a:t>
            </a:r>
            <a:r>
              <a:rPr lang="en-US" b="1" dirty="0"/>
              <a:t>Increased </a:t>
            </a:r>
            <a:r>
              <a:rPr lang="en-US" b="1" dirty="0" err="1"/>
              <a:t>Myostatin</a:t>
            </a:r>
            <a:r>
              <a:rPr lang="en-US" dirty="0"/>
              <a:t>-</a:t>
            </a:r>
            <a:r>
              <a:rPr lang="en-US" b="1" dirty="0"/>
              <a:t>Driven by Ammonia </a:t>
            </a:r>
            <a:br>
              <a:rPr lang="en-US" dirty="0"/>
            </a:br>
            <a:r>
              <a:rPr lang="en-US" dirty="0"/>
              <a:t>                                Inhibits growth-differentiation</a:t>
            </a:r>
            <a:br>
              <a:rPr lang="en-US" dirty="0"/>
            </a:br>
            <a:r>
              <a:rPr lang="en-US" dirty="0"/>
              <a:t>                                in Skeletal muscles</a:t>
            </a:r>
          </a:p>
          <a:p>
            <a:r>
              <a:rPr lang="en-US" dirty="0"/>
              <a:t>Increase Breakdown </a:t>
            </a:r>
            <a:br>
              <a:rPr lang="en-US" dirty="0"/>
            </a:br>
            <a:r>
              <a:rPr lang="en-US" dirty="0"/>
              <a:t>–Altered metabolism of cirrhosis</a:t>
            </a:r>
          </a:p>
        </p:txBody>
      </p:sp>
    </p:spTree>
    <p:extLst>
      <p:ext uri="{BB962C8B-B14F-4D97-AF65-F5344CB8AC3E}">
        <p14:creationId xmlns:p14="http://schemas.microsoft.com/office/powerpoint/2010/main" val="1958252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t>
            </a:r>
            <a:r>
              <a:rPr lang="en-US" dirty="0" err="1"/>
              <a:t>mTOR</a:t>
            </a:r>
            <a:r>
              <a:rPr lang="en-US" dirty="0"/>
              <a:t> in Transplantation</a:t>
            </a:r>
          </a:p>
        </p:txBody>
      </p:sp>
      <p:pic>
        <p:nvPicPr>
          <p:cNvPr id="3" name="Picture 2" descr="Screen Shot 2015-02-07 at 12.06.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334000"/>
          </a:xfrm>
          <a:prstGeom prst="rect">
            <a:avLst/>
          </a:prstGeom>
        </p:spPr>
      </p:pic>
    </p:spTree>
    <p:extLst>
      <p:ext uri="{BB962C8B-B14F-4D97-AF65-F5344CB8AC3E}">
        <p14:creationId xmlns:p14="http://schemas.microsoft.com/office/powerpoint/2010/main" val="1431860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27000"/>
            <a:ext cx="8153400" cy="1092200"/>
          </a:xfrm>
        </p:spPr>
        <p:txBody>
          <a:bodyPr>
            <a:normAutofit fontScale="90000"/>
          </a:bodyPr>
          <a:lstStyle/>
          <a:p>
            <a:r>
              <a:rPr lang="en-US" dirty="0"/>
              <a:t>Therapy based on Mechanisms of </a:t>
            </a:r>
            <a:r>
              <a:rPr lang="en-US" dirty="0" err="1"/>
              <a:t>Sarcopenia</a:t>
            </a:r>
            <a:endParaRPr lang="en-US" dirty="0"/>
          </a:p>
        </p:txBody>
      </p:sp>
      <p:pic>
        <p:nvPicPr>
          <p:cNvPr id="3" name="Picture 2" descr="Screen Shot 2015-02-07 at 12.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5346700"/>
          </a:xfrm>
          <a:prstGeom prst="rect">
            <a:avLst/>
          </a:prstGeom>
        </p:spPr>
      </p:pic>
    </p:spTree>
    <p:extLst>
      <p:ext uri="{BB962C8B-B14F-4D97-AF65-F5344CB8AC3E}">
        <p14:creationId xmlns:p14="http://schemas.microsoft.com/office/powerpoint/2010/main" val="3850756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0436"/>
            <a:ext cx="8153400" cy="1004956"/>
          </a:xfrm>
        </p:spPr>
        <p:txBody>
          <a:bodyPr>
            <a:normAutofit fontScale="90000"/>
          </a:bodyPr>
          <a:lstStyle/>
          <a:p>
            <a:r>
              <a:rPr lang="en-US" dirty="0"/>
              <a:t>Therapy based on Mechanisms of </a:t>
            </a:r>
            <a:r>
              <a:rPr lang="en-US" dirty="0" err="1"/>
              <a:t>Sarcopenia</a:t>
            </a:r>
            <a:endParaRPr lang="en-US" dirty="0"/>
          </a:p>
        </p:txBody>
      </p:sp>
      <p:pic>
        <p:nvPicPr>
          <p:cNvPr id="4" name="Picture 3" descr="Screen Shot 2015-02-19 at 4.1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5397500"/>
          </a:xfrm>
          <a:prstGeom prst="rect">
            <a:avLst/>
          </a:prstGeom>
        </p:spPr>
      </p:pic>
    </p:spTree>
    <p:extLst>
      <p:ext uri="{BB962C8B-B14F-4D97-AF65-F5344CB8AC3E}">
        <p14:creationId xmlns:p14="http://schemas.microsoft.com/office/powerpoint/2010/main" val="3680731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Big Finish</a:t>
            </a:r>
          </a:p>
        </p:txBody>
      </p:sp>
    </p:spTree>
    <p:extLst>
      <p:ext uri="{BB962C8B-B14F-4D97-AF65-F5344CB8AC3E}">
        <p14:creationId xmlns:p14="http://schemas.microsoft.com/office/powerpoint/2010/main" val="20883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609601" y="228600"/>
            <a:ext cx="8153401" cy="990600"/>
          </a:xfrm>
          <a:prstGeom prst="rect">
            <a:avLst/>
          </a:prstGeom>
        </p:spPr>
        <p:txBody>
          <a:bodyPr/>
          <a:lstStyle/>
          <a:p>
            <a:pPr lvl="0">
              <a:defRPr sz="1800">
                <a:solidFill>
                  <a:srgbClr val="000000"/>
                </a:solidFill>
              </a:defRPr>
            </a:pPr>
            <a:r>
              <a:rPr sz="4400" dirty="0">
                <a:solidFill>
                  <a:srgbClr val="2F5897"/>
                </a:solidFill>
              </a:rPr>
              <a:t>Treat the </a:t>
            </a:r>
            <a:r>
              <a:rPr lang="en-US" sz="4000" dirty="0">
                <a:solidFill>
                  <a:schemeClr val="accent1">
                    <a:lumMod val="75000"/>
                  </a:schemeClr>
                </a:solidFill>
              </a:rPr>
              <a:t>Underlying Disease</a:t>
            </a:r>
            <a:endParaRPr sz="4400" dirty="0">
              <a:solidFill>
                <a:srgbClr val="2F5897"/>
              </a:solidFill>
            </a:endParaRPr>
          </a:p>
        </p:txBody>
      </p:sp>
      <p:sp>
        <p:nvSpPr>
          <p:cNvPr id="107" name="Shape 107"/>
          <p:cNvSpPr/>
          <p:nvPr/>
        </p:nvSpPr>
        <p:spPr>
          <a:xfrm>
            <a:off x="235050" y="3111963"/>
            <a:ext cx="1719832"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sz="2200" b="1" dirty="0"/>
              <a:t>Chronic liver </a:t>
            </a:r>
          </a:p>
          <a:p>
            <a:pPr lvl="0" algn="ctr"/>
            <a:r>
              <a:rPr sz="2200" b="1" dirty="0"/>
              <a:t>disease</a:t>
            </a:r>
          </a:p>
        </p:txBody>
      </p:sp>
      <p:sp>
        <p:nvSpPr>
          <p:cNvPr id="108" name="Shape 108"/>
          <p:cNvSpPr/>
          <p:nvPr/>
        </p:nvSpPr>
        <p:spPr>
          <a:xfrm>
            <a:off x="2599476" y="3111963"/>
            <a:ext cx="1768399"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Compensated</a:t>
            </a:r>
          </a:p>
          <a:p>
            <a:pPr lvl="0" algn="ctr"/>
            <a:r>
              <a:rPr sz="2200" b="1"/>
              <a:t>cirrhosis</a:t>
            </a:r>
          </a:p>
        </p:txBody>
      </p:sp>
      <p:sp>
        <p:nvSpPr>
          <p:cNvPr id="109" name="Shape 109"/>
          <p:cNvSpPr/>
          <p:nvPr/>
        </p:nvSpPr>
        <p:spPr>
          <a:xfrm>
            <a:off x="5106238" y="3111963"/>
            <a:ext cx="2103870"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2200" b="1"/>
              <a:t>Decompensated </a:t>
            </a:r>
          </a:p>
          <a:p>
            <a:pPr lvl="0" algn="ctr"/>
            <a:r>
              <a:rPr sz="2200" b="1"/>
              <a:t>cirrhosis</a:t>
            </a:r>
          </a:p>
        </p:txBody>
      </p:sp>
      <p:sp>
        <p:nvSpPr>
          <p:cNvPr id="110" name="Shape 110"/>
          <p:cNvSpPr/>
          <p:nvPr/>
        </p:nvSpPr>
        <p:spPr>
          <a:xfrm>
            <a:off x="8027015" y="3264363"/>
            <a:ext cx="789271" cy="3962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200" b="1"/>
            </a:lvl1pPr>
          </a:lstStyle>
          <a:p>
            <a:pPr lvl="0">
              <a:defRPr sz="1800" b="0"/>
            </a:pPr>
            <a:r>
              <a:rPr sz="2200" b="1"/>
              <a:t>Death</a:t>
            </a:r>
          </a:p>
        </p:txBody>
      </p:sp>
      <p:sp>
        <p:nvSpPr>
          <p:cNvPr id="111" name="Shape 111"/>
          <p:cNvSpPr/>
          <p:nvPr/>
        </p:nvSpPr>
        <p:spPr>
          <a:xfrm flipH="1">
            <a:off x="1921743" y="3462483"/>
            <a:ext cx="644722" cy="1"/>
          </a:xfrm>
          <a:prstGeom prst="line">
            <a:avLst/>
          </a:prstGeom>
          <a:ln w="50800">
            <a:solidFill>
              <a:srgbClr val="6076B4"/>
            </a:solidFill>
            <a:prstDash val="sysDot"/>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112" name="Shape 112"/>
          <p:cNvSpPr/>
          <p:nvPr/>
        </p:nvSpPr>
        <p:spPr>
          <a:xfrm flipH="1">
            <a:off x="4417787" y="3462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113" name="Shape 113"/>
          <p:cNvSpPr/>
          <p:nvPr/>
        </p:nvSpPr>
        <p:spPr>
          <a:xfrm flipH="1">
            <a:off x="7266537" y="3462483"/>
            <a:ext cx="644722" cy="1"/>
          </a:xfrm>
          <a:prstGeom prst="line">
            <a:avLst/>
          </a:prstGeom>
          <a:ln w="50800">
            <a:solidFill>
              <a:srgbClr val="6076B4"/>
            </a:solidFill>
            <a:miter lim="400000"/>
            <a:headEnd type="triangle"/>
          </a:ln>
        </p:spPr>
        <p:txBody>
          <a:bodyPr lIns="0" tIns="0" rIns="0" bIns="0"/>
          <a:lstStyle/>
          <a:p>
            <a:pPr lvl="0" defTabSz="457200">
              <a:defRPr sz="1200">
                <a:latin typeface="+mj-lt"/>
                <a:ea typeface="+mj-ea"/>
                <a:cs typeface="+mj-cs"/>
                <a:sym typeface="Helvetica"/>
              </a:defRPr>
            </a:pPr>
            <a:endParaRPr/>
          </a:p>
        </p:txBody>
      </p:sp>
      <p:sp>
        <p:nvSpPr>
          <p:cNvPr id="114" name="Shape 114"/>
          <p:cNvSpPr/>
          <p:nvPr/>
        </p:nvSpPr>
        <p:spPr>
          <a:xfrm>
            <a:off x="1450702" y="2232256"/>
            <a:ext cx="1586804" cy="574041"/>
          </a:xfrm>
          <a:prstGeom prst="rect">
            <a:avLst/>
          </a:prstGeom>
          <a:solidFill>
            <a:srgbClr val="9C5252"/>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a:solidFill>
                  <a:srgbClr val="FFFFFF"/>
                </a:solidFill>
              </a:rPr>
              <a:t>Increasing liver </a:t>
            </a:r>
          </a:p>
          <a:p>
            <a:pPr lvl="0" algn="ctr"/>
            <a:r>
              <a:rPr>
                <a:solidFill>
                  <a:srgbClr val="FFFFFF"/>
                </a:solidFill>
              </a:rPr>
              <a:t>fibrosis</a:t>
            </a:r>
          </a:p>
        </p:txBody>
      </p:sp>
      <p:sp>
        <p:nvSpPr>
          <p:cNvPr id="115" name="Shape 115"/>
          <p:cNvSpPr/>
          <p:nvPr/>
        </p:nvSpPr>
        <p:spPr>
          <a:xfrm>
            <a:off x="2244104" y="2894793"/>
            <a:ext cx="1" cy="347706"/>
          </a:xfrm>
          <a:prstGeom prst="line">
            <a:avLst/>
          </a:prstGeom>
          <a:ln w="50800">
            <a:solidFill>
              <a:srgbClr val="9C5251"/>
            </a:solidFill>
            <a:tailEnd type="triangle"/>
          </a:ln>
        </p:spPr>
        <p:txBody>
          <a:bodyPr lIns="0" tIns="0" rIns="0" bIns="0"/>
          <a:lstStyle/>
          <a:p>
            <a:pPr lvl="0" defTabSz="457200">
              <a:defRPr sz="1200">
                <a:latin typeface="+mj-lt"/>
                <a:ea typeface="+mj-ea"/>
                <a:cs typeface="+mj-cs"/>
                <a:sym typeface="Helvetica"/>
              </a:defRPr>
            </a:pPr>
            <a:endParaRPr/>
          </a:p>
        </p:txBody>
      </p:sp>
      <p:sp>
        <p:nvSpPr>
          <p:cNvPr id="116" name="Shape 116"/>
          <p:cNvSpPr/>
          <p:nvPr/>
        </p:nvSpPr>
        <p:spPr>
          <a:xfrm>
            <a:off x="317501" y="4361744"/>
            <a:ext cx="2480652" cy="1641475"/>
          </a:xfrm>
          <a:prstGeom prst="rect">
            <a:avLst/>
          </a:prstGeom>
          <a:solidFill>
            <a:srgbClr val="9C5251"/>
          </a:solidFill>
          <a:ln w="12700">
            <a:miter lim="400000"/>
          </a:ln>
          <a:extLst>
            <a:ext uri="{C572A759-6A51-4108-AA02-DFA0A04FC94B}">
              <ma14:wrappingTextBoxFlag xmlns:ma14="http://schemas.microsoft.com/office/mac/drawingml/2011/main" xmlns="" val="1"/>
            </a:ext>
          </a:extLst>
        </p:spPr>
        <p:txBody>
          <a:bodyPr wrap="square" lIns="127000" tIns="127000" rIns="127000" bIns="127000">
            <a:spAutoFit/>
          </a:bodyPr>
          <a:lstStyle/>
          <a:p>
            <a:pPr marL="180473" lvl="0" indent="-180473">
              <a:buSzPct val="100000"/>
              <a:buChar char="•"/>
            </a:pPr>
            <a:r>
              <a:rPr dirty="0">
                <a:solidFill>
                  <a:srgbClr val="FFFFFF"/>
                </a:solidFill>
              </a:rPr>
              <a:t>Alcohol</a:t>
            </a:r>
          </a:p>
          <a:p>
            <a:pPr marL="180473" lvl="0" indent="-180473">
              <a:buSzPct val="100000"/>
              <a:buChar char="•"/>
            </a:pPr>
            <a:r>
              <a:rPr dirty="0">
                <a:solidFill>
                  <a:srgbClr val="FFFFFF"/>
                </a:solidFill>
              </a:rPr>
              <a:t>Hepatits C/B</a:t>
            </a:r>
          </a:p>
          <a:p>
            <a:pPr marL="180473" lvl="0" indent="-180473">
              <a:buSzPct val="100000"/>
              <a:buChar char="•"/>
            </a:pPr>
            <a:r>
              <a:rPr dirty="0">
                <a:solidFill>
                  <a:srgbClr val="FFFFFF"/>
                </a:solidFill>
              </a:rPr>
              <a:t>NASH</a:t>
            </a:r>
          </a:p>
          <a:p>
            <a:pPr marL="180473" lvl="0" indent="-180473">
              <a:buSzPct val="100000"/>
              <a:buChar char="•"/>
            </a:pPr>
            <a:r>
              <a:rPr dirty="0">
                <a:solidFill>
                  <a:srgbClr val="FFFFFF"/>
                </a:solidFill>
              </a:rPr>
              <a:t>Cholestatic</a:t>
            </a:r>
          </a:p>
          <a:p>
            <a:pPr marL="180473" lvl="0" indent="-180473">
              <a:buSzPct val="100000"/>
              <a:buChar char="•"/>
            </a:pPr>
            <a:r>
              <a:rPr dirty="0">
                <a:solidFill>
                  <a:srgbClr val="FFFFFF"/>
                </a:solidFill>
              </a:rPr>
              <a:t>Autoimmune</a:t>
            </a:r>
          </a:p>
        </p:txBody>
      </p:sp>
      <p:sp>
        <p:nvSpPr>
          <p:cNvPr id="117" name="Shape 117"/>
          <p:cNvSpPr/>
          <p:nvPr/>
        </p:nvSpPr>
        <p:spPr>
          <a:xfrm>
            <a:off x="3501013" y="4399932"/>
            <a:ext cx="2370576" cy="647701"/>
          </a:xfrm>
          <a:prstGeom prst="rect">
            <a:avLst/>
          </a:prstGeom>
          <a:solidFill>
            <a:srgbClr val="6076B4"/>
          </a:solidFill>
          <a:ln w="50800">
            <a:solidFill/>
            <a:miter lim="400000"/>
          </a:ln>
          <a:extLst>
            <a:ext uri="{C572A759-6A51-4108-AA02-DFA0A04FC94B}">
              <ma14:wrappingTextBoxFlag xmlns:ma14="http://schemas.microsoft.com/office/mac/drawingml/2011/main" xmlns="" val="1"/>
            </a:ext>
          </a:extLst>
        </p:spPr>
        <p:txBody>
          <a:bodyPr lIns="127000" tIns="127000" rIns="127000" bIns="127000">
            <a:spAutoFit/>
          </a:bodyPr>
          <a:lstStyle>
            <a:lvl1pPr>
              <a:defRPr sz="2400">
                <a:solidFill>
                  <a:srgbClr val="FFFFFF"/>
                </a:solidFill>
              </a:defRPr>
            </a:lvl1pPr>
          </a:lstStyle>
          <a:p>
            <a:pPr lvl="0">
              <a:defRPr sz="1800">
                <a:solidFill>
                  <a:srgbClr val="000000"/>
                </a:solidFill>
              </a:defRPr>
            </a:pPr>
            <a:r>
              <a:rPr sz="2400">
                <a:solidFill>
                  <a:srgbClr val="FFFFFF"/>
                </a:solidFill>
              </a:rPr>
              <a:t>Treating etiology</a:t>
            </a:r>
          </a:p>
        </p:txBody>
      </p:sp>
      <p:sp>
        <p:nvSpPr>
          <p:cNvPr id="118" name="Shape 118"/>
          <p:cNvSpPr/>
          <p:nvPr/>
        </p:nvSpPr>
        <p:spPr>
          <a:xfrm flipH="1">
            <a:off x="2827221" y="4723782"/>
            <a:ext cx="644722" cy="1"/>
          </a:xfrm>
          <a:prstGeom prst="line">
            <a:avLst/>
          </a:prstGeom>
          <a:ln w="50800">
            <a:solidFill/>
            <a:miter lim="400000"/>
            <a:tailEnd type="triangle"/>
          </a:ln>
        </p:spPr>
        <p:txBody>
          <a:bodyPr lIns="0" tIns="0" rIns="0" bIns="0"/>
          <a:lstStyle/>
          <a:p>
            <a:pPr lvl="0" defTabSz="457200">
              <a:defRPr sz="1200">
                <a:latin typeface="+mj-lt"/>
                <a:ea typeface="+mj-ea"/>
                <a:cs typeface="+mj-cs"/>
                <a:sym typeface="Helvetica"/>
              </a:defRPr>
            </a:pPr>
            <a:endParaRPr/>
          </a:p>
        </p:txBody>
      </p:sp>
      <p:sp>
        <p:nvSpPr>
          <p:cNvPr id="119" name="Shape 119"/>
          <p:cNvSpPr/>
          <p:nvPr/>
        </p:nvSpPr>
        <p:spPr>
          <a:xfrm flipV="1">
            <a:off x="4686301" y="1569719"/>
            <a:ext cx="1" cy="2837868"/>
          </a:xfrm>
          <a:prstGeom prst="line">
            <a:avLst/>
          </a:prstGeom>
          <a:ln w="50800">
            <a:solidFill/>
            <a:prstDash val="sysDot"/>
            <a:miter lim="400000"/>
          </a:ln>
        </p:spPr>
        <p:txBody>
          <a:bodyPr lIns="0" tIns="0" rIns="0" bIns="0"/>
          <a:lstStyle/>
          <a:p>
            <a:pPr lvl="0" defTabSz="457200">
              <a:defRPr sz="1200">
                <a:latin typeface="+mj-lt"/>
                <a:ea typeface="+mj-ea"/>
                <a:cs typeface="+mj-cs"/>
                <a:sym typeface="Helvetica"/>
              </a:defRPr>
            </a:pPr>
            <a:endParaRPr/>
          </a:p>
        </p:txBody>
      </p:sp>
      <p:cxnSp>
        <p:nvCxnSpPr>
          <p:cNvPr id="3" name="Straight Arrow Connector 2"/>
          <p:cNvCxnSpPr/>
          <p:nvPr/>
        </p:nvCxnSpPr>
        <p:spPr>
          <a:xfrm flipV="1">
            <a:off x="609601" y="3755851"/>
            <a:ext cx="0" cy="630488"/>
          </a:xfrm>
          <a:prstGeom prst="straightConnector1">
            <a:avLst/>
          </a:prstGeom>
          <a:noFill/>
          <a:ln w="19050" cap="flat">
            <a:solidFill>
              <a:schemeClr val="accent2"/>
            </a:solidFill>
            <a:prstDash val="solid"/>
            <a:bevel/>
            <a:tailEnd type="arrow"/>
          </a:ln>
          <a:effectLst>
            <a:outerShdw blurRad="38100" dist="30000" dir="5400000" rotWithShape="0">
              <a:srgbClr val="000000">
                <a:alpha val="45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58495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sz="quarter" idx="1"/>
          </p:nvPr>
        </p:nvSpPr>
        <p:spPr/>
        <p:txBody>
          <a:bodyPr/>
          <a:lstStyle/>
          <a:p>
            <a:r>
              <a:rPr lang="en-US" dirty="0"/>
              <a:t>Understand </a:t>
            </a:r>
            <a:r>
              <a:rPr lang="en-US" dirty="0" err="1"/>
              <a:t>Decompensation</a:t>
            </a:r>
            <a:r>
              <a:rPr lang="en-US" dirty="0"/>
              <a:t> and it’s implications</a:t>
            </a:r>
          </a:p>
          <a:p>
            <a:r>
              <a:rPr lang="en-US" dirty="0"/>
              <a:t>Manage Cirrhosis</a:t>
            </a:r>
          </a:p>
          <a:p>
            <a:r>
              <a:rPr lang="en-US" dirty="0"/>
              <a:t>Follow the guidelines</a:t>
            </a:r>
          </a:p>
          <a:p>
            <a:endParaRPr lang="en-US" dirty="0"/>
          </a:p>
        </p:txBody>
      </p:sp>
    </p:spTree>
    <p:extLst>
      <p:ext uri="{BB962C8B-B14F-4D97-AF65-F5344CB8AC3E}">
        <p14:creationId xmlns:p14="http://schemas.microsoft.com/office/powerpoint/2010/main" val="3711021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we do</a:t>
            </a:r>
          </a:p>
        </p:txBody>
      </p:sp>
      <p:sp>
        <p:nvSpPr>
          <p:cNvPr id="3" name="Content Placeholder 2"/>
          <p:cNvSpPr>
            <a:spLocks noGrp="1"/>
          </p:cNvSpPr>
          <p:nvPr>
            <p:ph sz="quarter" idx="1"/>
          </p:nvPr>
        </p:nvSpPr>
        <p:spPr>
          <a:xfrm>
            <a:off x="612648" y="1600200"/>
            <a:ext cx="8153400" cy="5092148"/>
          </a:xfrm>
        </p:spPr>
        <p:txBody>
          <a:bodyPr>
            <a:normAutofit fontScale="92500" lnSpcReduction="10000"/>
          </a:bodyPr>
          <a:lstStyle/>
          <a:p>
            <a:r>
              <a:rPr lang="en-US" dirty="0"/>
              <a:t>Ascites</a:t>
            </a:r>
            <a:br>
              <a:rPr lang="en-US" dirty="0"/>
            </a:br>
            <a:r>
              <a:rPr lang="en-US" dirty="0"/>
              <a:t>-check BNP</a:t>
            </a:r>
            <a:br>
              <a:rPr lang="en-US" dirty="0"/>
            </a:br>
            <a:r>
              <a:rPr lang="en-US" dirty="0"/>
              <a:t>-Avoid </a:t>
            </a:r>
            <a:r>
              <a:rPr lang="en-US" dirty="0" err="1"/>
              <a:t>Bblockers</a:t>
            </a:r>
            <a:r>
              <a:rPr lang="en-US" dirty="0"/>
              <a:t> when hypotensive</a:t>
            </a:r>
          </a:p>
          <a:p>
            <a:r>
              <a:rPr lang="en-US" dirty="0"/>
              <a:t>Portal Hypertension-statins</a:t>
            </a:r>
          </a:p>
          <a:p>
            <a:r>
              <a:rPr lang="en-US" dirty="0"/>
              <a:t>Encephalopathy</a:t>
            </a:r>
            <a:br>
              <a:rPr lang="en-US" dirty="0"/>
            </a:br>
            <a:r>
              <a:rPr lang="en-US" dirty="0"/>
              <a:t>-treat </a:t>
            </a:r>
            <a:r>
              <a:rPr lang="en-US" dirty="0" err="1"/>
              <a:t>sarcopenia</a:t>
            </a:r>
            <a:br>
              <a:rPr lang="en-US" dirty="0"/>
            </a:br>
            <a:r>
              <a:rPr lang="en-US" dirty="0"/>
              <a:t>-Glycerol </a:t>
            </a:r>
            <a:r>
              <a:rPr lang="en-US" dirty="0" err="1"/>
              <a:t>phenylbutyrate</a:t>
            </a:r>
            <a:br>
              <a:rPr lang="en-US" dirty="0"/>
            </a:br>
            <a:r>
              <a:rPr lang="en-US" dirty="0"/>
              <a:t>-probiotics</a:t>
            </a:r>
          </a:p>
          <a:p>
            <a:r>
              <a:rPr lang="en-US" dirty="0" err="1"/>
              <a:t>Sarcopenia</a:t>
            </a:r>
            <a:br>
              <a:rPr lang="en-US" dirty="0"/>
            </a:br>
            <a:r>
              <a:rPr lang="en-US" dirty="0"/>
              <a:t>-assess function</a:t>
            </a:r>
            <a:br>
              <a:rPr lang="en-US" dirty="0"/>
            </a:br>
            <a:r>
              <a:rPr lang="en-US" dirty="0"/>
              <a:t>-bedtime snack</a:t>
            </a:r>
            <a:br>
              <a:rPr lang="en-US" dirty="0"/>
            </a:br>
            <a:r>
              <a:rPr lang="en-US" dirty="0"/>
              <a:t>-treat ammonia</a:t>
            </a:r>
          </a:p>
          <a:p>
            <a:endParaRPr lang="en-US" dirty="0"/>
          </a:p>
        </p:txBody>
      </p:sp>
    </p:spTree>
    <p:extLst>
      <p:ext uri="{BB962C8B-B14F-4D97-AF65-F5344CB8AC3E}">
        <p14:creationId xmlns:p14="http://schemas.microsoft.com/office/powerpoint/2010/main" val="3006961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20 at 12.3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304" y="105078"/>
            <a:ext cx="6660046" cy="6606872"/>
          </a:xfrm>
          <a:prstGeom prst="rect">
            <a:avLst/>
          </a:prstGeom>
        </p:spPr>
      </p:pic>
    </p:spTree>
    <p:extLst>
      <p:ext uri="{BB962C8B-B14F-4D97-AF65-F5344CB8AC3E}">
        <p14:creationId xmlns:p14="http://schemas.microsoft.com/office/powerpoint/2010/main" val="1989584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sz="quarter" idx="1"/>
          </p:nvPr>
        </p:nvSpPr>
        <p:spPr/>
        <p:txBody>
          <a:bodyPr/>
          <a:lstStyle/>
          <a:p>
            <a:r>
              <a:rPr lang="en-US" dirty="0"/>
              <a:t>Guadalupe Garcia-</a:t>
            </a:r>
            <a:r>
              <a:rPr lang="en-US" dirty="0" err="1"/>
              <a:t>Tsao</a:t>
            </a:r>
            <a:r>
              <a:rPr lang="en-US" dirty="0"/>
              <a:t> MD</a:t>
            </a:r>
          </a:p>
          <a:p>
            <a:r>
              <a:rPr lang="en-US" dirty="0"/>
              <a:t>Arthur </a:t>
            </a:r>
            <a:r>
              <a:rPr lang="en-US" dirty="0" err="1"/>
              <a:t>McCullogh</a:t>
            </a:r>
            <a:endParaRPr lang="en-US" dirty="0"/>
          </a:p>
          <a:p>
            <a:r>
              <a:rPr lang="en-US" dirty="0"/>
              <a:t>Bruce Runyon MD</a:t>
            </a:r>
          </a:p>
          <a:p>
            <a:r>
              <a:rPr lang="en-US" dirty="0"/>
              <a:t>Norman </a:t>
            </a:r>
            <a:r>
              <a:rPr lang="en-US" dirty="0" err="1"/>
              <a:t>Sussman</a:t>
            </a:r>
            <a:endParaRPr lang="en-US" dirty="0"/>
          </a:p>
        </p:txBody>
      </p:sp>
    </p:spTree>
    <p:extLst>
      <p:ext uri="{BB962C8B-B14F-4D97-AF65-F5344CB8AC3E}">
        <p14:creationId xmlns:p14="http://schemas.microsoft.com/office/powerpoint/2010/main" val="369182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In HCV cirrhosis-viral clearance leads to less </a:t>
            </a:r>
            <a:r>
              <a:rPr lang="en-US" sz="3200" dirty="0" err="1"/>
              <a:t>decompensation</a:t>
            </a:r>
            <a:r>
              <a:rPr lang="en-US" sz="3200" dirty="0"/>
              <a:t>, transplantation or death</a:t>
            </a:r>
          </a:p>
        </p:txBody>
      </p:sp>
      <p:pic>
        <p:nvPicPr>
          <p:cNvPr id="3" name="Picture 2" descr="Screen Shot 2015-01-27 at 11.39.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785"/>
            <a:ext cx="9144000" cy="5468988"/>
          </a:xfrm>
          <a:prstGeom prst="rect">
            <a:avLst/>
          </a:prstGeom>
        </p:spPr>
      </p:pic>
    </p:spTree>
    <p:extLst>
      <p:ext uri="{BB962C8B-B14F-4D97-AF65-F5344CB8AC3E}">
        <p14:creationId xmlns:p14="http://schemas.microsoft.com/office/powerpoint/2010/main" val="210134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43" y="92174"/>
            <a:ext cx="8343058" cy="1127026"/>
          </a:xfrm>
        </p:spPr>
        <p:txBody>
          <a:bodyPr>
            <a:noAutofit/>
          </a:bodyPr>
          <a:lstStyle/>
          <a:p>
            <a:r>
              <a:rPr lang="en-US" sz="3200" dirty="0"/>
              <a:t>In </a:t>
            </a:r>
            <a:r>
              <a:rPr lang="en-US" sz="3200" dirty="0" err="1"/>
              <a:t>Hep</a:t>
            </a:r>
            <a:r>
              <a:rPr lang="en-US" sz="3200" dirty="0"/>
              <a:t> B cirrhosis antiviral therapy decreases disease progression and development of HCC</a:t>
            </a:r>
          </a:p>
        </p:txBody>
      </p:sp>
      <p:pic>
        <p:nvPicPr>
          <p:cNvPr id="3" name="Picture 2" descr="Screen Shot 2015-01-27 at 11.48.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5750"/>
            <a:ext cx="9144000" cy="5342250"/>
          </a:xfrm>
          <a:prstGeom prst="rect">
            <a:avLst/>
          </a:prstGeom>
        </p:spPr>
      </p:pic>
    </p:spTree>
    <p:extLst>
      <p:ext uri="{BB962C8B-B14F-4D97-AF65-F5344CB8AC3E}">
        <p14:creationId xmlns:p14="http://schemas.microsoft.com/office/powerpoint/2010/main" val="133434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Complete Alcohol Cessation </a:t>
            </a:r>
            <a:br>
              <a:rPr lang="en-US" sz="3200" dirty="0"/>
            </a:br>
            <a:r>
              <a:rPr lang="en-US" sz="3200" dirty="0"/>
              <a:t>Aggressively treat autoimmune hepatitis</a:t>
            </a:r>
          </a:p>
        </p:txBody>
      </p:sp>
      <p:pic>
        <p:nvPicPr>
          <p:cNvPr id="3" name="Picture 2" descr="Screen Shot 2015-01-27 at 11.53.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784"/>
            <a:ext cx="9118600" cy="5383216"/>
          </a:xfrm>
          <a:prstGeom prst="rect">
            <a:avLst/>
          </a:prstGeom>
        </p:spPr>
      </p:pic>
    </p:spTree>
    <p:extLst>
      <p:ext uri="{BB962C8B-B14F-4D97-AF65-F5344CB8AC3E}">
        <p14:creationId xmlns:p14="http://schemas.microsoft.com/office/powerpoint/2010/main" val="7971980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1777</TotalTime>
  <Words>2328</Words>
  <Application>Microsoft Macintosh PowerPoint</Application>
  <PresentationFormat>On-screen Show (4:3)</PresentationFormat>
  <Paragraphs>348</Paragraphs>
  <Slides>63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Helvetica Neue</vt:lpstr>
      <vt:lpstr>Tw Cen MT</vt:lpstr>
      <vt:lpstr>Wingdings</vt:lpstr>
      <vt:lpstr>Wingdings 2</vt:lpstr>
      <vt:lpstr>Default Theme</vt:lpstr>
      <vt:lpstr>Management of Cirrhosis  AN UPDATE</vt:lpstr>
      <vt:lpstr>Learning Objectives</vt:lpstr>
      <vt:lpstr>PowerPoint Presentation</vt:lpstr>
      <vt:lpstr>Survival: Compensation vs Decompensation  1987 vs. 2006 – are we getting better?</vt:lpstr>
      <vt:lpstr>Approach to Managing Cirrhosis</vt:lpstr>
      <vt:lpstr>Treat the Underlying Disease</vt:lpstr>
      <vt:lpstr>In HCV cirrhosis-viral clearance leads to less decompensation, transplantation or death</vt:lpstr>
      <vt:lpstr>In Hep B cirrhosis antiviral therapy decreases disease progression and development of HCC</vt:lpstr>
      <vt:lpstr>Complete Alcohol Cessation  Aggressively treat autoimmune hepatitis</vt:lpstr>
      <vt:lpstr>Goal-Prevent Progression</vt:lpstr>
      <vt:lpstr>Goal–Prevent Progression</vt:lpstr>
      <vt:lpstr>  Variceal Size-the main predictor of Bleeding</vt:lpstr>
      <vt:lpstr>Two treatments reduce risk of first              Variceal bleed in Medium/Large Varices  </vt:lpstr>
      <vt:lpstr>Large Varices without bleeding-impact of decrease in HVPG on Survival</vt:lpstr>
      <vt:lpstr>Probability of Decompensation using a benchmark of HVPG of 10mmHg</vt:lpstr>
      <vt:lpstr>Large Varices without bleeding-impact of decrease in HVPG on Ascites Formation</vt:lpstr>
      <vt:lpstr>Goal–Prevent Decompensation</vt:lpstr>
      <vt:lpstr>What’s New in Slowing Disease Progression</vt:lpstr>
      <vt:lpstr>Obesity Independent Predictor of Decompensation</vt:lpstr>
      <vt:lpstr>Coffee In Liver Disease</vt:lpstr>
      <vt:lpstr>Coffee In Liver Disease</vt:lpstr>
      <vt:lpstr>Coffee In Liver Disease</vt:lpstr>
      <vt:lpstr>PowerPoint Presentation</vt:lpstr>
      <vt:lpstr>The Complications of Cirrhosis Hepatic Insufficiency or Portal Hypertension</vt:lpstr>
      <vt:lpstr>What’s New in Portal Hypertension</vt:lpstr>
      <vt:lpstr>Statins – a Mechanism</vt:lpstr>
      <vt:lpstr>Simvastin-HVPG and Blood Flow</vt:lpstr>
      <vt:lpstr>Statins-Lower Rate of Decompensation</vt:lpstr>
      <vt:lpstr>Simvistatin-added to standard therapy following Variceal Bleed-Reduction in all cause mortality</vt:lpstr>
      <vt:lpstr>What’s New with Ascites</vt:lpstr>
      <vt:lpstr>To Understand Ascites- What Should You First Understand?</vt:lpstr>
      <vt:lpstr>PowerPoint Presentation</vt:lpstr>
      <vt:lpstr>SAAG–Total Protein Table</vt:lpstr>
      <vt:lpstr>PowerPoint Presentation</vt:lpstr>
      <vt:lpstr>BNP-Superior to SAAG/Total Protein</vt:lpstr>
      <vt:lpstr>Appropriate Use of Beta Blockers</vt:lpstr>
      <vt:lpstr>What’s new in Encephalopathy</vt:lpstr>
      <vt:lpstr>Medical Therapy for Overt Hepatic Encephalopathy </vt:lpstr>
      <vt:lpstr>Three Elimination Pathways of Ammonia</vt:lpstr>
      <vt:lpstr>Hepatic Encephalopathy–a combination of liver failure and portosystemic shunting. </vt:lpstr>
      <vt:lpstr>Medical Therapy for Overt Hepatic Encephalopathy </vt:lpstr>
      <vt:lpstr>Medical Therapy for Overt Hepatic Encephalopathy </vt:lpstr>
      <vt:lpstr>Probiotics-Lack of consistency in probiotic used</vt:lpstr>
      <vt:lpstr>PowerPoint Presentation</vt:lpstr>
      <vt:lpstr>What’s New in Sarcopenia</vt:lpstr>
      <vt:lpstr>Complications of Cirrhosis</vt:lpstr>
      <vt:lpstr>Malnutrition-a New Definition</vt:lpstr>
      <vt:lpstr>Survival in Sarcopenia</vt:lpstr>
      <vt:lpstr>Decrease Function Predicts Survival</vt:lpstr>
      <vt:lpstr>Cirrhosis with Sarcopenia  a State of Accelerated Starvation</vt:lpstr>
      <vt:lpstr>Timing of Protein Supplement Effect</vt:lpstr>
      <vt:lpstr>Malnutrition in Cirrhosis </vt:lpstr>
      <vt:lpstr>Cirrhosis a Disease of Accelerated Starvation </vt:lpstr>
      <vt:lpstr>Steps to Produce Muscle Mass</vt:lpstr>
      <vt:lpstr>Mechanisms of Sarcopenia</vt:lpstr>
      <vt:lpstr>Use of mTOR in Transplantation</vt:lpstr>
      <vt:lpstr>Therapy based on Mechanisms of Sarcopenia</vt:lpstr>
      <vt:lpstr>Therapy based on Mechanisms of Sarcopenia</vt:lpstr>
      <vt:lpstr>Big Finish</vt:lpstr>
      <vt:lpstr>What Can We Do</vt:lpstr>
      <vt:lpstr>What can we do</vt:lpstr>
      <vt:lpstr>PowerPoint Presentation</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Thomason</dc:creator>
  <cp:lastModifiedBy>Ray Thomason</cp:lastModifiedBy>
  <cp:revision>87</cp:revision>
  <dcterms:created xsi:type="dcterms:W3CDTF">2015-02-16T07:29:17Z</dcterms:created>
  <dcterms:modified xsi:type="dcterms:W3CDTF">2022-03-29T06:24:15Z</dcterms:modified>
</cp:coreProperties>
</file>