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9" r:id="rId4"/>
    <p:sldId id="376" r:id="rId5"/>
    <p:sldId id="261" r:id="rId6"/>
    <p:sldId id="263" r:id="rId7"/>
    <p:sldId id="296" r:id="rId8"/>
    <p:sldId id="267" r:id="rId9"/>
    <p:sldId id="265" r:id="rId10"/>
    <p:sldId id="269" r:id="rId11"/>
    <p:sldId id="384" r:id="rId12"/>
    <p:sldId id="377" r:id="rId13"/>
    <p:sldId id="275" r:id="rId14"/>
    <p:sldId id="273" r:id="rId15"/>
    <p:sldId id="286" r:id="rId16"/>
    <p:sldId id="291" r:id="rId17"/>
    <p:sldId id="287" r:id="rId18"/>
    <p:sldId id="277" r:id="rId19"/>
    <p:sldId id="279" r:id="rId20"/>
    <p:sldId id="289" r:id="rId21"/>
    <p:sldId id="294" r:id="rId22"/>
    <p:sldId id="293" r:id="rId23"/>
    <p:sldId id="283" r:id="rId24"/>
    <p:sldId id="320" r:id="rId25"/>
    <p:sldId id="321" r:id="rId26"/>
    <p:sldId id="386" r:id="rId27"/>
    <p:sldId id="388" r:id="rId28"/>
    <p:sldId id="298" r:id="rId29"/>
    <p:sldId id="302" r:id="rId30"/>
    <p:sldId id="389" r:id="rId31"/>
    <p:sldId id="312" r:id="rId32"/>
    <p:sldId id="308" r:id="rId33"/>
    <p:sldId id="310" r:id="rId34"/>
    <p:sldId id="311" r:id="rId35"/>
    <p:sldId id="329" r:id="rId36"/>
    <p:sldId id="382" r:id="rId37"/>
    <p:sldId id="304" r:id="rId38"/>
    <p:sldId id="381" r:id="rId39"/>
    <p:sldId id="301" r:id="rId40"/>
    <p:sldId id="306" r:id="rId41"/>
    <p:sldId id="300" r:id="rId42"/>
    <p:sldId id="314" r:id="rId43"/>
    <p:sldId id="319" r:id="rId44"/>
    <p:sldId id="316" r:id="rId45"/>
    <p:sldId id="318" r:id="rId46"/>
    <p:sldId id="331" r:id="rId47"/>
    <p:sldId id="327" r:id="rId48"/>
    <p:sldId id="333" r:id="rId49"/>
    <p:sldId id="335" r:id="rId50"/>
    <p:sldId id="337" r:id="rId51"/>
    <p:sldId id="339" r:id="rId52"/>
    <p:sldId id="341" r:id="rId53"/>
    <p:sldId id="343" r:id="rId54"/>
    <p:sldId id="345" r:id="rId55"/>
    <p:sldId id="347" r:id="rId56"/>
    <p:sldId id="349" r:id="rId57"/>
    <p:sldId id="350" r:id="rId58"/>
    <p:sldId id="351" r:id="rId59"/>
    <p:sldId id="352" r:id="rId60"/>
    <p:sldId id="353" r:id="rId61"/>
    <p:sldId id="372" r:id="rId62"/>
    <p:sldId id="373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9CA1CE-C45C-674A-B122-B2BA45E65890}">
          <p14:sldIdLst>
            <p14:sldId id="256"/>
            <p14:sldId id="257"/>
            <p14:sldId id="259"/>
            <p14:sldId id="376"/>
            <p14:sldId id="261"/>
            <p14:sldId id="263"/>
            <p14:sldId id="296"/>
            <p14:sldId id="267"/>
            <p14:sldId id="265"/>
            <p14:sldId id="269"/>
            <p14:sldId id="384"/>
            <p14:sldId id="377"/>
            <p14:sldId id="275"/>
            <p14:sldId id="273"/>
            <p14:sldId id="286"/>
            <p14:sldId id="291"/>
            <p14:sldId id="287"/>
            <p14:sldId id="277"/>
            <p14:sldId id="279"/>
            <p14:sldId id="289"/>
            <p14:sldId id="294"/>
            <p14:sldId id="293"/>
            <p14:sldId id="283"/>
            <p14:sldId id="320"/>
            <p14:sldId id="321"/>
            <p14:sldId id="386"/>
            <p14:sldId id="388"/>
            <p14:sldId id="298"/>
            <p14:sldId id="302"/>
            <p14:sldId id="389"/>
            <p14:sldId id="312"/>
            <p14:sldId id="308"/>
            <p14:sldId id="310"/>
            <p14:sldId id="311"/>
            <p14:sldId id="329"/>
            <p14:sldId id="382"/>
            <p14:sldId id="304"/>
            <p14:sldId id="381"/>
            <p14:sldId id="301"/>
            <p14:sldId id="306"/>
            <p14:sldId id="300"/>
            <p14:sldId id="314"/>
            <p14:sldId id="319"/>
            <p14:sldId id="316"/>
            <p14:sldId id="318"/>
            <p14:sldId id="331"/>
            <p14:sldId id="327"/>
            <p14:sldId id="333"/>
            <p14:sldId id="335"/>
            <p14:sldId id="337"/>
            <p14:sldId id="339"/>
            <p14:sldId id="341"/>
            <p14:sldId id="343"/>
            <p14:sldId id="345"/>
            <p14:sldId id="347"/>
            <p14:sldId id="349"/>
            <p14:sldId id="350"/>
            <p14:sldId id="351"/>
            <p14:sldId id="352"/>
            <p14:sldId id="353"/>
            <p14:sldId id="372"/>
            <p14:sldId id="373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 autoAdjust="0"/>
    <p:restoredTop sz="89982" autoAdjust="0"/>
  </p:normalViewPr>
  <p:slideViewPr>
    <p:cSldViewPr snapToGrid="0" snapToObjects="1">
      <p:cViewPr varScale="1">
        <p:scale>
          <a:sx n="87" d="100"/>
          <a:sy n="87" d="100"/>
        </p:scale>
        <p:origin x="1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D69F-F958-744B-B92F-DFF833481404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47D38-EE2E-BB4B-B12E-471DD01A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47D38-EE2E-BB4B-B12E-471DD01A54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25301-F460-2948-95FC-F6543FE28C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7BE39A-79C2-8A4D-9AED-EB47881DF51C}" type="slidenum">
              <a:rPr lang="en-US" sz="1200">
                <a:latin typeface="Times" charset="0"/>
              </a:rPr>
              <a:pPr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6195E9-AB5F-FD4B-A716-81E4378BF28D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 defTabSz="91501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 defTabSz="91501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 defTabSz="91501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 defTabSz="91501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C2E05E-CF84-E74C-92FB-58AB37796204}" type="slidenum">
              <a:rPr lang="en-US" sz="1200">
                <a:latin typeface="Times" charset="0"/>
              </a:rPr>
              <a:pPr/>
              <a:t>22</a:t>
            </a:fld>
            <a:endParaRPr lang="en-US" sz="1200">
              <a:latin typeface="Times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634C48-2D39-854C-B2C0-0D0FC2F07A87}" type="slidenum">
              <a:rPr lang="en-US" sz="1200">
                <a:latin typeface="Times" charset="0"/>
              </a:rPr>
              <a:pPr/>
              <a:t>37</a:t>
            </a:fld>
            <a:endParaRPr lang="en-US" sz="1200">
              <a:latin typeface="Times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88CFC-1669-6040-B234-CF43E38B349A}" type="slidenum">
              <a:rPr lang="en-US" sz="1200">
                <a:latin typeface="Times" charset="0"/>
              </a:rPr>
              <a:pPr/>
              <a:t>38</a:t>
            </a:fld>
            <a:endParaRPr lang="en-US" sz="1200">
              <a:latin typeface="Times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4A17BD-5CD7-794F-B6A7-2CE22B797189}" type="slidenum">
              <a:rPr lang="en-US" sz="1200">
                <a:latin typeface="Times" charset="0"/>
              </a:rPr>
              <a:pPr/>
              <a:t>39</a:t>
            </a:fld>
            <a:endParaRPr lang="en-US" sz="1200">
              <a:latin typeface="Times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7152A3-FC87-404C-AC12-5FAF4F2338B7}" type="slidenum">
              <a:rPr lang="en-US" sz="1200">
                <a:latin typeface="Times" charset="0"/>
              </a:rPr>
              <a:pPr/>
              <a:t>40</a:t>
            </a:fld>
            <a:endParaRPr lang="en-US" sz="1200">
              <a:latin typeface="Times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5B7A11-1231-6243-BFA6-04DFFAE1D7AC}" type="slidenum">
              <a:rPr lang="en-US" sz="1200">
                <a:latin typeface="Times" charset="0"/>
              </a:rPr>
              <a:pPr/>
              <a:t>41</a:t>
            </a:fld>
            <a:endParaRPr lang="en-US" sz="1200">
              <a:latin typeface="Times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7049"/>
            <a:ext cx="4547152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5B7A11-1231-6243-BFA6-04DFFAE1D7AC}" type="slidenum">
              <a:rPr lang="en-US" sz="1200">
                <a:latin typeface="Times" charset="0"/>
              </a:rPr>
              <a:pPr/>
              <a:t>42</a:t>
            </a:fld>
            <a:endParaRPr lang="en-US" sz="1200">
              <a:latin typeface="Times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424" y="687049"/>
            <a:ext cx="4547152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4A17BD-5CD7-794F-B6A7-2CE22B797189}" type="slidenum">
              <a:rPr lang="en-US" sz="1200">
                <a:latin typeface="Times" charset="0"/>
              </a:rPr>
              <a:pPr/>
              <a:t>44</a:t>
            </a:fld>
            <a:endParaRPr lang="en-US" sz="1200">
              <a:latin typeface="Times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83E14F-8356-9945-97EB-E51C48DCE8FA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DB9C61-9D92-DB45-825A-C194A002A855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B9BC51-B805-C046-9A9A-8C40386061A9}" type="slidenum">
              <a:rPr lang="en-US" sz="1200">
                <a:latin typeface="Times" charset="0"/>
              </a:rPr>
              <a:pPr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1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6A5BD-2467-3648-8B1F-1E8E03D86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66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03D1-E830-0549-86DA-4913E31C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A9C13-B168-3F41-818B-13C9A8BF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929F0-5D5A-1642-9264-865FA8DEF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0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3D5E6-FAF0-B048-A647-8EB2DDE7E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1853-B8E3-CA47-AE94-FFEF1394264B}" type="datetimeFigureOut">
              <a:rPr lang="en-US" smtClean="0"/>
              <a:t>12/24/20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BFD1-2259-D344-9CCF-0CD06D997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Cholestasis</a:t>
            </a:r>
            <a:br>
              <a:rPr lang="en-US" dirty="0"/>
            </a:br>
            <a:r>
              <a:rPr lang="en-US" dirty="0" err="1"/>
              <a:t>Hepatology</a:t>
            </a:r>
            <a:r>
              <a:rPr lang="en-US" dirty="0"/>
              <a:t> Update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Thomason, M.D.</a:t>
            </a:r>
          </a:p>
          <a:p>
            <a:r>
              <a:rPr lang="en-US" dirty="0"/>
              <a:t>February 23 2013</a:t>
            </a:r>
          </a:p>
        </p:txBody>
      </p:sp>
    </p:spTree>
    <p:extLst>
      <p:ext uri="{BB962C8B-B14F-4D97-AF65-F5344CB8AC3E}">
        <p14:creationId xmlns:p14="http://schemas.microsoft.com/office/powerpoint/2010/main" val="328682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Biliary Drainage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7723188" y="62928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CC3300"/>
                </a:solidFill>
              </a:rPr>
              <a:t>Fig 45-4</a:t>
            </a:r>
          </a:p>
        </p:txBody>
      </p:sp>
      <p:pic>
        <p:nvPicPr>
          <p:cNvPr id="100356" name="Picture 5" descr="45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6985" r="2211" b="11052"/>
          <a:stretch>
            <a:fillRect/>
          </a:stretch>
        </p:blipFill>
        <p:spPr bwMode="auto">
          <a:xfrm>
            <a:off x="603250" y="1401763"/>
            <a:ext cx="7915275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5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nal_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8356" r="2834" b="16064"/>
          <a:stretch>
            <a:fillRect/>
          </a:stretch>
        </p:blipFill>
        <p:spPr>
          <a:xfrm>
            <a:off x="-22225" y="393700"/>
            <a:ext cx="9166225" cy="607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6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45_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764" r="12221" b="4225"/>
          <a:stretch>
            <a:fillRect/>
          </a:stretch>
        </p:blipFill>
        <p:spPr bwMode="auto">
          <a:xfrm>
            <a:off x="-23812" y="0"/>
            <a:ext cx="774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723188" y="6292850"/>
            <a:ext cx="1284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CC3300"/>
                </a:solidFill>
              </a:rPr>
              <a:t>Fig 45-13</a:t>
            </a:r>
          </a:p>
        </p:txBody>
      </p:sp>
    </p:spTree>
    <p:extLst>
      <p:ext uri="{BB962C8B-B14F-4D97-AF65-F5344CB8AC3E}">
        <p14:creationId xmlns:p14="http://schemas.microsoft.com/office/powerpoint/2010/main" val="51431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Summary of Liver Anatomy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4050" cy="491966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Hepatocytes are secretory epithelial cells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Hepatocytes separate the blood space (sinusoids) from the bile space (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canaliculi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Liver contains hepatocytes,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Kupffer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stellate cells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Liver has a dual blood supply, but a single venous drainage system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Arrangement of hepatocytes can be considered as classic lobule, portal lobule, or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acinar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unit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Bile drains from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canaliculi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to larger bile ducts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Gallbladder stores bile for controlled release</a:t>
            </a:r>
          </a:p>
        </p:txBody>
      </p:sp>
    </p:spTree>
    <p:extLst>
      <p:ext uri="{BB962C8B-B14F-4D97-AF65-F5344CB8AC3E}">
        <p14:creationId xmlns:p14="http://schemas.microsoft.com/office/powerpoint/2010/main" val="21986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ChangeArrowheads="1"/>
          </p:cNvSpPr>
          <p:nvPr/>
        </p:nvSpPr>
        <p:spPr bwMode="auto">
          <a:xfrm rot="10806649" flipH="1">
            <a:off x="2438400" y="2286000"/>
            <a:ext cx="2878138" cy="2286000"/>
          </a:xfrm>
          <a:prstGeom prst="rtTriangle">
            <a:avLst/>
          </a:prstGeom>
          <a:solidFill>
            <a:srgbClr val="8A134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en-US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97283" name="Arc 3"/>
          <p:cNvSpPr>
            <a:spLocks/>
          </p:cNvSpPr>
          <p:nvPr/>
        </p:nvSpPr>
        <p:spPr bwMode="auto">
          <a:xfrm>
            <a:off x="3587750" y="3649663"/>
            <a:ext cx="879475" cy="2220912"/>
          </a:xfrm>
          <a:custGeom>
            <a:avLst/>
            <a:gdLst>
              <a:gd name="G0" fmla="+- 0 0 0"/>
              <a:gd name="G1" fmla="+- 21559 0 0"/>
              <a:gd name="G2" fmla="+- 21600 0 0"/>
              <a:gd name="T0" fmla="*/ 1323 w 21600"/>
              <a:gd name="T1" fmla="*/ 0 h 30703"/>
              <a:gd name="T2" fmla="*/ 19568 w 21600"/>
              <a:gd name="T3" fmla="*/ 30703 h 30703"/>
              <a:gd name="T4" fmla="*/ 0 w 21600"/>
              <a:gd name="T5" fmla="*/ 21559 h 30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703" fill="none" extrusionOk="0">
                <a:moveTo>
                  <a:pt x="1323" y="-1"/>
                </a:moveTo>
                <a:cubicBezTo>
                  <a:pt x="12717" y="698"/>
                  <a:pt x="21600" y="10143"/>
                  <a:pt x="21600" y="21559"/>
                </a:cubicBezTo>
                <a:cubicBezTo>
                  <a:pt x="21600" y="24719"/>
                  <a:pt x="20906" y="27840"/>
                  <a:pt x="19568" y="30703"/>
                </a:cubicBezTo>
              </a:path>
              <a:path w="21600" h="30703" stroke="0" extrusionOk="0">
                <a:moveTo>
                  <a:pt x="1323" y="-1"/>
                </a:moveTo>
                <a:cubicBezTo>
                  <a:pt x="12717" y="698"/>
                  <a:pt x="21600" y="10143"/>
                  <a:pt x="21600" y="21559"/>
                </a:cubicBezTo>
                <a:cubicBezTo>
                  <a:pt x="21600" y="24719"/>
                  <a:pt x="20906" y="27840"/>
                  <a:pt x="19568" y="30703"/>
                </a:cubicBezTo>
                <a:lnTo>
                  <a:pt x="0" y="21559"/>
                </a:lnTo>
                <a:close/>
              </a:path>
            </a:pathLst>
          </a:custGeom>
          <a:noFill/>
          <a:ln w="57150" cmpd="sng">
            <a:solidFill>
              <a:srgbClr val="FAFD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 rot="-3591457">
            <a:off x="3293269" y="3623469"/>
            <a:ext cx="457200" cy="677862"/>
          </a:xfrm>
          <a:prstGeom prst="wedgeEllipseCallout">
            <a:avLst>
              <a:gd name="adj1" fmla="val 54662"/>
              <a:gd name="adj2" fmla="val 96903"/>
            </a:avLst>
          </a:prstGeom>
          <a:solidFill>
            <a:srgbClr val="FAFD00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776538" y="2590800"/>
            <a:ext cx="852487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  <a:cs typeface="+mn-cs"/>
              </a:rPr>
              <a:t>Liver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3878263" y="3152775"/>
            <a:ext cx="1316037" cy="566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 flipV="1">
            <a:off x="3605213" y="3990975"/>
            <a:ext cx="1939925" cy="522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grpSp>
        <p:nvGrpSpPr>
          <p:cNvPr id="82951" name="Group 12"/>
          <p:cNvGrpSpPr>
            <a:grpSpLocks/>
          </p:cNvGrpSpPr>
          <p:nvPr/>
        </p:nvGrpSpPr>
        <p:grpSpPr bwMode="auto">
          <a:xfrm>
            <a:off x="3589338" y="5867400"/>
            <a:ext cx="1625600" cy="533400"/>
            <a:chOff x="768" y="1536"/>
            <a:chExt cx="1152" cy="336"/>
          </a:xfrm>
        </p:grpSpPr>
        <p:sp>
          <p:nvSpPr>
            <p:cNvPr id="97293" name="AutoShape 13"/>
            <p:cNvSpPr>
              <a:spLocks noChangeArrowheads="1"/>
            </p:cNvSpPr>
            <p:nvPr/>
          </p:nvSpPr>
          <p:spPr bwMode="auto">
            <a:xfrm rot="5400000">
              <a:off x="744" y="1560"/>
              <a:ext cx="336" cy="288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294" name="AutoShape 14"/>
            <p:cNvSpPr>
              <a:spLocks noChangeArrowheads="1"/>
            </p:cNvSpPr>
            <p:nvPr/>
          </p:nvSpPr>
          <p:spPr bwMode="auto">
            <a:xfrm rot="5400000">
              <a:off x="1032" y="1560"/>
              <a:ext cx="336" cy="288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295" name="AutoShape 15"/>
            <p:cNvSpPr>
              <a:spLocks noChangeArrowheads="1"/>
            </p:cNvSpPr>
            <p:nvPr/>
          </p:nvSpPr>
          <p:spPr bwMode="auto">
            <a:xfrm rot="5400000">
              <a:off x="1608" y="1560"/>
              <a:ext cx="336" cy="288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 rot="5400000">
              <a:off x="1320" y="1560"/>
              <a:ext cx="336" cy="288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82952" name="Rectangle 9"/>
          <p:cNvSpPr>
            <a:spLocks noGrp="1" noChangeArrowheads="1"/>
          </p:cNvSpPr>
          <p:nvPr>
            <p:ph type="title"/>
          </p:nvPr>
        </p:nvSpPr>
        <p:spPr>
          <a:xfrm>
            <a:off x="434975" y="228600"/>
            <a:ext cx="8262938" cy="11318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Bile Composition Varies</a:t>
            </a:r>
            <a:b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Along the Biliary Tree </a:t>
            </a:r>
          </a:p>
        </p:txBody>
      </p:sp>
      <p:sp>
        <p:nvSpPr>
          <p:cNvPr id="82953" name="TextBox 2"/>
          <p:cNvSpPr txBox="1">
            <a:spLocks noChangeArrowheads="1"/>
          </p:cNvSpPr>
          <p:nvPr/>
        </p:nvSpPr>
        <p:spPr bwMode="auto">
          <a:xfrm>
            <a:off x="5465763" y="1882775"/>
            <a:ext cx="19812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CANALICULAR</a:t>
            </a:r>
          </a:p>
        </p:txBody>
      </p:sp>
      <p:sp>
        <p:nvSpPr>
          <p:cNvPr id="82954" name="TextBox 3"/>
          <p:cNvSpPr txBox="1">
            <a:spLocks noChangeArrowheads="1"/>
          </p:cNvSpPr>
          <p:nvPr/>
        </p:nvSpPr>
        <p:spPr bwMode="auto">
          <a:xfrm>
            <a:off x="5249863" y="2665413"/>
            <a:ext cx="2579687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HEPATIC</a:t>
            </a:r>
          </a:p>
          <a:p>
            <a:r>
              <a:rPr lang="en-US"/>
              <a:t>Canalicular Bile plus</a:t>
            </a:r>
          </a:p>
          <a:p>
            <a:r>
              <a:rPr lang="en-US"/>
              <a:t>Ductular Modification</a:t>
            </a:r>
          </a:p>
        </p:txBody>
      </p:sp>
      <p:sp>
        <p:nvSpPr>
          <p:cNvPr id="82955" name="TextBox 4"/>
          <p:cNvSpPr txBox="1">
            <a:spLocks noChangeArrowheads="1"/>
          </p:cNvSpPr>
          <p:nvPr/>
        </p:nvSpPr>
        <p:spPr bwMode="auto">
          <a:xfrm>
            <a:off x="5567363" y="4014788"/>
            <a:ext cx="26066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GALLBLADDER</a:t>
            </a:r>
          </a:p>
          <a:p>
            <a:r>
              <a:rPr lang="en-US"/>
              <a:t>Concentrated and </a:t>
            </a:r>
          </a:p>
          <a:p>
            <a:r>
              <a:rPr lang="en-US"/>
              <a:t>Acidified Hepatic Bile</a:t>
            </a:r>
          </a:p>
        </p:txBody>
      </p:sp>
      <p:sp>
        <p:nvSpPr>
          <p:cNvPr id="82956" name="TextBox 5"/>
          <p:cNvSpPr txBox="1">
            <a:spLocks noChangeArrowheads="1"/>
          </p:cNvSpPr>
          <p:nvPr/>
        </p:nvSpPr>
        <p:spPr bwMode="auto">
          <a:xfrm>
            <a:off x="5840413" y="5397500"/>
            <a:ext cx="29210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DUODENAL</a:t>
            </a:r>
          </a:p>
          <a:p>
            <a:r>
              <a:rPr lang="en-US"/>
              <a:t>Gallbladder Bile plus</a:t>
            </a:r>
          </a:p>
          <a:p>
            <a:r>
              <a:rPr lang="en-US"/>
              <a:t>Gastric, Pancreatic, and</a:t>
            </a:r>
          </a:p>
          <a:p>
            <a:r>
              <a:rPr lang="en-US"/>
              <a:t>Intestinal Juices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4456113" y="6105525"/>
            <a:ext cx="1366837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46005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Bile Flow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434975" y="1487488"/>
            <a:ext cx="8386763" cy="51689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choleretic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activity varies from 8 to 30 µL bile flow per µmole of bile acid secreted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humans most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bile flow is generated by bile acid secretion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Newly secreted hepatic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bile is modified during its transit in the biliary tree –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ductular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epithelial cells (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cholangiocytes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may add up to 40% volume of bile. </a:t>
            </a:r>
          </a:p>
          <a:p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Ductular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modifications to hepatic bile 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Absorption of solutes (glucose, amino acids, bile acids)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Secretion of solutes (bicarbonate, chloride)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Addition of water </a:t>
            </a:r>
            <a:r>
              <a:rPr lang="en-US" sz="2400" dirty="0" err="1">
                <a:latin typeface="Arial" charset="0"/>
                <a:ea typeface="ＭＳ Ｐゴシック" charset="0"/>
              </a:rPr>
              <a:t>paracellularly</a:t>
            </a:r>
            <a:r>
              <a:rPr lang="en-US" sz="2400" dirty="0">
                <a:latin typeface="Arial" charset="0"/>
                <a:ea typeface="ＭＳ Ｐゴシック" charset="0"/>
              </a:rPr>
              <a:t> and through channels (</a:t>
            </a:r>
            <a:r>
              <a:rPr lang="en-US" sz="2400" dirty="0" err="1">
                <a:latin typeface="Arial" charset="0"/>
                <a:ea typeface="ＭＳ Ｐゴシック" charset="0"/>
              </a:rPr>
              <a:t>aquaporins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102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Bile Formation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339725" y="1600200"/>
            <a:ext cx="8437563" cy="4625975"/>
          </a:xfrm>
        </p:spPr>
        <p:txBody>
          <a:bodyPr/>
          <a:lstStyle/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Osmotically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active inorganic and organic solutes are secreted into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lumen – water follows passively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Flow is described as bile acid dependent (organic ions) and bile acid independent (inorganic ions)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ATP-dependent carriers actively secrete bile acids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Water, plasma electrolytes, calcium, glucose, amino acids, bicarbonate, etc. flow into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canaliculus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in response to the osmotic gradient</a:t>
            </a:r>
          </a:p>
        </p:txBody>
      </p:sp>
    </p:spTree>
    <p:extLst>
      <p:ext uri="{BB962C8B-B14F-4D97-AF65-F5344CB8AC3E}">
        <p14:creationId xmlns:p14="http://schemas.microsoft.com/office/powerpoint/2010/main" val="414979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5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094" r="8156" b="9320"/>
          <a:stretch>
            <a:fillRect/>
          </a:stretch>
        </p:blipFill>
        <p:spPr bwMode="auto">
          <a:xfrm>
            <a:off x="1171575" y="1060450"/>
            <a:ext cx="713105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5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2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Grp="1" noChangeArrowheads="1"/>
          </p:cNvSpPr>
          <p:nvPr>
            <p:ph type="title"/>
          </p:nvPr>
        </p:nvSpPr>
        <p:spPr>
          <a:xfrm>
            <a:off x="4997450" y="0"/>
            <a:ext cx="4146550" cy="1031875"/>
          </a:xfrm>
          <a:solidFill>
            <a:schemeClr val="bg2">
              <a:lumMod val="60000"/>
              <a:lumOff val="40000"/>
            </a:schemeClr>
          </a:solidFill>
        </p:spPr>
        <p:txBody>
          <a:bodyPr lIns="90487" tIns="44450" rIns="90487" bIns="44450"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Solute composition of human bile</a:t>
            </a:r>
          </a:p>
        </p:txBody>
      </p:sp>
    </p:spTree>
    <p:extLst>
      <p:ext uri="{BB962C8B-B14F-4D97-AF65-F5344CB8AC3E}">
        <p14:creationId xmlns:p14="http://schemas.microsoft.com/office/powerpoint/2010/main" val="25988402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ChangeAspect="1" noChangeArrowheads="1"/>
          </p:cNvSpPr>
          <p:nvPr/>
        </p:nvSpPr>
        <p:spPr bwMode="auto">
          <a:xfrm>
            <a:off x="325438" y="1063625"/>
            <a:ext cx="2227262" cy="5427663"/>
          </a:xfrm>
          <a:prstGeom prst="roundRect">
            <a:avLst>
              <a:gd name="adj" fmla="val 8875"/>
            </a:avLst>
          </a:prstGeom>
          <a:solidFill>
            <a:srgbClr val="663300"/>
          </a:soli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9267" name="Oval 3"/>
          <p:cNvSpPr>
            <a:spLocks noChangeAspect="1" noChangeArrowheads="1"/>
          </p:cNvSpPr>
          <p:nvPr/>
        </p:nvSpPr>
        <p:spPr bwMode="auto">
          <a:xfrm>
            <a:off x="1357313" y="1928813"/>
            <a:ext cx="2370137" cy="3698875"/>
          </a:xfrm>
          <a:prstGeom prst="ellipse">
            <a:avLst/>
          </a:prstGeom>
          <a:solidFill>
            <a:schemeClr val="tx1"/>
          </a:soli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spect="1" noChangeArrowheads="1"/>
          </p:cNvSpPr>
          <p:nvPr/>
        </p:nvSpPr>
        <p:spPr bwMode="auto">
          <a:xfrm>
            <a:off x="2581275" y="1828800"/>
            <a:ext cx="1208088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269" name="Rectangle 5"/>
          <p:cNvSpPr>
            <a:spLocks noChangeAspect="1" noChangeArrowheads="1"/>
          </p:cNvSpPr>
          <p:nvPr/>
        </p:nvSpPr>
        <p:spPr bwMode="auto">
          <a:xfrm>
            <a:off x="952500" y="5432425"/>
            <a:ext cx="78898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00FFFF"/>
                </a:solidFill>
              </a:rPr>
              <a:t>MRP2</a:t>
            </a:r>
          </a:p>
        </p:txBody>
      </p:sp>
      <p:sp>
        <p:nvSpPr>
          <p:cNvPr id="139270" name="Rectangle 6"/>
          <p:cNvSpPr>
            <a:spLocks noChangeAspect="1" noChangeArrowheads="1"/>
          </p:cNvSpPr>
          <p:nvPr/>
        </p:nvSpPr>
        <p:spPr bwMode="auto">
          <a:xfrm>
            <a:off x="1173163" y="1744663"/>
            <a:ext cx="677862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00FFFF"/>
                </a:solidFill>
              </a:rPr>
              <a:t>FIC1</a:t>
            </a:r>
          </a:p>
        </p:txBody>
      </p:sp>
      <p:sp>
        <p:nvSpPr>
          <p:cNvPr id="139271" name="Rectangle 7"/>
          <p:cNvSpPr>
            <a:spLocks noChangeAspect="1" noChangeArrowheads="1"/>
          </p:cNvSpPr>
          <p:nvPr/>
        </p:nvSpPr>
        <p:spPr bwMode="auto">
          <a:xfrm>
            <a:off x="1149350" y="2355850"/>
            <a:ext cx="434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 b="1"/>
              <a:t>ATP</a:t>
            </a:r>
          </a:p>
        </p:txBody>
      </p:sp>
      <p:sp>
        <p:nvSpPr>
          <p:cNvPr id="139272" name="Rectangle 8"/>
          <p:cNvSpPr>
            <a:spLocks noChangeAspect="1" noChangeArrowheads="1"/>
          </p:cNvSpPr>
          <p:nvPr/>
        </p:nvSpPr>
        <p:spPr bwMode="auto">
          <a:xfrm>
            <a:off x="627063" y="2314575"/>
            <a:ext cx="5191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</a:rPr>
              <a:t>BA</a:t>
            </a:r>
            <a:r>
              <a:rPr lang="en-US" sz="1600" b="1" baseline="30000">
                <a:solidFill>
                  <a:srgbClr val="FF9933"/>
                </a:solidFill>
              </a:rPr>
              <a:t>-</a:t>
            </a:r>
            <a:endParaRPr lang="en-US" sz="1600" b="1">
              <a:solidFill>
                <a:srgbClr val="FF9933"/>
              </a:solidFill>
            </a:endParaRPr>
          </a:p>
        </p:txBody>
      </p:sp>
      <p:sp>
        <p:nvSpPr>
          <p:cNvPr id="139273" name="Line 9"/>
          <p:cNvSpPr>
            <a:spLocks noChangeAspect="1" noChangeShapeType="1"/>
          </p:cNvSpPr>
          <p:nvPr/>
        </p:nvSpPr>
        <p:spPr bwMode="auto">
          <a:xfrm rot="1800000">
            <a:off x="1220788" y="2806700"/>
            <a:ext cx="8255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78" name="Oval 10"/>
          <p:cNvSpPr>
            <a:spLocks noChangeArrowheads="1"/>
          </p:cNvSpPr>
          <p:nvPr/>
        </p:nvSpPr>
        <p:spPr bwMode="auto">
          <a:xfrm>
            <a:off x="1349375" y="2530475"/>
            <a:ext cx="461963" cy="51593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9275" name="Rectangle 11"/>
          <p:cNvSpPr>
            <a:spLocks noChangeAspect="1" noChangeArrowheads="1"/>
          </p:cNvSpPr>
          <p:nvPr/>
        </p:nvSpPr>
        <p:spPr bwMode="auto">
          <a:xfrm>
            <a:off x="1135063" y="4410075"/>
            <a:ext cx="434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 b="1"/>
              <a:t>ATP</a:t>
            </a:r>
          </a:p>
        </p:txBody>
      </p:sp>
      <p:sp>
        <p:nvSpPr>
          <p:cNvPr id="139276" name="Rectangle 12"/>
          <p:cNvSpPr>
            <a:spLocks noChangeAspect="1" noChangeArrowheads="1"/>
          </p:cNvSpPr>
          <p:nvPr/>
        </p:nvSpPr>
        <p:spPr bwMode="auto">
          <a:xfrm>
            <a:off x="863600" y="4918075"/>
            <a:ext cx="43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</a:rPr>
              <a:t>PL</a:t>
            </a:r>
          </a:p>
        </p:txBody>
      </p:sp>
      <p:sp>
        <p:nvSpPr>
          <p:cNvPr id="139277" name="Line 13"/>
          <p:cNvSpPr>
            <a:spLocks noChangeAspect="1" noChangeShapeType="1"/>
          </p:cNvSpPr>
          <p:nvPr/>
        </p:nvSpPr>
        <p:spPr bwMode="auto">
          <a:xfrm rot="-1800000">
            <a:off x="1204913" y="4795838"/>
            <a:ext cx="82550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2" name="Oval 14"/>
          <p:cNvSpPr>
            <a:spLocks noChangeArrowheads="1"/>
          </p:cNvSpPr>
          <p:nvPr/>
        </p:nvSpPr>
        <p:spPr bwMode="auto">
          <a:xfrm>
            <a:off x="1347788" y="4543425"/>
            <a:ext cx="461962" cy="51593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9279" name="Line 15"/>
          <p:cNvSpPr>
            <a:spLocks noChangeAspect="1" noChangeShapeType="1"/>
          </p:cNvSpPr>
          <p:nvPr/>
        </p:nvSpPr>
        <p:spPr bwMode="auto">
          <a:xfrm>
            <a:off x="931863" y="3781425"/>
            <a:ext cx="8921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4" name="Oval 16"/>
          <p:cNvSpPr>
            <a:spLocks noChangeArrowheads="1"/>
          </p:cNvSpPr>
          <p:nvPr/>
        </p:nvSpPr>
        <p:spPr bwMode="auto">
          <a:xfrm>
            <a:off x="1146175" y="3524250"/>
            <a:ext cx="461963" cy="51593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1268413" y="3516313"/>
            <a:ext cx="234950" cy="523875"/>
          </a:xfrm>
          <a:custGeom>
            <a:avLst/>
            <a:gdLst>
              <a:gd name="T0" fmla="*/ 2147483647 w 148"/>
              <a:gd name="T1" fmla="*/ 0 h 321"/>
              <a:gd name="T2" fmla="*/ 2147483647 w 148"/>
              <a:gd name="T3" fmla="*/ 2147483647 h 321"/>
              <a:gd name="T4" fmla="*/ 2147483647 w 148"/>
              <a:gd name="T5" fmla="*/ 2147483647 h 321"/>
              <a:gd name="T6" fmla="*/ 2147483647 w 148"/>
              <a:gd name="T7" fmla="*/ 2147483647 h 321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321"/>
              <a:gd name="T14" fmla="*/ 148 w 148"/>
              <a:gd name="T15" fmla="*/ 321 h 3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321">
                <a:moveTo>
                  <a:pt x="63" y="0"/>
                </a:moveTo>
                <a:cubicBezTo>
                  <a:pt x="55" y="20"/>
                  <a:pt x="0" y="90"/>
                  <a:pt x="12" y="120"/>
                </a:cubicBezTo>
                <a:cubicBezTo>
                  <a:pt x="24" y="150"/>
                  <a:pt x="122" y="147"/>
                  <a:pt x="135" y="180"/>
                </a:cubicBezTo>
                <a:cubicBezTo>
                  <a:pt x="148" y="213"/>
                  <a:pt x="99" y="292"/>
                  <a:pt x="90" y="321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2" name="Rectangle 18"/>
          <p:cNvSpPr>
            <a:spLocks noChangeAspect="1" noChangeArrowheads="1"/>
          </p:cNvSpPr>
          <p:nvPr/>
        </p:nvSpPr>
        <p:spPr bwMode="auto">
          <a:xfrm>
            <a:off x="835025" y="3452813"/>
            <a:ext cx="434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 b="1"/>
              <a:t>ATP</a:t>
            </a:r>
          </a:p>
        </p:txBody>
      </p:sp>
      <p:grpSp>
        <p:nvGrpSpPr>
          <p:cNvPr id="139283" name="Group 19"/>
          <p:cNvGrpSpPr>
            <a:grpSpLocks/>
          </p:cNvGrpSpPr>
          <p:nvPr/>
        </p:nvGrpSpPr>
        <p:grpSpPr bwMode="auto">
          <a:xfrm>
            <a:off x="1570038" y="5164138"/>
            <a:ext cx="965200" cy="792162"/>
            <a:chOff x="4229" y="3335"/>
            <a:chExt cx="608" cy="499"/>
          </a:xfrm>
        </p:grpSpPr>
        <p:sp>
          <p:nvSpPr>
            <p:cNvPr id="139312" name="Rectangle 20"/>
            <p:cNvSpPr>
              <a:spLocks noChangeAspect="1" noChangeArrowheads="1"/>
            </p:cNvSpPr>
            <p:nvPr/>
          </p:nvSpPr>
          <p:spPr bwMode="auto">
            <a:xfrm>
              <a:off x="4229" y="3654"/>
              <a:ext cx="27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 b="1"/>
                <a:t>ATP</a:t>
              </a:r>
            </a:p>
          </p:txBody>
        </p:sp>
        <p:grpSp>
          <p:nvGrpSpPr>
            <p:cNvPr id="139313" name="Group 21"/>
            <p:cNvGrpSpPr>
              <a:grpSpLocks/>
            </p:cNvGrpSpPr>
            <p:nvPr/>
          </p:nvGrpSpPr>
          <p:grpSpPr bwMode="auto">
            <a:xfrm rot="-900000">
              <a:off x="4460" y="3335"/>
              <a:ext cx="377" cy="499"/>
              <a:chOff x="4397" y="3319"/>
              <a:chExt cx="377" cy="499"/>
            </a:xfrm>
          </p:grpSpPr>
          <p:sp>
            <p:nvSpPr>
              <p:cNvPr id="13931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97" y="3319"/>
                <a:ext cx="377" cy="49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1" name="Oval 23"/>
              <p:cNvSpPr>
                <a:spLocks noChangeArrowheads="1"/>
              </p:cNvSpPr>
              <p:nvPr/>
            </p:nvSpPr>
            <p:spPr bwMode="auto">
              <a:xfrm>
                <a:off x="4428" y="3407"/>
                <a:ext cx="290" cy="32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16078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39284" name="Rectangle 24"/>
          <p:cNvSpPr>
            <a:spLocks noChangeAspect="1" noChangeArrowheads="1"/>
          </p:cNvSpPr>
          <p:nvPr/>
        </p:nvSpPr>
        <p:spPr bwMode="auto">
          <a:xfrm>
            <a:off x="1497013" y="1257300"/>
            <a:ext cx="180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endParaRPr lang="en-US" sz="1400" b="1"/>
          </a:p>
        </p:txBody>
      </p:sp>
      <p:sp>
        <p:nvSpPr>
          <p:cNvPr id="139285" name="Rectangle 25"/>
          <p:cNvSpPr>
            <a:spLocks noChangeAspect="1" noChangeArrowheads="1"/>
          </p:cNvSpPr>
          <p:nvPr/>
        </p:nvSpPr>
        <p:spPr bwMode="auto">
          <a:xfrm>
            <a:off x="2049463" y="1563688"/>
            <a:ext cx="434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 b="1"/>
              <a:t>ATP</a:t>
            </a:r>
          </a:p>
        </p:txBody>
      </p:sp>
      <p:sp>
        <p:nvSpPr>
          <p:cNvPr id="139286" name="Line 26"/>
          <p:cNvSpPr>
            <a:spLocks noChangeAspect="1" noChangeShapeType="1"/>
          </p:cNvSpPr>
          <p:nvPr/>
        </p:nvSpPr>
        <p:spPr bwMode="auto">
          <a:xfrm>
            <a:off x="1890713" y="1741488"/>
            <a:ext cx="600075" cy="766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5" name="Oval 27"/>
          <p:cNvSpPr>
            <a:spLocks noChangeArrowheads="1"/>
          </p:cNvSpPr>
          <p:nvPr/>
        </p:nvSpPr>
        <p:spPr bwMode="auto">
          <a:xfrm rot="900000">
            <a:off x="1924050" y="1787525"/>
            <a:ext cx="463550" cy="51593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9288" name="Text Box 28"/>
          <p:cNvSpPr txBox="1">
            <a:spLocks noChangeArrowheads="1"/>
          </p:cNvSpPr>
          <p:nvPr/>
        </p:nvSpPr>
        <p:spPr bwMode="auto">
          <a:xfrm>
            <a:off x="501650" y="35591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9289" name="Rectangle 29"/>
          <p:cNvSpPr>
            <a:spLocks noChangeAspect="1" noChangeArrowheads="1"/>
          </p:cNvSpPr>
          <p:nvPr/>
        </p:nvSpPr>
        <p:spPr bwMode="auto">
          <a:xfrm>
            <a:off x="1598613" y="1420813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</a:rPr>
              <a:t>?</a:t>
            </a:r>
          </a:p>
        </p:txBody>
      </p:sp>
      <p:sp>
        <p:nvSpPr>
          <p:cNvPr id="139290" name="Rectangle 30"/>
          <p:cNvSpPr>
            <a:spLocks noChangeAspect="1" noChangeArrowheads="1"/>
          </p:cNvSpPr>
          <p:nvPr/>
        </p:nvSpPr>
        <p:spPr bwMode="auto">
          <a:xfrm>
            <a:off x="827088" y="6029325"/>
            <a:ext cx="1571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solidFill>
                  <a:srgbClr val="FF9933"/>
                </a:solidFill>
              </a:rPr>
              <a:t>Conj. Bilirubin</a:t>
            </a:r>
          </a:p>
        </p:txBody>
      </p:sp>
      <p:sp>
        <p:nvSpPr>
          <p:cNvPr id="139291" name="Rectangle 31"/>
          <p:cNvSpPr>
            <a:spLocks noGrp="1" noChangeArrowheads="1"/>
          </p:cNvSpPr>
          <p:nvPr>
            <p:ph type="title"/>
          </p:nvPr>
        </p:nvSpPr>
        <p:spPr>
          <a:xfrm>
            <a:off x="246063" y="228600"/>
            <a:ext cx="8651875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dirty="0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 Transporters Determine Biliary Components</a:t>
            </a:r>
          </a:p>
        </p:txBody>
      </p:sp>
      <p:sp>
        <p:nvSpPr>
          <p:cNvPr id="139292" name="Rectangle 32"/>
          <p:cNvSpPr>
            <a:spLocks noChangeAspect="1" noChangeArrowheads="1"/>
          </p:cNvSpPr>
          <p:nvPr/>
        </p:nvSpPr>
        <p:spPr bwMode="auto">
          <a:xfrm>
            <a:off x="468313" y="2819400"/>
            <a:ext cx="798512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00FFFF"/>
                </a:solidFill>
              </a:rPr>
              <a:t>BSEP</a:t>
            </a:r>
          </a:p>
        </p:txBody>
      </p:sp>
      <p:sp>
        <p:nvSpPr>
          <p:cNvPr id="139293" name="Rectangle 33"/>
          <p:cNvSpPr>
            <a:spLocks noChangeAspect="1" noChangeArrowheads="1"/>
          </p:cNvSpPr>
          <p:nvPr/>
        </p:nvSpPr>
        <p:spPr bwMode="auto">
          <a:xfrm>
            <a:off x="263525" y="871538"/>
            <a:ext cx="242888" cy="5713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9294" name="Text Box 34"/>
          <p:cNvSpPr txBox="1">
            <a:spLocks noChangeArrowheads="1"/>
          </p:cNvSpPr>
          <p:nvPr/>
        </p:nvSpPr>
        <p:spPr bwMode="auto">
          <a:xfrm>
            <a:off x="436563" y="3608388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33"/>
                </a:solidFill>
              </a:rPr>
              <a:t>XOL</a:t>
            </a:r>
          </a:p>
        </p:txBody>
      </p:sp>
      <p:sp>
        <p:nvSpPr>
          <p:cNvPr id="139295" name="Rectangle 35"/>
          <p:cNvSpPr>
            <a:spLocks noChangeAspect="1" noChangeArrowheads="1"/>
          </p:cNvSpPr>
          <p:nvPr/>
        </p:nvSpPr>
        <p:spPr bwMode="auto">
          <a:xfrm>
            <a:off x="80963" y="4029075"/>
            <a:ext cx="136842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00FFFF"/>
                </a:solidFill>
              </a:rPr>
              <a:t>ABCG5   G8</a:t>
            </a:r>
          </a:p>
        </p:txBody>
      </p:sp>
      <p:sp>
        <p:nvSpPr>
          <p:cNvPr id="139296" name="Freeform 36"/>
          <p:cNvSpPr>
            <a:spLocks noChangeAspect="1"/>
          </p:cNvSpPr>
          <p:nvPr/>
        </p:nvSpPr>
        <p:spPr bwMode="auto">
          <a:xfrm>
            <a:off x="917575" y="4081463"/>
            <a:ext cx="92075" cy="204787"/>
          </a:xfrm>
          <a:custGeom>
            <a:avLst/>
            <a:gdLst>
              <a:gd name="T0" fmla="*/ 2147483647 w 148"/>
              <a:gd name="T1" fmla="*/ 0 h 321"/>
              <a:gd name="T2" fmla="*/ 2147483647 w 148"/>
              <a:gd name="T3" fmla="*/ 2147483647 h 321"/>
              <a:gd name="T4" fmla="*/ 2147483647 w 148"/>
              <a:gd name="T5" fmla="*/ 2147483647 h 321"/>
              <a:gd name="T6" fmla="*/ 2147483647 w 148"/>
              <a:gd name="T7" fmla="*/ 2147483647 h 321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321"/>
              <a:gd name="T14" fmla="*/ 148 w 148"/>
              <a:gd name="T15" fmla="*/ 321 h 3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321">
                <a:moveTo>
                  <a:pt x="63" y="0"/>
                </a:moveTo>
                <a:cubicBezTo>
                  <a:pt x="55" y="20"/>
                  <a:pt x="0" y="90"/>
                  <a:pt x="12" y="120"/>
                </a:cubicBezTo>
                <a:cubicBezTo>
                  <a:pt x="24" y="150"/>
                  <a:pt x="122" y="147"/>
                  <a:pt x="135" y="180"/>
                </a:cubicBezTo>
                <a:cubicBezTo>
                  <a:pt x="148" y="213"/>
                  <a:pt x="99" y="292"/>
                  <a:pt x="90" y="321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87550" y="2225675"/>
            <a:ext cx="2301875" cy="3160713"/>
            <a:chOff x="1252" y="1402"/>
            <a:chExt cx="1450" cy="1991"/>
          </a:xfrm>
        </p:grpSpPr>
        <p:sp>
          <p:nvSpPr>
            <p:cNvPr id="139307" name="Text Box 38"/>
            <p:cNvSpPr txBox="1">
              <a:spLocks noChangeArrowheads="1"/>
            </p:cNvSpPr>
            <p:nvPr/>
          </p:nvSpPr>
          <p:spPr bwMode="auto">
            <a:xfrm>
              <a:off x="1649" y="3181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6600CC"/>
                  </a:solidFill>
                </a:rPr>
                <a:t>Dubin-Johnson</a:t>
              </a:r>
            </a:p>
          </p:txBody>
        </p:sp>
        <p:sp>
          <p:nvSpPr>
            <p:cNvPr id="139308" name="Text Box 39"/>
            <p:cNvSpPr txBox="1">
              <a:spLocks noChangeArrowheads="1"/>
            </p:cNvSpPr>
            <p:nvPr/>
          </p:nvSpPr>
          <p:spPr bwMode="auto">
            <a:xfrm>
              <a:off x="1291" y="1846"/>
              <a:ext cx="4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6600CC"/>
                  </a:solidFill>
                </a:rPr>
                <a:t>PFIC2</a:t>
              </a:r>
            </a:p>
          </p:txBody>
        </p:sp>
        <p:sp>
          <p:nvSpPr>
            <p:cNvPr id="139309" name="Text Box 40"/>
            <p:cNvSpPr txBox="1">
              <a:spLocks noChangeArrowheads="1"/>
            </p:cNvSpPr>
            <p:nvPr/>
          </p:nvSpPr>
          <p:spPr bwMode="auto">
            <a:xfrm>
              <a:off x="1371" y="2736"/>
              <a:ext cx="4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6600CC"/>
                  </a:solidFill>
                </a:rPr>
                <a:t>PFIC3</a:t>
              </a:r>
            </a:p>
          </p:txBody>
        </p:sp>
        <p:sp>
          <p:nvSpPr>
            <p:cNvPr id="139310" name="Text Box 41"/>
            <p:cNvSpPr txBox="1">
              <a:spLocks noChangeArrowheads="1"/>
            </p:cNvSpPr>
            <p:nvPr/>
          </p:nvSpPr>
          <p:spPr bwMode="auto">
            <a:xfrm>
              <a:off x="1252" y="2291"/>
              <a:ext cx="9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6600CC"/>
                  </a:solidFill>
                </a:rPr>
                <a:t>Sitosterolemia</a:t>
              </a:r>
            </a:p>
          </p:txBody>
        </p:sp>
        <p:sp>
          <p:nvSpPr>
            <p:cNvPr id="139311" name="Text Box 42"/>
            <p:cNvSpPr txBox="1">
              <a:spLocks noChangeArrowheads="1"/>
            </p:cNvSpPr>
            <p:nvPr/>
          </p:nvSpPr>
          <p:spPr bwMode="auto">
            <a:xfrm>
              <a:off x="1661" y="1402"/>
              <a:ext cx="4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i="1">
                  <a:solidFill>
                    <a:srgbClr val="6600CC"/>
                  </a:solidFill>
                </a:rPr>
                <a:t>PFIC1</a:t>
              </a:r>
            </a:p>
          </p:txBody>
        </p:sp>
      </p:grpSp>
      <p:sp>
        <p:nvSpPr>
          <p:cNvPr id="139298" name="Rectangle 43"/>
          <p:cNvSpPr>
            <a:spLocks noChangeArrowheads="1"/>
          </p:cNvSpPr>
          <p:nvPr/>
        </p:nvSpPr>
        <p:spPr bwMode="auto">
          <a:xfrm>
            <a:off x="4837113" y="4467225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400" b="1">
                <a:solidFill>
                  <a:srgbClr val="996633"/>
                </a:solidFill>
              </a:rPr>
              <a:t>Bile acids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41%</a:t>
            </a:r>
            <a:endParaRPr lang="en-US" sz="1000" b="1">
              <a:solidFill>
                <a:srgbClr val="996633"/>
              </a:solidFill>
            </a:endParaRPr>
          </a:p>
          <a:p>
            <a:pPr algn="ctr"/>
            <a:r>
              <a:rPr lang="en-US" sz="1200" b="1" i="1">
                <a:solidFill>
                  <a:srgbClr val="6600CC"/>
                </a:solidFill>
              </a:rPr>
              <a:t>30 mM</a:t>
            </a:r>
            <a:endParaRPr lang="en-US" sz="1000" b="1">
              <a:solidFill>
                <a:srgbClr val="6600CC"/>
              </a:solidFill>
            </a:endParaRPr>
          </a:p>
        </p:txBody>
      </p:sp>
      <p:sp>
        <p:nvSpPr>
          <p:cNvPr id="139299" name="Rectangle 44"/>
          <p:cNvSpPr>
            <a:spLocks noChangeArrowheads="1"/>
          </p:cNvSpPr>
          <p:nvPr/>
        </p:nvSpPr>
        <p:spPr bwMode="auto">
          <a:xfrm>
            <a:off x="7527925" y="3786188"/>
            <a:ext cx="11858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400" b="1">
                <a:solidFill>
                  <a:srgbClr val="996633"/>
                </a:solidFill>
              </a:rPr>
              <a:t>Electrolytes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31%</a:t>
            </a:r>
          </a:p>
        </p:txBody>
      </p:sp>
      <p:sp>
        <p:nvSpPr>
          <p:cNvPr id="139300" name="Rectangle 45"/>
          <p:cNvSpPr>
            <a:spLocks noChangeArrowheads="1"/>
          </p:cNvSpPr>
          <p:nvPr/>
        </p:nvSpPr>
        <p:spPr bwMode="auto">
          <a:xfrm>
            <a:off x="7224713" y="2836863"/>
            <a:ext cx="8905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400" b="1">
                <a:solidFill>
                  <a:srgbClr val="996633"/>
                </a:solidFill>
              </a:rPr>
              <a:t>Proteins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7%</a:t>
            </a:r>
          </a:p>
        </p:txBody>
      </p:sp>
      <p:sp>
        <p:nvSpPr>
          <p:cNvPr id="139301" name="Rectangle 46"/>
          <p:cNvSpPr>
            <a:spLocks noChangeArrowheads="1"/>
          </p:cNvSpPr>
          <p:nvPr/>
        </p:nvSpPr>
        <p:spPr bwMode="auto">
          <a:xfrm>
            <a:off x="6007100" y="2486025"/>
            <a:ext cx="11557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200" b="1" i="1">
                <a:solidFill>
                  <a:srgbClr val="6600CC"/>
                </a:solidFill>
              </a:rPr>
              <a:t>3 mM</a:t>
            </a:r>
            <a:endParaRPr lang="en-US" sz="1000" b="1" i="1">
              <a:solidFill>
                <a:srgbClr val="6600CC"/>
              </a:solidFill>
            </a:endParaRP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Cholesterol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3%</a:t>
            </a:r>
          </a:p>
        </p:txBody>
      </p:sp>
      <p:sp>
        <p:nvSpPr>
          <p:cNvPr id="139302" name="Rectangle 47"/>
          <p:cNvSpPr>
            <a:spLocks noChangeArrowheads="1"/>
          </p:cNvSpPr>
          <p:nvPr/>
        </p:nvSpPr>
        <p:spPr bwMode="auto">
          <a:xfrm>
            <a:off x="4756150" y="2597150"/>
            <a:ext cx="14001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200" b="1" i="1">
                <a:solidFill>
                  <a:srgbClr val="6600CC"/>
                </a:solidFill>
              </a:rPr>
              <a:t>7 mM</a:t>
            </a:r>
            <a:endParaRPr lang="en-US" sz="1000" b="1" i="1">
              <a:solidFill>
                <a:srgbClr val="6600CC"/>
              </a:solidFill>
            </a:endParaRP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Phospholipids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17%</a:t>
            </a:r>
          </a:p>
        </p:txBody>
      </p:sp>
      <p:sp>
        <p:nvSpPr>
          <p:cNvPr id="139303" name="Rectangle 48"/>
          <p:cNvSpPr>
            <a:spLocks noChangeArrowheads="1"/>
          </p:cNvSpPr>
          <p:nvPr/>
        </p:nvSpPr>
        <p:spPr bwMode="auto">
          <a:xfrm>
            <a:off x="4194175" y="3263900"/>
            <a:ext cx="9001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400" b="1">
                <a:solidFill>
                  <a:srgbClr val="996633"/>
                </a:solidFill>
              </a:rPr>
              <a:t>Bilirubin</a:t>
            </a:r>
          </a:p>
          <a:p>
            <a:pPr algn="ctr"/>
            <a:r>
              <a:rPr lang="en-US" sz="1400" b="1">
                <a:solidFill>
                  <a:srgbClr val="996633"/>
                </a:solidFill>
              </a:rPr>
              <a:t>1%</a:t>
            </a:r>
          </a:p>
        </p:txBody>
      </p:sp>
      <p:sp>
        <p:nvSpPr>
          <p:cNvPr id="139304" name="Rectangle 49"/>
          <p:cNvSpPr>
            <a:spLocks noChangeArrowheads="1"/>
          </p:cNvSpPr>
          <p:nvPr/>
        </p:nvSpPr>
        <p:spPr bwMode="auto">
          <a:xfrm>
            <a:off x="4473575" y="1624013"/>
            <a:ext cx="385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</a:rPr>
              <a:t>Solute composition of human bile</a:t>
            </a:r>
          </a:p>
        </p:txBody>
      </p:sp>
      <p:sp>
        <p:nvSpPr>
          <p:cNvPr id="139305" name="Rectangle 50"/>
          <p:cNvSpPr>
            <a:spLocks noChangeAspect="1" noChangeArrowheads="1"/>
          </p:cNvSpPr>
          <p:nvPr/>
        </p:nvSpPr>
        <p:spPr bwMode="auto">
          <a:xfrm>
            <a:off x="342900" y="4645025"/>
            <a:ext cx="80168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solidFill>
                  <a:srgbClr val="00FFFF"/>
                </a:solidFill>
              </a:rPr>
              <a:t>MDR3</a:t>
            </a:r>
          </a:p>
        </p:txBody>
      </p:sp>
      <p:graphicFrame>
        <p:nvGraphicFramePr>
          <p:cNvPr id="13930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858263"/>
              </p:ext>
            </p:extLst>
          </p:nvPr>
        </p:nvGraphicFramePr>
        <p:xfrm>
          <a:off x="4703763" y="2855913"/>
          <a:ext cx="3165475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855913"/>
                        <a:ext cx="3165475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07751"/>
      </p:ext>
    </p:extLst>
  </p:cSld>
  <p:clrMapOvr>
    <a:masterClrMapping/>
  </p:clrMapOvr>
  <p:transition advTm="36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152" y="1269880"/>
            <a:ext cx="301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342900" indent="-342900">
              <a:buFont typeface="Wingdings" charset="2"/>
              <a:buAutoNum type="arabicPlain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4089" y="1784290"/>
            <a:ext cx="3683122" cy="265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3184" y="5072809"/>
            <a:ext cx="32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YES</a:t>
            </a:r>
          </a:p>
          <a:p>
            <a:r>
              <a:rPr lang="en-US" dirty="0"/>
              <a:t>        BILE IS SO MUCH MORE</a:t>
            </a:r>
          </a:p>
          <a:p>
            <a:r>
              <a:rPr lang="en-US" dirty="0"/>
              <a:t>        THAN YOUR ORDINARY</a:t>
            </a:r>
          </a:p>
          <a:p>
            <a:r>
              <a:rPr lang="en-US" dirty="0"/>
              <a:t>                 DETERGENT</a:t>
            </a:r>
          </a:p>
        </p:txBody>
      </p:sp>
    </p:spTree>
    <p:extLst>
      <p:ext uri="{BB962C8B-B14F-4D97-AF65-F5344CB8AC3E}">
        <p14:creationId xmlns:p14="http://schemas.microsoft.com/office/powerpoint/2010/main" val="285885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Hepatic Bile Acid Transport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88938" y="1600200"/>
            <a:ext cx="8410575" cy="4954588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95% of the bile acids secreted into bile are derived from the recirculating pool – highly efficient transport is needed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Liver parenchymal cells must transport bile acids efficiently from the portal blood into bile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Trans-hepatocellular movement of BA is driven by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primary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(ATP-dependent),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secondary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(Na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gradient dependent), and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tertiary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(OH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−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- or HCO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−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-dependent anion exchange) transport systems at the sinusoidal and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plasma membranes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Bile acid synthesis is zonal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</a:rPr>
              <a:t>Periportal</a:t>
            </a:r>
            <a:r>
              <a:rPr lang="en-US" sz="2400" dirty="0">
                <a:latin typeface="Arial" charset="0"/>
                <a:ea typeface="ＭＳ Ｐゴシック" charset="0"/>
              </a:rPr>
              <a:t> hepatocytes absorb and excrete BAs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</a:rPr>
              <a:t>Pericentral</a:t>
            </a:r>
            <a:r>
              <a:rPr lang="en-US" sz="2400" dirty="0">
                <a:latin typeface="Arial" charset="0"/>
                <a:ea typeface="ＭＳ Ｐゴシック" charset="0"/>
              </a:rPr>
              <a:t> hepatocytes synthesize BAs</a:t>
            </a:r>
          </a:p>
        </p:txBody>
      </p:sp>
    </p:spTree>
    <p:extLst>
      <p:ext uri="{BB962C8B-B14F-4D97-AF65-F5344CB8AC3E}">
        <p14:creationId xmlns:p14="http://schemas.microsoft.com/office/powerpoint/2010/main" val="151324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41350" y="284163"/>
            <a:ext cx="7927975" cy="620712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Hepatic Zonal Architecture (Microanatomy)</a:t>
            </a:r>
          </a:p>
        </p:txBody>
      </p:sp>
      <p:pic>
        <p:nvPicPr>
          <p:cNvPr id="6349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92188"/>
            <a:ext cx="4235450" cy="2895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350000" y="1381125"/>
            <a:ext cx="233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Central Vein (THV)</a:t>
            </a:r>
          </a:p>
        </p:txBody>
      </p:sp>
      <p:sp>
        <p:nvSpPr>
          <p:cNvPr id="63492" name="TextBox 6"/>
          <p:cNvSpPr txBox="1">
            <a:spLocks noChangeArrowheads="1"/>
          </p:cNvSpPr>
          <p:nvPr/>
        </p:nvSpPr>
        <p:spPr bwMode="auto">
          <a:xfrm>
            <a:off x="5356225" y="2959100"/>
            <a:ext cx="231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Portal Tract (Triad)</a:t>
            </a:r>
          </a:p>
        </p:txBody>
      </p:sp>
      <p:cxnSp>
        <p:nvCxnSpPr>
          <p:cNvPr id="63493" name="Straight Arrow Connector 8"/>
          <p:cNvCxnSpPr>
            <a:cxnSpLocks noChangeShapeType="1"/>
          </p:cNvCxnSpPr>
          <p:nvPr/>
        </p:nvCxnSpPr>
        <p:spPr bwMode="auto">
          <a:xfrm flipH="1" flipV="1">
            <a:off x="4008438" y="1579563"/>
            <a:ext cx="2341562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3494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887788"/>
            <a:ext cx="59420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Box 23"/>
          <p:cNvSpPr txBox="1">
            <a:spLocks noChangeArrowheads="1"/>
          </p:cNvSpPr>
          <p:nvPr/>
        </p:nvSpPr>
        <p:spPr bwMode="auto">
          <a:xfrm>
            <a:off x="3257550" y="4064000"/>
            <a:ext cx="12969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Bile ducts</a:t>
            </a:r>
          </a:p>
        </p:txBody>
      </p:sp>
      <p:cxnSp>
        <p:nvCxnSpPr>
          <p:cNvPr id="63496" name="Straight Arrow Connector 14"/>
          <p:cNvCxnSpPr>
            <a:cxnSpLocks noChangeShapeType="1"/>
          </p:cNvCxnSpPr>
          <p:nvPr/>
        </p:nvCxnSpPr>
        <p:spPr bwMode="auto">
          <a:xfrm flipH="1">
            <a:off x="1557338" y="4284663"/>
            <a:ext cx="1666875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5"/>
          <p:cNvCxnSpPr>
            <a:cxnSpLocks noChangeShapeType="1"/>
          </p:cNvCxnSpPr>
          <p:nvPr/>
        </p:nvCxnSpPr>
        <p:spPr bwMode="auto">
          <a:xfrm flipV="1">
            <a:off x="1524000" y="5643563"/>
            <a:ext cx="619125" cy="1539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6"/>
          <p:cNvCxnSpPr>
            <a:cxnSpLocks noChangeShapeType="1"/>
          </p:cNvCxnSpPr>
          <p:nvPr/>
        </p:nvCxnSpPr>
        <p:spPr bwMode="auto">
          <a:xfrm flipV="1">
            <a:off x="3732213" y="5973763"/>
            <a:ext cx="77787" cy="4873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26"/>
          <p:cNvCxnSpPr>
            <a:cxnSpLocks noChangeShapeType="1"/>
          </p:cNvCxnSpPr>
          <p:nvPr/>
        </p:nvCxnSpPr>
        <p:spPr bwMode="auto">
          <a:xfrm>
            <a:off x="4448175" y="4459288"/>
            <a:ext cx="234950" cy="1184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TextBox 28"/>
          <p:cNvSpPr txBox="1">
            <a:spLocks noChangeArrowheads="1"/>
          </p:cNvSpPr>
          <p:nvPr/>
        </p:nvSpPr>
        <p:spPr bwMode="auto">
          <a:xfrm>
            <a:off x="187325" y="5411788"/>
            <a:ext cx="1425575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Branch of</a:t>
            </a:r>
          </a:p>
          <a:p>
            <a:r>
              <a:rPr lang="en-US"/>
              <a:t>Portal Vein</a:t>
            </a:r>
          </a:p>
        </p:txBody>
      </p:sp>
      <p:sp>
        <p:nvSpPr>
          <p:cNvPr id="63501" name="TextBox 30"/>
          <p:cNvSpPr txBox="1">
            <a:spLocks noChangeArrowheads="1"/>
          </p:cNvSpPr>
          <p:nvPr/>
        </p:nvSpPr>
        <p:spPr bwMode="auto">
          <a:xfrm>
            <a:off x="971550" y="6457950"/>
            <a:ext cx="2967038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Branch of Hepatic Artery</a:t>
            </a:r>
          </a:p>
        </p:txBody>
      </p:sp>
      <p:cxnSp>
        <p:nvCxnSpPr>
          <p:cNvPr id="63502" name="Straight Arrow Connector 32"/>
          <p:cNvCxnSpPr>
            <a:cxnSpLocks noChangeShapeType="1"/>
          </p:cNvCxnSpPr>
          <p:nvPr/>
        </p:nvCxnSpPr>
        <p:spPr bwMode="auto">
          <a:xfrm flipH="1" flipV="1">
            <a:off x="1455738" y="3155950"/>
            <a:ext cx="3911600" cy="14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7568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Hepatic zonal architecture</a:t>
            </a:r>
          </a:p>
        </p:txBody>
      </p:sp>
      <p:pic>
        <p:nvPicPr>
          <p:cNvPr id="8806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22400"/>
            <a:ext cx="56784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222750" y="589756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6666"/>
                </a:solidFill>
              </a:rPr>
              <a:t>Bile Duct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55575" y="3744913"/>
            <a:ext cx="150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Portal Vein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440613" y="1849438"/>
            <a:ext cx="166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6600FF"/>
                </a:solidFill>
              </a:rPr>
              <a:t>Central Vein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327150" y="5840413"/>
            <a:ext cx="191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66"/>
                </a:solidFill>
              </a:rPr>
              <a:t>Hepatic Artery</a:t>
            </a:r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923925" y="4171950"/>
            <a:ext cx="1866900" cy="512763"/>
          </a:xfrm>
          <a:custGeom>
            <a:avLst/>
            <a:gdLst>
              <a:gd name="T0" fmla="*/ 0 w 1176"/>
              <a:gd name="T1" fmla="*/ 0 h 323"/>
              <a:gd name="T2" fmla="*/ 2147483647 w 1176"/>
              <a:gd name="T3" fmla="*/ 2147483647 h 323"/>
              <a:gd name="T4" fmla="*/ 2147483647 w 1176"/>
              <a:gd name="T5" fmla="*/ 2147483647 h 323"/>
              <a:gd name="T6" fmla="*/ 0 60000 65536"/>
              <a:gd name="T7" fmla="*/ 0 60000 65536"/>
              <a:gd name="T8" fmla="*/ 0 60000 65536"/>
              <a:gd name="T9" fmla="*/ 0 w 1176"/>
              <a:gd name="T10" fmla="*/ 0 h 323"/>
              <a:gd name="T11" fmla="*/ 1176 w 1176"/>
              <a:gd name="T12" fmla="*/ 323 h 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323">
                <a:moveTo>
                  <a:pt x="0" y="0"/>
                </a:moveTo>
                <a:cubicBezTo>
                  <a:pt x="133" y="51"/>
                  <a:pt x="602" y="253"/>
                  <a:pt x="798" y="288"/>
                </a:cubicBezTo>
                <a:cubicBezTo>
                  <a:pt x="994" y="323"/>
                  <a:pt x="1097" y="226"/>
                  <a:pt x="1176" y="210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>
            <a:off x="2325688" y="4829175"/>
            <a:ext cx="522287" cy="1009650"/>
          </a:xfrm>
          <a:custGeom>
            <a:avLst/>
            <a:gdLst>
              <a:gd name="T0" fmla="*/ 2147483647 w 329"/>
              <a:gd name="T1" fmla="*/ 2147483647 h 636"/>
              <a:gd name="T2" fmla="*/ 2147483647 w 329"/>
              <a:gd name="T3" fmla="*/ 2147483647 h 636"/>
              <a:gd name="T4" fmla="*/ 2147483647 w 329"/>
              <a:gd name="T5" fmla="*/ 0 h 636"/>
              <a:gd name="T6" fmla="*/ 0 60000 65536"/>
              <a:gd name="T7" fmla="*/ 0 60000 65536"/>
              <a:gd name="T8" fmla="*/ 0 60000 65536"/>
              <a:gd name="T9" fmla="*/ 0 w 329"/>
              <a:gd name="T10" fmla="*/ 0 h 636"/>
              <a:gd name="T11" fmla="*/ 329 w 329"/>
              <a:gd name="T12" fmla="*/ 636 h 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" h="636">
                <a:moveTo>
                  <a:pt x="11" y="636"/>
                </a:moveTo>
                <a:cubicBezTo>
                  <a:pt x="18" y="572"/>
                  <a:pt x="0" y="358"/>
                  <a:pt x="53" y="252"/>
                </a:cubicBezTo>
                <a:cubicBezTo>
                  <a:pt x="106" y="146"/>
                  <a:pt x="271" y="52"/>
                  <a:pt x="329" y="0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74" name="Group 13"/>
          <p:cNvGrpSpPr>
            <a:grpSpLocks/>
          </p:cNvGrpSpPr>
          <p:nvPr/>
        </p:nvGrpSpPr>
        <p:grpSpPr bwMode="auto">
          <a:xfrm>
            <a:off x="3286125" y="4381500"/>
            <a:ext cx="1552575" cy="1504950"/>
            <a:chOff x="2070" y="2760"/>
            <a:chExt cx="978" cy="948"/>
          </a:xfrm>
        </p:grpSpPr>
        <p:sp>
          <p:nvSpPr>
            <p:cNvPr id="88080" name="Freeform 10"/>
            <p:cNvSpPr>
              <a:spLocks/>
            </p:cNvSpPr>
            <p:nvPr/>
          </p:nvSpPr>
          <p:spPr bwMode="auto">
            <a:xfrm>
              <a:off x="2070" y="2760"/>
              <a:ext cx="978" cy="948"/>
            </a:xfrm>
            <a:custGeom>
              <a:avLst/>
              <a:gdLst>
                <a:gd name="T0" fmla="*/ 978 w 978"/>
                <a:gd name="T1" fmla="*/ 948 h 948"/>
                <a:gd name="T2" fmla="*/ 630 w 978"/>
                <a:gd name="T3" fmla="*/ 282 h 948"/>
                <a:gd name="T4" fmla="*/ 0 w 978"/>
                <a:gd name="T5" fmla="*/ 0 h 948"/>
                <a:gd name="T6" fmla="*/ 0 60000 65536"/>
                <a:gd name="T7" fmla="*/ 0 60000 65536"/>
                <a:gd name="T8" fmla="*/ 0 60000 65536"/>
                <a:gd name="T9" fmla="*/ 0 w 978"/>
                <a:gd name="T10" fmla="*/ 0 h 948"/>
                <a:gd name="T11" fmla="*/ 978 w 978"/>
                <a:gd name="T12" fmla="*/ 948 h 9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8" h="948">
                  <a:moveTo>
                    <a:pt x="978" y="948"/>
                  </a:moveTo>
                  <a:cubicBezTo>
                    <a:pt x="920" y="836"/>
                    <a:pt x="793" y="440"/>
                    <a:pt x="630" y="282"/>
                  </a:cubicBezTo>
                  <a:cubicBezTo>
                    <a:pt x="467" y="124"/>
                    <a:pt x="131" y="59"/>
                    <a:pt x="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Freeform 11"/>
            <p:cNvSpPr>
              <a:spLocks/>
            </p:cNvSpPr>
            <p:nvPr/>
          </p:nvSpPr>
          <p:spPr bwMode="auto">
            <a:xfrm>
              <a:off x="2100" y="2915"/>
              <a:ext cx="612" cy="139"/>
            </a:xfrm>
            <a:custGeom>
              <a:avLst/>
              <a:gdLst>
                <a:gd name="T0" fmla="*/ 612 w 612"/>
                <a:gd name="T1" fmla="*/ 139 h 139"/>
                <a:gd name="T2" fmla="*/ 264 w 612"/>
                <a:gd name="T3" fmla="*/ 19 h 139"/>
                <a:gd name="T4" fmla="*/ 0 w 612"/>
                <a:gd name="T5" fmla="*/ 25 h 139"/>
                <a:gd name="T6" fmla="*/ 0 60000 65536"/>
                <a:gd name="T7" fmla="*/ 0 60000 65536"/>
                <a:gd name="T8" fmla="*/ 0 60000 65536"/>
                <a:gd name="T9" fmla="*/ 0 w 612"/>
                <a:gd name="T10" fmla="*/ 0 h 139"/>
                <a:gd name="T11" fmla="*/ 612 w 612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139">
                  <a:moveTo>
                    <a:pt x="612" y="139"/>
                  </a:moveTo>
                  <a:cubicBezTo>
                    <a:pt x="555" y="120"/>
                    <a:pt x="366" y="38"/>
                    <a:pt x="264" y="19"/>
                  </a:cubicBezTo>
                  <a:cubicBezTo>
                    <a:pt x="162" y="0"/>
                    <a:pt x="55" y="24"/>
                    <a:pt x="0" y="25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5" name="Freeform 12"/>
          <p:cNvSpPr>
            <a:spLocks/>
          </p:cNvSpPr>
          <p:nvPr/>
        </p:nvSpPr>
        <p:spPr bwMode="auto">
          <a:xfrm>
            <a:off x="6781800" y="2266950"/>
            <a:ext cx="1504950" cy="346075"/>
          </a:xfrm>
          <a:custGeom>
            <a:avLst/>
            <a:gdLst>
              <a:gd name="T0" fmla="*/ 2147483647 w 948"/>
              <a:gd name="T1" fmla="*/ 2147483647 h 218"/>
              <a:gd name="T2" fmla="*/ 2147483647 w 948"/>
              <a:gd name="T3" fmla="*/ 2147483647 h 218"/>
              <a:gd name="T4" fmla="*/ 0 w 948"/>
              <a:gd name="T5" fmla="*/ 0 h 218"/>
              <a:gd name="T6" fmla="*/ 0 60000 65536"/>
              <a:gd name="T7" fmla="*/ 0 60000 65536"/>
              <a:gd name="T8" fmla="*/ 0 60000 65536"/>
              <a:gd name="T9" fmla="*/ 0 w 948"/>
              <a:gd name="T10" fmla="*/ 0 h 218"/>
              <a:gd name="T11" fmla="*/ 948 w 948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8" h="218">
                <a:moveTo>
                  <a:pt x="948" y="12"/>
                </a:moveTo>
                <a:cubicBezTo>
                  <a:pt x="869" y="46"/>
                  <a:pt x="632" y="218"/>
                  <a:pt x="474" y="216"/>
                </a:cubicBezTo>
                <a:cubicBezTo>
                  <a:pt x="316" y="214"/>
                  <a:pt x="99" y="45"/>
                  <a:pt x="0" y="0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6500813" y="2870200"/>
            <a:ext cx="2295525" cy="149383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u="sng">
                <a:solidFill>
                  <a:schemeClr val="bg1"/>
                </a:solidFill>
              </a:rPr>
              <a:t>Zone 3</a:t>
            </a:r>
          </a:p>
          <a:p>
            <a:r>
              <a:rPr lang="en-US" sz="1800" b="1">
                <a:solidFill>
                  <a:schemeClr val="bg1"/>
                </a:solidFill>
              </a:rPr>
              <a:t>Drug Metabolism</a:t>
            </a:r>
          </a:p>
          <a:p>
            <a:r>
              <a:rPr lang="en-US" sz="1800" b="1">
                <a:solidFill>
                  <a:schemeClr val="bg1"/>
                </a:solidFill>
              </a:rPr>
              <a:t>Ketogenesis</a:t>
            </a:r>
          </a:p>
          <a:p>
            <a:r>
              <a:rPr lang="en-US" sz="1800" b="1">
                <a:solidFill>
                  <a:schemeClr val="bg1"/>
                </a:solidFill>
              </a:rPr>
              <a:t>Bile acid Synthesis</a:t>
            </a:r>
          </a:p>
          <a:p>
            <a:r>
              <a:rPr lang="en-US" sz="1800" b="1">
                <a:solidFill>
                  <a:schemeClr val="bg1"/>
                </a:solidFill>
              </a:rPr>
              <a:t>Glycolysis</a:t>
            </a: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71438" y="2611438"/>
            <a:ext cx="2735262" cy="1219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u="sng">
                <a:solidFill>
                  <a:schemeClr val="bg1"/>
                </a:solidFill>
              </a:rPr>
              <a:t>Zone 1</a:t>
            </a:r>
          </a:p>
          <a:p>
            <a:r>
              <a:rPr lang="en-US" sz="1800" b="1">
                <a:solidFill>
                  <a:schemeClr val="bg1"/>
                </a:solidFill>
              </a:rPr>
              <a:t>Fatty acid </a:t>
            </a:r>
            <a:r>
              <a:rPr lang="en-US" sz="1800" b="1">
                <a:solidFill>
                  <a:schemeClr val="bg1"/>
                </a:solidFill>
                <a:sym typeface="Symbol" charset="0"/>
              </a:rPr>
              <a:t></a:t>
            </a:r>
            <a:r>
              <a:rPr lang="en-US" sz="1800" b="1">
                <a:solidFill>
                  <a:schemeClr val="bg1"/>
                </a:solidFill>
              </a:rPr>
              <a:t> Oxidation</a:t>
            </a:r>
          </a:p>
          <a:p>
            <a:r>
              <a:rPr lang="en-US" sz="1800" b="1">
                <a:solidFill>
                  <a:schemeClr val="bg1"/>
                </a:solidFill>
              </a:rPr>
              <a:t>Cholesterol Synthesis </a:t>
            </a:r>
          </a:p>
          <a:p>
            <a:r>
              <a:rPr lang="en-US" sz="1800" b="1">
                <a:solidFill>
                  <a:schemeClr val="bg1"/>
                </a:solidFill>
              </a:rPr>
              <a:t>Gluconeogenesis</a:t>
            </a:r>
          </a:p>
        </p:txBody>
      </p:sp>
      <p:sp>
        <p:nvSpPr>
          <p:cNvPr id="494608" name="Freeform 16"/>
          <p:cNvSpPr>
            <a:spLocks/>
          </p:cNvSpPr>
          <p:nvPr/>
        </p:nvSpPr>
        <p:spPr bwMode="auto">
          <a:xfrm>
            <a:off x="1743075" y="2286000"/>
            <a:ext cx="3208338" cy="3335338"/>
          </a:xfrm>
          <a:custGeom>
            <a:avLst/>
            <a:gdLst>
              <a:gd name="T0" fmla="*/ 0 w 2021"/>
              <a:gd name="T1" fmla="*/ 0 h 2070"/>
              <a:gd name="T2" fmla="*/ 2147483647 w 2021"/>
              <a:gd name="T3" fmla="*/ 2147483647 h 2070"/>
              <a:gd name="T4" fmla="*/ 2147483647 w 2021"/>
              <a:gd name="T5" fmla="*/ 2147483647 h 2070"/>
              <a:gd name="T6" fmla="*/ 2147483647 w 2021"/>
              <a:gd name="T7" fmla="*/ 2147483647 h 2070"/>
              <a:gd name="T8" fmla="*/ 2147483647 w 2021"/>
              <a:gd name="T9" fmla="*/ 2147483647 h 2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1"/>
              <a:gd name="T16" fmla="*/ 0 h 2070"/>
              <a:gd name="T17" fmla="*/ 2021 w 2021"/>
              <a:gd name="T18" fmla="*/ 2070 h 20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1" h="2070">
                <a:moveTo>
                  <a:pt x="0" y="0"/>
                </a:moveTo>
                <a:cubicBezTo>
                  <a:pt x="149" y="40"/>
                  <a:pt x="656" y="128"/>
                  <a:pt x="891" y="234"/>
                </a:cubicBezTo>
                <a:cubicBezTo>
                  <a:pt x="1126" y="340"/>
                  <a:pt x="1253" y="459"/>
                  <a:pt x="1409" y="635"/>
                </a:cubicBezTo>
                <a:cubicBezTo>
                  <a:pt x="1565" y="811"/>
                  <a:pt x="1725" y="1053"/>
                  <a:pt x="1827" y="1292"/>
                </a:cubicBezTo>
                <a:cubicBezTo>
                  <a:pt x="1929" y="1531"/>
                  <a:pt x="1981" y="1908"/>
                  <a:pt x="2021" y="207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09" name="Freeform 17"/>
          <p:cNvSpPr>
            <a:spLocks/>
          </p:cNvSpPr>
          <p:nvPr/>
        </p:nvSpPr>
        <p:spPr bwMode="auto">
          <a:xfrm>
            <a:off x="5200650" y="1450975"/>
            <a:ext cx="2193925" cy="3286125"/>
          </a:xfrm>
          <a:custGeom>
            <a:avLst/>
            <a:gdLst>
              <a:gd name="T0" fmla="*/ 0 w 1382"/>
              <a:gd name="T1" fmla="*/ 0 h 2070"/>
              <a:gd name="T2" fmla="*/ 2147483647 w 1382"/>
              <a:gd name="T3" fmla="*/ 2147483647 h 2070"/>
              <a:gd name="T4" fmla="*/ 2147483647 w 1382"/>
              <a:gd name="T5" fmla="*/ 2147483647 h 2070"/>
              <a:gd name="T6" fmla="*/ 2147483647 w 1382"/>
              <a:gd name="T7" fmla="*/ 2147483647 h 2070"/>
              <a:gd name="T8" fmla="*/ 0 60000 65536"/>
              <a:gd name="T9" fmla="*/ 0 60000 65536"/>
              <a:gd name="T10" fmla="*/ 0 60000 65536"/>
              <a:gd name="T11" fmla="*/ 0 60000 65536"/>
              <a:gd name="T12" fmla="*/ 0 w 1382"/>
              <a:gd name="T13" fmla="*/ 0 h 2070"/>
              <a:gd name="T14" fmla="*/ 1382 w 1382"/>
              <a:gd name="T15" fmla="*/ 2070 h 20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2" h="2070">
                <a:moveTo>
                  <a:pt x="0" y="0"/>
                </a:moveTo>
                <a:cubicBezTo>
                  <a:pt x="15" y="136"/>
                  <a:pt x="2" y="540"/>
                  <a:pt x="90" y="814"/>
                </a:cubicBezTo>
                <a:cubicBezTo>
                  <a:pt x="178" y="1088"/>
                  <a:pt x="316" y="1438"/>
                  <a:pt x="531" y="1647"/>
                </a:cubicBezTo>
                <a:cubicBezTo>
                  <a:pt x="746" y="1856"/>
                  <a:pt x="1205" y="1982"/>
                  <a:pt x="1382" y="207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06" grpId="0" animBg="1"/>
      <p:bldP spid="494607" grpId="0" animBg="1"/>
      <p:bldP spid="494608" grpId="0" animBg="1"/>
      <p:bldP spid="4946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900" dirty="0">
                <a:latin typeface="Arial Bold" charset="0"/>
                <a:ea typeface="ＭＳ Ｐゴシック" charset="0"/>
                <a:cs typeface="ＭＳ Ｐゴシック" charset="0"/>
              </a:rPr>
              <a:t>Composition of bile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Hepatocellular bile formed by active transport of solutes into biliary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canaliculi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Bile Salts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Conjugated bilirubin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Cholesterol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Phospholipids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</a:rPr>
              <a:t>Xenobiotics</a:t>
            </a:r>
            <a:r>
              <a:rPr lang="en-US" sz="1800" dirty="0">
                <a:latin typeface="Arial" charset="0"/>
                <a:ea typeface="ＭＳ Ｐゴシック" charset="0"/>
              </a:rPr>
              <a:t>(drugs/toxins)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Creating osmotic gradient between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bile and sinusoidal plasma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Causing flow of 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water/electrolytes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into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canaliculi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through hepatocellular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tight junctions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4" name="Picture 4" descr="fi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495800" cy="3048000"/>
          </a:xfrm>
        </p:spPr>
      </p:pic>
    </p:spTree>
    <p:extLst>
      <p:ext uri="{BB962C8B-B14F-4D97-AF65-F5344CB8AC3E}">
        <p14:creationId xmlns:p14="http://schemas.microsoft.com/office/powerpoint/2010/main" val="345253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5150" cy="842962"/>
          </a:xfrm>
          <a:solidFill>
            <a:srgbClr val="BFBFBF"/>
          </a:solidFill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Bile Salts - BSEP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557213" y="1276350"/>
            <a:ext cx="81676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40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333375" y="1263650"/>
            <a:ext cx="84042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ATP-dependent bile salt export pump (BSEP)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Member of ATP-binding cassette family: ABCB11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BSEP has high affinity for bile salts – charged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Transport against a significant gradient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Mutation in BSEP can produce a form of progressive intrahepatic cholestasis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PFIC2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High GGT type</a:t>
            </a:r>
          </a:p>
        </p:txBody>
      </p:sp>
    </p:spTree>
    <p:extLst>
      <p:ext uri="{BB962C8B-B14F-4D97-AF65-F5344CB8AC3E}">
        <p14:creationId xmlns:p14="http://schemas.microsoft.com/office/powerpoint/2010/main" val="1549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5150" cy="842962"/>
          </a:xfrm>
          <a:solidFill>
            <a:srgbClr val="BFBFBF"/>
          </a:solidFill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Non-Bile Acid Organic Anions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557213" y="1276350"/>
            <a:ext cx="81676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40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74638" y="1263650"/>
            <a:ext cx="8580437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 b="1">
                <a:solidFill>
                  <a:srgbClr val="0000FF"/>
                </a:solidFill>
              </a:rPr>
              <a:t>Multidrug resistance-associated protein 2 (MRP2) 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Member of ATP-binding cassette: ABCC2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Broad substrate specificity: divalent, amphipathic phase II products (GSH, glucuronide, sulfate)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Bilirubin diglucuronide, sulfated bile acid, glucuronidated bile acids, several xenobiotics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Absence causes conjugated hyperbilirubinemia (Dubin-Johnson syndrome)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 b="1">
                <a:solidFill>
                  <a:srgbClr val="0000FF"/>
                </a:solidFill>
              </a:rPr>
              <a:t>ABCG2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Estrone-3-sulfate, diehydroepiandrosterone sulfate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 b="1">
                <a:solidFill>
                  <a:srgbClr val="0000FF"/>
                </a:solidFill>
              </a:rPr>
              <a:t>Inorganic anions are excreted by anion exchangers</a:t>
            </a:r>
          </a:p>
        </p:txBody>
      </p:sp>
    </p:spTree>
    <p:extLst>
      <p:ext uri="{BB962C8B-B14F-4D97-AF65-F5344CB8AC3E}">
        <p14:creationId xmlns:p14="http://schemas.microsoft.com/office/powerpoint/2010/main" val="26427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5150" cy="842962"/>
          </a:xfrm>
          <a:solidFill>
            <a:srgbClr val="BFBFBF"/>
          </a:solidFill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Organic Cations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557213" y="1276350"/>
            <a:ext cx="81676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40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74638" y="1263650"/>
            <a:ext cx="8580437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Transport is poorly understood 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Confusing nomenclature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MDR1 (ABCB1) on the canalicular membrane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Secretes bulky organic cations including xenobiotics, cytotoxins, anticancer drugs (e.g. </a:t>
            </a:r>
            <a:r>
              <a:rPr lang="en-US" sz="2800">
                <a:solidFill>
                  <a:srgbClr val="0000FF"/>
                </a:solidFill>
              </a:rPr>
              <a:t>colchicine, quinidine, verapamil, cyclosporine</a:t>
            </a:r>
            <a:r>
              <a:rPr lang="en-US" sz="2800"/>
              <a:t>)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Electroneutral H-organic cation exchanger – uncertain role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Passive movement of cations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26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397875" cy="1136650"/>
          </a:xfrm>
          <a:solidFill>
            <a:srgbClr val="BFBFBF"/>
          </a:solidFill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Biliary Lipids</a:t>
            </a:r>
            <a:br>
              <a:rPr lang="en-US" sz="36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i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Phopholipids and Cholesterol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557213" y="1276350"/>
            <a:ext cx="81676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40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74638" y="1452563"/>
            <a:ext cx="8580437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MRD3 (ABCB4) – “</a:t>
            </a:r>
            <a:r>
              <a:rPr lang="en-US" altLang="ja-JP" sz="2800"/>
              <a:t>flippase</a:t>
            </a:r>
            <a:r>
              <a:rPr lang="en-US" sz="2800"/>
              <a:t>”</a:t>
            </a:r>
            <a:endParaRPr lang="en-US" altLang="ja-JP" sz="2800"/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/>
              <a:t>Promotes the active translocation of phophatitylcholine (PC) from the inner to the outer leaflet of the canalicular membrane – PC absorbed into bile </a:t>
            </a:r>
            <a:r>
              <a:rPr lang="en-US" sz="2400">
                <a:sym typeface="Wingdings" charset="0"/>
              </a:rPr>
              <a:t> micelles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>
                <a:sym typeface="Wingdings" charset="0"/>
              </a:rPr>
              <a:t>Absence causes progressive liver disease (PFIC3)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>
                <a:sym typeface="Wingdings" charset="0"/>
              </a:rPr>
              <a:t>ABCG5 &amp; ABCG8 (heterodimer) 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>
                <a:sym typeface="Wingdings" charset="0"/>
              </a:rPr>
              <a:t>Cholesterol transport – mechanism uncertain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400">
                <a:sym typeface="Wingdings" charset="0"/>
              </a:rPr>
              <a:t>Absence causes sitosterolemia: 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sym typeface="Wingdings" charset="0"/>
              </a:rPr>
              <a:t>Defective secretion of dietary sterols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sym typeface="Wingdings" charset="0"/>
              </a:rPr>
              <a:t>Increased absorption of plant and dietary plant sterols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/>
              <a:t>Hypercholesterolemia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/>
              <a:t>Early atherosclerosis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507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Bilirubin Transport</a:t>
            </a:r>
          </a:p>
        </p:txBody>
      </p:sp>
      <p:pic>
        <p:nvPicPr>
          <p:cNvPr id="1177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8300"/>
            <a:ext cx="762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5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7024687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7"/>
          <p:cNvSpPr>
            <a:spLocks noChangeArrowheads="1"/>
          </p:cNvSpPr>
          <p:nvPr/>
        </p:nvSpPr>
        <p:spPr bwMode="auto">
          <a:xfrm>
            <a:off x="0" y="1668463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Na+-taurocholate</a:t>
            </a:r>
          </a:p>
          <a:p>
            <a:r>
              <a:rPr lang="en-US" sz="1400"/>
              <a:t>cotransporting polypeptide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B1F93-7E2A-5946-91A6-9A517703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27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CHOLESTASIS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Failure To Deliver Bile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Abnormal Accumulation of</a:t>
            </a:r>
          </a:p>
          <a:p>
            <a:pPr marL="0" indent="0" algn="ctr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Bile Acids </a:t>
            </a:r>
          </a:p>
        </p:txBody>
      </p:sp>
      <p:pic>
        <p:nvPicPr>
          <p:cNvPr id="22531" name="Picture 3" descr="cholestasis histol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962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5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12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Final bile composition depends on transporters in </a:t>
            </a:r>
            <a:r>
              <a:rPr lang="en-US" sz="2100" b="1" dirty="0" err="1">
                <a:latin typeface="Arial" charset="0"/>
                <a:ea typeface="ＭＳ Ｐゴシック" charset="0"/>
                <a:cs typeface="ＭＳ Ｐゴシック" charset="0"/>
              </a:rPr>
              <a:t>cholangiocyte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 membrane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Chloride-bicarbonate anion exchanger 2 (</a:t>
            </a:r>
            <a:r>
              <a:rPr lang="en-US" sz="2000" b="1" dirty="0">
                <a:latin typeface="Arial" charset="0"/>
                <a:ea typeface="ＭＳ Ｐゴシック" charset="0"/>
              </a:rPr>
              <a:t>AE2</a:t>
            </a:r>
            <a:r>
              <a:rPr lang="en-US" sz="2000" dirty="0">
                <a:latin typeface="Arial" charset="0"/>
                <a:ea typeface="ＭＳ Ｐゴシック" charset="0"/>
              </a:rPr>
              <a:t>)&gt;&gt;</a:t>
            </a:r>
            <a:r>
              <a:rPr lang="en-US" sz="2000" dirty="0" err="1">
                <a:latin typeface="Arial Bold" charset="0"/>
                <a:ea typeface="ＭＳ Ｐゴシック" charset="0"/>
              </a:rPr>
              <a:t>Cl</a:t>
            </a:r>
            <a:r>
              <a:rPr lang="en-US" sz="2000" dirty="0">
                <a:latin typeface="Arial Bold" charset="0"/>
                <a:ea typeface="ＭＳ Ｐゴシック" charset="0"/>
              </a:rPr>
              <a:t>-/HCOO-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Cystic fibrosis </a:t>
            </a:r>
            <a:r>
              <a:rPr lang="en-US" sz="2000" dirty="0" err="1">
                <a:latin typeface="Arial" charset="0"/>
                <a:ea typeface="ＭＳ Ｐゴシック" charset="0"/>
              </a:rPr>
              <a:t>transmembrane</a:t>
            </a:r>
            <a:r>
              <a:rPr lang="en-US" sz="2000" dirty="0">
                <a:latin typeface="Arial" charset="0"/>
                <a:ea typeface="ＭＳ Ｐゴシック" charset="0"/>
              </a:rPr>
              <a:t> conductance regulator, a chloride channel (</a:t>
            </a:r>
            <a:r>
              <a:rPr lang="en-US" sz="2000" b="1" dirty="0">
                <a:latin typeface="Arial" charset="0"/>
                <a:ea typeface="ＭＳ Ｐゴシック" charset="0"/>
              </a:rPr>
              <a:t>CFTR</a:t>
            </a:r>
            <a:r>
              <a:rPr lang="en-US" sz="2000" dirty="0">
                <a:latin typeface="Arial" charset="0"/>
                <a:ea typeface="ＭＳ Ｐゴシック" charset="0"/>
              </a:rPr>
              <a:t>)&gt;&gt;</a:t>
            </a:r>
            <a:r>
              <a:rPr lang="en-US" sz="2000" dirty="0" err="1">
                <a:latin typeface="Arial Bold" charset="0"/>
                <a:ea typeface="ＭＳ Ｐゴシック" charset="0"/>
              </a:rPr>
              <a:t>Cl</a:t>
            </a:r>
            <a:r>
              <a:rPr lang="en-US" sz="2000" dirty="0">
                <a:latin typeface="Arial Bold" charset="0"/>
                <a:ea typeface="ＭＳ Ｐゴシック" charset="0"/>
              </a:rPr>
              <a:t>-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59396" name="Picture 4" descr="bile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162425" cy="4038600"/>
          </a:xfrm>
        </p:spPr>
      </p:pic>
    </p:spTree>
    <p:extLst>
      <p:ext uri="{BB962C8B-B14F-4D97-AF65-F5344CB8AC3E}">
        <p14:creationId xmlns:p14="http://schemas.microsoft.com/office/powerpoint/2010/main" val="261422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38100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Bile formation dependent on coordinated functions of </a:t>
            </a:r>
            <a:r>
              <a:rPr lang="en-US" sz="1800" b="1" dirty="0" err="1">
                <a:latin typeface="Arial" charset="0"/>
                <a:ea typeface="ＭＳ Ｐゴシック" charset="0"/>
                <a:cs typeface="ＭＳ Ｐゴシック" charset="0"/>
              </a:rPr>
              <a:t>hepatobiliary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transport systems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Secretion of BA</a:t>
            </a:r>
            <a:r>
              <a:rPr lang="ja-JP" altLang="en-US" sz="1800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s from sinusoid into bile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Sodium-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Taurocholate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Cotransporter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Protein (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NTCP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)&gt;&gt;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cBA</a:t>
            </a:r>
            <a:r>
              <a:rPr lang="ja-JP" altLang="en-US" sz="1600" dirty="0">
                <a:latin typeface="Arial Bol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s w/ Na+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Organic Anion-Transporting Polypeptide 2 (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OATP2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)&gt;&gt;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uBA</a:t>
            </a:r>
            <a:r>
              <a:rPr lang="ja-JP" altLang="en-US" sz="1600" dirty="0">
                <a:latin typeface="Arial Bol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s/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Bili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/other OA</a:t>
            </a:r>
            <a:r>
              <a:rPr lang="ja-JP" altLang="en-US" sz="1600" dirty="0">
                <a:latin typeface="Arial Bol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Rate limiting</a:t>
            </a:r>
            <a:r>
              <a:rPr lang="en-US" sz="1800" b="1" i="1" dirty="0">
                <a:latin typeface="Arial" charset="0"/>
                <a:ea typeface="ＭＳ Ｐゴシック" charset="0"/>
                <a:cs typeface="ＭＳ Ｐゴシック" charset="0"/>
              </a:rPr>
              <a:t> active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transport across </a:t>
            </a:r>
            <a:r>
              <a:rPr lang="en-US" sz="1800" b="1" dirty="0" err="1">
                <a:latin typeface="Arial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membrane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i="1" dirty="0">
                <a:latin typeface="Arial Italic" charset="0"/>
                <a:ea typeface="ＭＳ Ｐゴシック" charset="0"/>
                <a:cs typeface="ＭＳ Ｐゴシック" charset="0"/>
              </a:rPr>
              <a:t>via</a:t>
            </a:r>
            <a:r>
              <a:rPr lang="en-US" sz="1600" dirty="0">
                <a:latin typeface="Arial Italic" charset="0"/>
                <a:ea typeface="ＭＳ Ｐゴシック" charset="0"/>
                <a:cs typeface="ＭＳ Ｐゴシック" charset="0"/>
              </a:rPr>
              <a:t> ATP-Binding-Cassette Transport Proteins (</a:t>
            </a:r>
            <a:r>
              <a:rPr lang="en-US" sz="1600" b="1" dirty="0">
                <a:latin typeface="Arial Italic" charset="0"/>
                <a:ea typeface="ＭＳ Ｐゴシック" charset="0"/>
                <a:cs typeface="ＭＳ Ｐゴシック" charset="0"/>
              </a:rPr>
              <a:t>ABC</a:t>
            </a:r>
            <a:r>
              <a:rPr lang="en-US" sz="1600" dirty="0">
                <a:latin typeface="Arial Italic" charset="0"/>
                <a:ea typeface="ＭＳ Ｐゴシック" charset="0"/>
                <a:cs typeface="ＭＳ Ｐゴシック" charset="0"/>
              </a:rPr>
              <a:t>-transporters)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Bile Salt Export Pump (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BSEP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)&gt;&gt;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cBA</a:t>
            </a:r>
            <a:r>
              <a:rPr lang="ja-JP" altLang="en-US" sz="1600" dirty="0">
                <a:latin typeface="Arial Bol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Multidrug Resistance Associated Protein 2 (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MRP2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)&gt;&gt;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cBili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/glutathione/OA</a:t>
            </a:r>
            <a:r>
              <a:rPr lang="ja-JP" altLang="en-US" sz="1600" dirty="0">
                <a:latin typeface="Arial Bol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Multidrug Resistance P-glycoprotein  2/3(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MDR2/3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)&gt;&gt;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flips Phospholipids to inner </a:t>
            </a:r>
            <a:r>
              <a:rPr lang="en-US" sz="1600" dirty="0" err="1">
                <a:latin typeface="Arial Bold" charset="0"/>
                <a:ea typeface="ＭＳ Ｐゴシック" charset="0"/>
                <a:cs typeface="ＭＳ Ｐゴシック" charset="0"/>
              </a:rPr>
              <a:t>canalicular</a:t>
            </a:r>
            <a:r>
              <a:rPr lang="en-US" sz="1600" dirty="0">
                <a:latin typeface="Arial Bold" charset="0"/>
                <a:ea typeface="ＭＳ Ｐゴシック" charset="0"/>
                <a:cs typeface="ＭＳ Ｐゴシック" charset="0"/>
              </a:rPr>
              <a:t> membrane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2" name="Picture 4" descr="fi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495800" cy="3048000"/>
          </a:xfrm>
        </p:spPr>
      </p:pic>
    </p:spTree>
    <p:extLst>
      <p:ext uri="{BB962C8B-B14F-4D97-AF65-F5344CB8AC3E}">
        <p14:creationId xmlns:p14="http://schemas.microsoft.com/office/powerpoint/2010/main" val="1372665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Hepatocellular Bile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Sodium-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Taurocholate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Cotransporter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Protein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NTCP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Organic Anion-Transporting Polypeptide 2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OATP2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ATP-Binding-Cassette Transport Proteins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ABC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-transporters)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Bile Salt Export Pump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BSEP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Muitidrug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Resistance Associated Protein 2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MRP2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Multidrug Resistance P-glycoprotein 3 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MDR3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300" name="Picture 4" descr="fi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495800" cy="3048000"/>
          </a:xfrm>
        </p:spPr>
      </p:pic>
    </p:spTree>
    <p:extLst>
      <p:ext uri="{BB962C8B-B14F-4D97-AF65-F5344CB8AC3E}">
        <p14:creationId xmlns:p14="http://schemas.microsoft.com/office/powerpoint/2010/main" val="10984961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Final bile composition depends on transporters in </a:t>
            </a:r>
            <a:r>
              <a:rPr lang="en-US" sz="2100" b="1" dirty="0" err="1">
                <a:latin typeface="Arial" charset="0"/>
                <a:ea typeface="ＭＳ Ｐゴシック" charset="0"/>
                <a:cs typeface="ＭＳ Ｐゴシック" charset="0"/>
              </a:rPr>
              <a:t>cholangiocyte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 membrane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Chloride-bicarbonate anion exchanger 2 (</a:t>
            </a:r>
            <a:r>
              <a:rPr lang="en-US" sz="2000" b="1" dirty="0">
                <a:latin typeface="Arial" charset="0"/>
                <a:ea typeface="ＭＳ Ｐゴシック" charset="0"/>
              </a:rPr>
              <a:t>AE2</a:t>
            </a:r>
            <a:r>
              <a:rPr lang="en-US" sz="2000" dirty="0">
                <a:latin typeface="Arial" charset="0"/>
                <a:ea typeface="ＭＳ Ｐゴシック" charset="0"/>
              </a:rPr>
              <a:t>)&gt;&gt;</a:t>
            </a:r>
            <a:r>
              <a:rPr lang="en-US" sz="2000" dirty="0" err="1">
                <a:latin typeface="Arial Bold" charset="0"/>
                <a:ea typeface="ＭＳ Ｐゴシック" charset="0"/>
              </a:rPr>
              <a:t>Cl</a:t>
            </a:r>
            <a:r>
              <a:rPr lang="en-US" sz="2000" dirty="0">
                <a:latin typeface="Arial Bold" charset="0"/>
                <a:ea typeface="ＭＳ Ｐゴシック" charset="0"/>
              </a:rPr>
              <a:t>-/HCOO-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Cystic fibrosis </a:t>
            </a:r>
            <a:r>
              <a:rPr lang="en-US" sz="2000" dirty="0" err="1">
                <a:latin typeface="Arial" charset="0"/>
                <a:ea typeface="ＭＳ Ｐゴシック" charset="0"/>
              </a:rPr>
              <a:t>transmembrane</a:t>
            </a:r>
            <a:r>
              <a:rPr lang="en-US" sz="2000" dirty="0">
                <a:latin typeface="Arial" charset="0"/>
                <a:ea typeface="ＭＳ Ｐゴシック" charset="0"/>
              </a:rPr>
              <a:t> conductance regulator, a chloride channel (</a:t>
            </a:r>
            <a:r>
              <a:rPr lang="en-US" sz="2000" b="1" dirty="0">
                <a:latin typeface="Arial" charset="0"/>
                <a:ea typeface="ＭＳ Ｐゴシック" charset="0"/>
              </a:rPr>
              <a:t>CFTR</a:t>
            </a:r>
            <a:r>
              <a:rPr lang="en-US" sz="2000" dirty="0">
                <a:latin typeface="Arial" charset="0"/>
                <a:ea typeface="ＭＳ Ｐゴシック" charset="0"/>
              </a:rPr>
              <a:t>)&gt;&gt;</a:t>
            </a:r>
            <a:r>
              <a:rPr lang="en-US" sz="2000" dirty="0" err="1">
                <a:latin typeface="Arial Bold" charset="0"/>
                <a:ea typeface="ＭＳ Ｐゴシック" charset="0"/>
              </a:rPr>
              <a:t>Cl</a:t>
            </a:r>
            <a:r>
              <a:rPr lang="en-US" sz="2000" dirty="0">
                <a:latin typeface="Arial Bold" charset="0"/>
                <a:ea typeface="ＭＳ Ｐゴシック" charset="0"/>
              </a:rPr>
              <a:t>-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59396" name="Picture 4" descr="bile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162425" cy="4038600"/>
          </a:xfrm>
        </p:spPr>
      </p:pic>
    </p:spTree>
    <p:extLst>
      <p:ext uri="{BB962C8B-B14F-4D97-AF65-F5344CB8AC3E}">
        <p14:creationId xmlns:p14="http://schemas.microsoft.com/office/powerpoint/2010/main" val="2614228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Molecular Pathways of Bile Synthesis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Cholangiocellular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 bile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Chloride-bicarbonate anion exchanger 2 (</a:t>
            </a:r>
            <a:r>
              <a:rPr lang="en-US" sz="2400" b="1" dirty="0">
                <a:latin typeface="Arial" charset="0"/>
                <a:ea typeface="ＭＳ Ｐゴシック" charset="0"/>
              </a:rPr>
              <a:t>AE2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Cystic fibrosis </a:t>
            </a:r>
            <a:r>
              <a:rPr lang="en-US" sz="2400" dirty="0" err="1">
                <a:latin typeface="Arial" charset="0"/>
                <a:ea typeface="ＭＳ Ｐゴシック" charset="0"/>
              </a:rPr>
              <a:t>transmembrane</a:t>
            </a:r>
            <a:r>
              <a:rPr lang="en-US" sz="2400" dirty="0">
                <a:latin typeface="Arial" charset="0"/>
                <a:ea typeface="ＭＳ Ｐゴシック" charset="0"/>
              </a:rPr>
              <a:t> conductance regulator (</a:t>
            </a:r>
            <a:r>
              <a:rPr lang="en-US" sz="2400" b="1" dirty="0">
                <a:latin typeface="Arial" charset="0"/>
                <a:ea typeface="ＭＳ Ｐゴシック" charset="0"/>
              </a:rPr>
              <a:t>CFTR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</p:txBody>
      </p:sp>
      <p:pic>
        <p:nvPicPr>
          <p:cNvPr id="61444" name="Picture 7" descr="bile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6775" y="2057400"/>
            <a:ext cx="4162425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21644344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118" y="725751"/>
            <a:ext cx="720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9967" y="146545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EFFECTS OF BILE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617" y="2330778"/>
            <a:ext cx="43268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Digestion of Fats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Toxic to hepatocytes and </a:t>
            </a:r>
            <a:r>
              <a:rPr lang="en-US" dirty="0" err="1"/>
              <a:t>cholangiocytes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Critical in Cellular Homeostasis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7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Bile salts aid intestinal fat digestion</a:t>
            </a:r>
          </a:p>
        </p:txBody>
      </p:sp>
      <p:pic>
        <p:nvPicPr>
          <p:cNvPr id="112643" name="Picture 10" descr="44_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8154" r="2924" b="12177"/>
          <a:stretch>
            <a:fillRect/>
          </a:stretch>
        </p:blipFill>
        <p:spPr>
          <a:xfrm>
            <a:off x="406400" y="1260475"/>
            <a:ext cx="8377238" cy="5067300"/>
          </a:xfrm>
          <a:noFill/>
        </p:spPr>
      </p:pic>
      <p:sp>
        <p:nvSpPr>
          <p:cNvPr id="112644" name="Text Box 14"/>
          <p:cNvSpPr txBox="1">
            <a:spLocks noChangeArrowheads="1"/>
          </p:cNvSpPr>
          <p:nvPr/>
        </p:nvSpPr>
        <p:spPr bwMode="auto">
          <a:xfrm>
            <a:off x="7723188" y="6292850"/>
            <a:ext cx="1284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CC3300"/>
                </a:solidFill>
              </a:rPr>
              <a:t>Fig 44-13</a:t>
            </a:r>
          </a:p>
        </p:txBody>
      </p:sp>
    </p:spTree>
    <p:extLst>
      <p:ext uri="{BB962C8B-B14F-4D97-AF65-F5344CB8AC3E}">
        <p14:creationId xmlns:p14="http://schemas.microsoft.com/office/powerpoint/2010/main" val="839918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152400"/>
            <a:ext cx="9109075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Bile acid accumulation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hepatocyte damage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45413" cy="3697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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apoptosis</a:t>
            </a:r>
          </a:p>
          <a:p>
            <a:pPr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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membrane fluidity</a:t>
            </a:r>
          </a:p>
          <a:p>
            <a:pPr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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cell signaling</a:t>
            </a:r>
          </a:p>
          <a:p>
            <a:pPr lvl="2"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</a:rPr>
              <a:t>Fas, PKC, Ca</a:t>
            </a:r>
            <a:r>
              <a:rPr lang="en-US" b="1" baseline="30000">
                <a:latin typeface="Arial" charset="0"/>
                <a:ea typeface="ＭＳ Ｐゴシック" charset="0"/>
              </a:rPr>
              <a:t>2+</a:t>
            </a:r>
            <a:r>
              <a:rPr lang="en-US" b="1">
                <a:latin typeface="Arial" charset="0"/>
                <a:ea typeface="ＭＳ Ｐゴシック" charset="0"/>
              </a:rPr>
              <a:t>, …</a:t>
            </a:r>
            <a:endParaRPr lang="en-US" b="1" baseline="30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? role in hepatocyte transformation</a:t>
            </a:r>
          </a:p>
          <a:p>
            <a:pPr eaLnBrk="1" hangingPunct="1">
              <a:lnSpc>
                <a:spcPct val="11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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pro-inflammatory cytokine expression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1388" y="4995863"/>
            <a:ext cx="7108825" cy="946150"/>
            <a:chOff x="593" y="3197"/>
            <a:chExt cx="4478" cy="596"/>
          </a:xfrm>
        </p:grpSpPr>
        <p:sp>
          <p:nvSpPr>
            <p:cNvPr id="143382" name="AutoShape 5"/>
            <p:cNvSpPr>
              <a:spLocks noChangeArrowheads="1"/>
            </p:cNvSpPr>
            <p:nvPr/>
          </p:nvSpPr>
          <p:spPr bwMode="auto">
            <a:xfrm>
              <a:off x="593" y="3263"/>
              <a:ext cx="687" cy="478"/>
            </a:xfrm>
            <a:prstGeom prst="rightArrow">
              <a:avLst>
                <a:gd name="adj1" fmla="val 50000"/>
                <a:gd name="adj2" fmla="val 35931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3" name="Rectangle 6"/>
            <p:cNvSpPr>
              <a:spLocks noChangeArrowheads="1"/>
            </p:cNvSpPr>
            <p:nvPr/>
          </p:nvSpPr>
          <p:spPr bwMode="auto">
            <a:xfrm>
              <a:off x="1406" y="3233"/>
              <a:ext cx="3546" cy="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4" name="Text Box 7"/>
            <p:cNvSpPr txBox="1">
              <a:spLocks noChangeArrowheads="1"/>
            </p:cNvSpPr>
            <p:nvPr/>
          </p:nvSpPr>
          <p:spPr bwMode="auto">
            <a:xfrm>
              <a:off x="1273" y="3197"/>
              <a:ext cx="379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800" b="1">
                  <a:solidFill>
                    <a:srgbClr val="00FFFF"/>
                  </a:solidFill>
                </a:rPr>
                <a:t>The hepatocyte must maintain </a:t>
              </a:r>
              <a:r>
                <a:rPr lang="en-US" sz="2800" b="1"/>
                <a:t>safe</a:t>
              </a:r>
              <a:r>
                <a:rPr lang="en-US" sz="2800" b="1">
                  <a:solidFill>
                    <a:srgbClr val="00FFFF"/>
                  </a:solidFill>
                </a:rPr>
                <a:t> intracellular BA levels</a:t>
              </a:r>
              <a:endParaRPr lang="en-US" sz="2800">
                <a:solidFill>
                  <a:srgbClr val="00FFFF"/>
                </a:solidFill>
                <a:latin typeface="Times New Roman" charset="0"/>
              </a:endParaRPr>
            </a:p>
          </p:txBody>
        </p:sp>
      </p:grpSp>
      <p:sp>
        <p:nvSpPr>
          <p:cNvPr id="143364" name="Text Box 8"/>
          <p:cNvSpPr txBox="1">
            <a:spLocks noChangeArrowheads="1"/>
          </p:cNvSpPr>
          <p:nvPr/>
        </p:nvSpPr>
        <p:spPr bwMode="auto">
          <a:xfrm>
            <a:off x="211138" y="6346825"/>
            <a:ext cx="2786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Guicciardi &amp; Gores, </a:t>
            </a:r>
            <a:r>
              <a:rPr lang="en-US" sz="1200" i="1"/>
              <a:t>Dig Liver Dis </a:t>
            </a:r>
            <a:r>
              <a:rPr lang="en-US" sz="1200"/>
              <a:t>2002</a:t>
            </a:r>
          </a:p>
        </p:txBody>
      </p:sp>
      <p:sp>
        <p:nvSpPr>
          <p:cNvPr id="143365" name="Text Box 9"/>
          <p:cNvSpPr txBox="1">
            <a:spLocks noChangeArrowheads="1"/>
          </p:cNvSpPr>
          <p:nvPr/>
        </p:nvSpPr>
        <p:spPr bwMode="auto">
          <a:xfrm>
            <a:off x="5824538" y="6348413"/>
            <a:ext cx="2962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Paumgartner &amp; Beuers, </a:t>
            </a:r>
            <a:r>
              <a:rPr lang="en-US" sz="1200" i="1"/>
              <a:t>Hepatology </a:t>
            </a:r>
            <a:r>
              <a:rPr lang="en-US" sz="1200"/>
              <a:t>2002</a:t>
            </a:r>
          </a:p>
        </p:txBody>
      </p:sp>
      <p:grpSp>
        <p:nvGrpSpPr>
          <p:cNvPr id="143366" name="Group 10"/>
          <p:cNvGrpSpPr>
            <a:grpSpLocks/>
          </p:cNvGrpSpPr>
          <p:nvPr/>
        </p:nvGrpSpPr>
        <p:grpSpPr bwMode="auto">
          <a:xfrm>
            <a:off x="6308725" y="1428750"/>
            <a:ext cx="1733550" cy="1250950"/>
            <a:chOff x="975" y="1896"/>
            <a:chExt cx="302" cy="218"/>
          </a:xfrm>
        </p:grpSpPr>
        <p:sp>
          <p:nvSpPr>
            <p:cNvPr id="143367" name="Freeform 11"/>
            <p:cNvSpPr>
              <a:spLocks/>
            </p:cNvSpPr>
            <p:nvPr/>
          </p:nvSpPr>
          <p:spPr bwMode="auto">
            <a:xfrm>
              <a:off x="975" y="2028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12"/>
            <p:cNvSpPr>
              <a:spLocks/>
            </p:cNvSpPr>
            <p:nvPr/>
          </p:nvSpPr>
          <p:spPr bwMode="auto">
            <a:xfrm>
              <a:off x="1087" y="1963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13"/>
            <p:cNvSpPr>
              <a:spLocks/>
            </p:cNvSpPr>
            <p:nvPr/>
          </p:nvSpPr>
          <p:spPr bwMode="auto">
            <a:xfrm>
              <a:off x="1050" y="2028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Freeform 14"/>
            <p:cNvSpPr>
              <a:spLocks/>
            </p:cNvSpPr>
            <p:nvPr/>
          </p:nvSpPr>
          <p:spPr bwMode="auto">
            <a:xfrm>
              <a:off x="1161" y="1962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1" name="Line 15"/>
            <p:cNvSpPr>
              <a:spLocks noChangeShapeType="1"/>
            </p:cNvSpPr>
            <p:nvPr/>
          </p:nvSpPr>
          <p:spPr bwMode="auto">
            <a:xfrm flipV="1">
              <a:off x="1050" y="2025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2" name="Line 16"/>
            <p:cNvSpPr>
              <a:spLocks noChangeShapeType="1"/>
            </p:cNvSpPr>
            <p:nvPr/>
          </p:nvSpPr>
          <p:spPr bwMode="auto">
            <a:xfrm flipV="1">
              <a:off x="1161" y="1960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Line 17"/>
            <p:cNvSpPr>
              <a:spLocks noChangeShapeType="1"/>
            </p:cNvSpPr>
            <p:nvPr/>
          </p:nvSpPr>
          <p:spPr bwMode="auto">
            <a:xfrm>
              <a:off x="1199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4" name="Line 18"/>
            <p:cNvSpPr>
              <a:spLocks noChangeShapeType="1"/>
            </p:cNvSpPr>
            <p:nvPr/>
          </p:nvSpPr>
          <p:spPr bwMode="auto">
            <a:xfrm flipH="1">
              <a:off x="1199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5" name="Line 19"/>
            <p:cNvSpPr>
              <a:spLocks noChangeShapeType="1"/>
            </p:cNvSpPr>
            <p:nvPr/>
          </p:nvSpPr>
          <p:spPr bwMode="auto">
            <a:xfrm>
              <a:off x="1277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Line 20"/>
            <p:cNvSpPr>
              <a:spLocks noChangeShapeType="1"/>
            </p:cNvSpPr>
            <p:nvPr/>
          </p:nvSpPr>
          <p:spPr bwMode="auto">
            <a:xfrm flipH="1" flipV="1">
              <a:off x="1238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7" name="Line 21"/>
            <p:cNvSpPr>
              <a:spLocks noChangeShapeType="1"/>
            </p:cNvSpPr>
            <p:nvPr/>
          </p:nvSpPr>
          <p:spPr bwMode="auto">
            <a:xfrm>
              <a:off x="1161" y="1896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8" name="Rectangle 22"/>
            <p:cNvSpPr>
              <a:spLocks noChangeArrowheads="1"/>
            </p:cNvSpPr>
            <p:nvPr/>
          </p:nvSpPr>
          <p:spPr bwMode="auto">
            <a:xfrm>
              <a:off x="1125" y="1960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23"/>
            <p:cNvSpPr>
              <a:spLocks noChangeArrowheads="1"/>
            </p:cNvSpPr>
            <p:nvPr/>
          </p:nvSpPr>
          <p:spPr bwMode="auto">
            <a:xfrm>
              <a:off x="1125" y="1953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0" name="Rectangle 24"/>
            <p:cNvSpPr>
              <a:spLocks noChangeArrowheads="1"/>
            </p:cNvSpPr>
            <p:nvPr/>
          </p:nvSpPr>
          <p:spPr bwMode="auto">
            <a:xfrm>
              <a:off x="1125" y="194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25"/>
            <p:cNvSpPr>
              <a:spLocks noChangeArrowheads="1"/>
            </p:cNvSpPr>
            <p:nvPr/>
          </p:nvSpPr>
          <p:spPr bwMode="auto">
            <a:xfrm>
              <a:off x="1125" y="1940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050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ChangeAspect="1" noChangeArrowheads="1"/>
          </p:cNvSpPr>
          <p:nvPr/>
        </p:nvSpPr>
        <p:spPr bwMode="auto">
          <a:xfrm>
            <a:off x="2036763" y="1751013"/>
            <a:ext cx="5495925" cy="4645025"/>
          </a:xfrm>
          <a:prstGeom prst="roundRect">
            <a:avLst>
              <a:gd name="adj" fmla="val 8032"/>
            </a:avLst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9506" name="Oval 3"/>
          <p:cNvSpPr>
            <a:spLocks noChangeAspect="1" noChangeArrowheads="1"/>
          </p:cNvSpPr>
          <p:nvPr/>
        </p:nvSpPr>
        <p:spPr bwMode="auto">
          <a:xfrm>
            <a:off x="6851650" y="3167063"/>
            <a:ext cx="1357313" cy="1822450"/>
          </a:xfrm>
          <a:prstGeom prst="ellipse">
            <a:avLst/>
          </a:prstGeom>
          <a:solidFill>
            <a:schemeClr val="hlink"/>
          </a:solidFill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4"/>
          <p:cNvSpPr>
            <a:spLocks noChangeAspect="1" noChangeArrowheads="1"/>
          </p:cNvSpPr>
          <p:nvPr/>
        </p:nvSpPr>
        <p:spPr bwMode="auto">
          <a:xfrm>
            <a:off x="7554913" y="3133725"/>
            <a:ext cx="731837" cy="190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Rectangle 5"/>
          <p:cNvSpPr>
            <a:spLocks noChangeAspect="1" noChangeArrowheads="1"/>
          </p:cNvSpPr>
          <p:nvPr/>
        </p:nvSpPr>
        <p:spPr bwMode="auto">
          <a:xfrm>
            <a:off x="1138238" y="2662238"/>
            <a:ext cx="595312" cy="271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NTCP</a:t>
            </a:r>
          </a:p>
        </p:txBody>
      </p:sp>
      <p:sp>
        <p:nvSpPr>
          <p:cNvPr id="149509" name="Oval 6"/>
          <p:cNvSpPr>
            <a:spLocks noChangeArrowheads="1"/>
          </p:cNvSpPr>
          <p:nvPr/>
        </p:nvSpPr>
        <p:spPr bwMode="auto">
          <a:xfrm>
            <a:off x="6684963" y="3273425"/>
            <a:ext cx="460375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Freeform 7" descr="75%"/>
          <p:cNvSpPr>
            <a:spLocks/>
          </p:cNvSpPr>
          <p:nvPr/>
        </p:nvSpPr>
        <p:spPr bwMode="auto">
          <a:xfrm>
            <a:off x="2400300" y="2019300"/>
            <a:ext cx="4365625" cy="4222750"/>
          </a:xfrm>
          <a:custGeom>
            <a:avLst/>
            <a:gdLst>
              <a:gd name="T0" fmla="*/ 2147483647 w 3028"/>
              <a:gd name="T1" fmla="*/ 2147483647 h 2293"/>
              <a:gd name="T2" fmla="*/ 2147483647 w 3028"/>
              <a:gd name="T3" fmla="*/ 2147483647 h 2293"/>
              <a:gd name="T4" fmla="*/ 2147483647 w 3028"/>
              <a:gd name="T5" fmla="*/ 2147483647 h 2293"/>
              <a:gd name="T6" fmla="*/ 2147483647 w 3028"/>
              <a:gd name="T7" fmla="*/ 2147483647 h 2293"/>
              <a:gd name="T8" fmla="*/ 2147483647 w 3028"/>
              <a:gd name="T9" fmla="*/ 2147483647 h 2293"/>
              <a:gd name="T10" fmla="*/ 2147483647 w 3028"/>
              <a:gd name="T11" fmla="*/ 2147483647 h 2293"/>
              <a:gd name="T12" fmla="*/ 2147483647 w 3028"/>
              <a:gd name="T13" fmla="*/ 2147483647 h 2293"/>
              <a:gd name="T14" fmla="*/ 2147483647 w 3028"/>
              <a:gd name="T15" fmla="*/ 2147483647 h 2293"/>
              <a:gd name="T16" fmla="*/ 2147483647 w 3028"/>
              <a:gd name="T17" fmla="*/ 2147483647 h 2293"/>
              <a:gd name="T18" fmla="*/ 2147483647 w 3028"/>
              <a:gd name="T19" fmla="*/ 2147483647 h 22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28"/>
              <a:gd name="T31" fmla="*/ 0 h 2293"/>
              <a:gd name="T32" fmla="*/ 3028 w 3028"/>
              <a:gd name="T33" fmla="*/ 2293 h 22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8" h="2293">
                <a:moveTo>
                  <a:pt x="1595" y="2262"/>
                </a:moveTo>
                <a:cubicBezTo>
                  <a:pt x="1279" y="2293"/>
                  <a:pt x="993" y="2228"/>
                  <a:pt x="766" y="2219"/>
                </a:cubicBezTo>
                <a:cubicBezTo>
                  <a:pt x="539" y="2210"/>
                  <a:pt x="347" y="2256"/>
                  <a:pt x="230" y="2208"/>
                </a:cubicBezTo>
                <a:cubicBezTo>
                  <a:pt x="113" y="2160"/>
                  <a:pt x="86" y="2178"/>
                  <a:pt x="64" y="1932"/>
                </a:cubicBezTo>
                <a:cubicBezTo>
                  <a:pt x="42" y="1686"/>
                  <a:pt x="0" y="1023"/>
                  <a:pt x="96" y="732"/>
                </a:cubicBezTo>
                <a:cubicBezTo>
                  <a:pt x="192" y="441"/>
                  <a:pt x="248" y="276"/>
                  <a:pt x="642" y="187"/>
                </a:cubicBezTo>
                <a:cubicBezTo>
                  <a:pt x="1036" y="98"/>
                  <a:pt x="2066" y="0"/>
                  <a:pt x="2459" y="200"/>
                </a:cubicBezTo>
                <a:cubicBezTo>
                  <a:pt x="2851" y="401"/>
                  <a:pt x="2961" y="1089"/>
                  <a:pt x="2995" y="1393"/>
                </a:cubicBezTo>
                <a:cubicBezTo>
                  <a:pt x="3028" y="1697"/>
                  <a:pt x="2891" y="1882"/>
                  <a:pt x="2657" y="2028"/>
                </a:cubicBezTo>
                <a:cubicBezTo>
                  <a:pt x="2424" y="2173"/>
                  <a:pt x="1910" y="2230"/>
                  <a:pt x="1595" y="2262"/>
                </a:cubicBezTo>
                <a:close/>
              </a:path>
            </a:pathLst>
          </a:custGeom>
          <a:pattFill prst="pct75">
            <a:fgClr>
              <a:srgbClr val="4D4D4D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1" name="Freeform 8"/>
          <p:cNvSpPr>
            <a:spLocks/>
          </p:cNvSpPr>
          <p:nvPr/>
        </p:nvSpPr>
        <p:spPr bwMode="auto">
          <a:xfrm>
            <a:off x="2535238" y="2292350"/>
            <a:ext cx="4168775" cy="3905250"/>
          </a:xfrm>
          <a:custGeom>
            <a:avLst/>
            <a:gdLst>
              <a:gd name="T0" fmla="*/ 2147483647 w 2891"/>
              <a:gd name="T1" fmla="*/ 2147483647 h 2121"/>
              <a:gd name="T2" fmla="*/ 2147483647 w 2891"/>
              <a:gd name="T3" fmla="*/ 2147483647 h 2121"/>
              <a:gd name="T4" fmla="*/ 2147483647 w 2891"/>
              <a:gd name="T5" fmla="*/ 2147483647 h 2121"/>
              <a:gd name="T6" fmla="*/ 2147483647 w 2891"/>
              <a:gd name="T7" fmla="*/ 2147483647 h 2121"/>
              <a:gd name="T8" fmla="*/ 2147483647 w 2891"/>
              <a:gd name="T9" fmla="*/ 2147483647 h 2121"/>
              <a:gd name="T10" fmla="*/ 2147483647 w 2891"/>
              <a:gd name="T11" fmla="*/ 2147483647 h 2121"/>
              <a:gd name="T12" fmla="*/ 2147483647 w 2891"/>
              <a:gd name="T13" fmla="*/ 2147483647 h 2121"/>
              <a:gd name="T14" fmla="*/ 2147483647 w 2891"/>
              <a:gd name="T15" fmla="*/ 2147483647 h 2121"/>
              <a:gd name="T16" fmla="*/ 2147483647 w 2891"/>
              <a:gd name="T17" fmla="*/ 2147483647 h 2121"/>
              <a:gd name="T18" fmla="*/ 2147483647 w 2891"/>
              <a:gd name="T19" fmla="*/ 2147483647 h 2121"/>
              <a:gd name="T20" fmla="*/ 2147483647 w 2891"/>
              <a:gd name="T21" fmla="*/ 2147483647 h 2121"/>
              <a:gd name="T22" fmla="*/ 2147483647 w 2891"/>
              <a:gd name="T23" fmla="*/ 2147483647 h 2121"/>
              <a:gd name="T24" fmla="*/ 2147483647 w 2891"/>
              <a:gd name="T25" fmla="*/ 2147483647 h 2121"/>
              <a:gd name="T26" fmla="*/ 2147483647 w 2891"/>
              <a:gd name="T27" fmla="*/ 2147483647 h 2121"/>
              <a:gd name="T28" fmla="*/ 2147483647 w 2891"/>
              <a:gd name="T29" fmla="*/ 2147483647 h 2121"/>
              <a:gd name="T30" fmla="*/ 2147483647 w 2891"/>
              <a:gd name="T31" fmla="*/ 2147483647 h 2121"/>
              <a:gd name="T32" fmla="*/ 2147483647 w 2891"/>
              <a:gd name="T33" fmla="*/ 2147483647 h 2121"/>
              <a:gd name="T34" fmla="*/ 2147483647 w 2891"/>
              <a:gd name="T35" fmla="*/ 2147483647 h 2121"/>
              <a:gd name="T36" fmla="*/ 2147483647 w 2891"/>
              <a:gd name="T37" fmla="*/ 2147483647 h 2121"/>
              <a:gd name="T38" fmla="*/ 2147483647 w 2891"/>
              <a:gd name="T39" fmla="*/ 2147483647 h 2121"/>
              <a:gd name="T40" fmla="*/ 2147483647 w 2891"/>
              <a:gd name="T41" fmla="*/ 2147483647 h 2121"/>
              <a:gd name="T42" fmla="*/ 2147483647 w 2891"/>
              <a:gd name="T43" fmla="*/ 2147483647 h 2121"/>
              <a:gd name="T44" fmla="*/ 2147483647 w 2891"/>
              <a:gd name="T45" fmla="*/ 2147483647 h 2121"/>
              <a:gd name="T46" fmla="*/ 2147483647 w 2891"/>
              <a:gd name="T47" fmla="*/ 2147483647 h 2121"/>
              <a:gd name="T48" fmla="*/ 2147483647 w 2891"/>
              <a:gd name="T49" fmla="*/ 2147483647 h 2121"/>
              <a:gd name="T50" fmla="*/ 2147483647 w 2891"/>
              <a:gd name="T51" fmla="*/ 2147483647 h 2121"/>
              <a:gd name="T52" fmla="*/ 2147483647 w 2891"/>
              <a:gd name="T53" fmla="*/ 2147483647 h 2121"/>
              <a:gd name="T54" fmla="*/ 2147483647 w 2891"/>
              <a:gd name="T55" fmla="*/ 2147483647 h 2121"/>
              <a:gd name="T56" fmla="*/ 2147483647 w 2891"/>
              <a:gd name="T57" fmla="*/ 2147483647 h 2121"/>
              <a:gd name="T58" fmla="*/ 2147483647 w 2891"/>
              <a:gd name="T59" fmla="*/ 2147483647 h 2121"/>
              <a:gd name="T60" fmla="*/ 2147483647 w 2891"/>
              <a:gd name="T61" fmla="*/ 2147483647 h 2121"/>
              <a:gd name="T62" fmla="*/ 2147483647 w 2891"/>
              <a:gd name="T63" fmla="*/ 2147483647 h 2121"/>
              <a:gd name="T64" fmla="*/ 2147483647 w 2891"/>
              <a:gd name="T65" fmla="*/ 2147483647 h 2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91"/>
              <a:gd name="T100" fmla="*/ 0 h 2121"/>
              <a:gd name="T101" fmla="*/ 2891 w 2891"/>
              <a:gd name="T102" fmla="*/ 2121 h 2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91" h="2121">
                <a:moveTo>
                  <a:pt x="1500" y="2092"/>
                </a:moveTo>
                <a:cubicBezTo>
                  <a:pt x="1395" y="2105"/>
                  <a:pt x="1322" y="2121"/>
                  <a:pt x="1223" y="2104"/>
                </a:cubicBezTo>
                <a:cubicBezTo>
                  <a:pt x="1124" y="2088"/>
                  <a:pt x="993" y="2005"/>
                  <a:pt x="905" y="1996"/>
                </a:cubicBezTo>
                <a:cubicBezTo>
                  <a:pt x="816" y="1987"/>
                  <a:pt x="807" y="2052"/>
                  <a:pt x="694" y="2051"/>
                </a:cubicBezTo>
                <a:cubicBezTo>
                  <a:pt x="581" y="2050"/>
                  <a:pt x="332" y="2057"/>
                  <a:pt x="225" y="1993"/>
                </a:cubicBezTo>
                <a:cubicBezTo>
                  <a:pt x="118" y="1929"/>
                  <a:pt x="52" y="1745"/>
                  <a:pt x="51" y="1669"/>
                </a:cubicBezTo>
                <a:cubicBezTo>
                  <a:pt x="50" y="1593"/>
                  <a:pt x="220" y="1580"/>
                  <a:pt x="217" y="1536"/>
                </a:cubicBezTo>
                <a:cubicBezTo>
                  <a:pt x="214" y="1492"/>
                  <a:pt x="41" y="1465"/>
                  <a:pt x="32" y="1403"/>
                </a:cubicBezTo>
                <a:cubicBezTo>
                  <a:pt x="23" y="1340"/>
                  <a:pt x="169" y="1221"/>
                  <a:pt x="166" y="1160"/>
                </a:cubicBezTo>
                <a:cubicBezTo>
                  <a:pt x="162" y="1099"/>
                  <a:pt x="21" y="1145"/>
                  <a:pt x="10" y="1038"/>
                </a:cubicBezTo>
                <a:cubicBezTo>
                  <a:pt x="0" y="930"/>
                  <a:pt x="65" y="613"/>
                  <a:pt x="107" y="514"/>
                </a:cubicBezTo>
                <a:cubicBezTo>
                  <a:pt x="148" y="416"/>
                  <a:pt x="212" y="489"/>
                  <a:pt x="254" y="445"/>
                </a:cubicBezTo>
                <a:cubicBezTo>
                  <a:pt x="296" y="400"/>
                  <a:pt x="304" y="303"/>
                  <a:pt x="358" y="246"/>
                </a:cubicBezTo>
                <a:cubicBezTo>
                  <a:pt x="412" y="190"/>
                  <a:pt x="488" y="113"/>
                  <a:pt x="574" y="108"/>
                </a:cubicBezTo>
                <a:cubicBezTo>
                  <a:pt x="660" y="102"/>
                  <a:pt x="776" y="223"/>
                  <a:pt x="875" y="214"/>
                </a:cubicBezTo>
                <a:cubicBezTo>
                  <a:pt x="974" y="205"/>
                  <a:pt x="1071" y="86"/>
                  <a:pt x="1170" y="54"/>
                </a:cubicBezTo>
                <a:cubicBezTo>
                  <a:pt x="1269" y="22"/>
                  <a:pt x="1378" y="0"/>
                  <a:pt x="1467" y="22"/>
                </a:cubicBezTo>
                <a:cubicBezTo>
                  <a:pt x="1555" y="44"/>
                  <a:pt x="1618" y="180"/>
                  <a:pt x="1703" y="188"/>
                </a:cubicBezTo>
                <a:cubicBezTo>
                  <a:pt x="1787" y="197"/>
                  <a:pt x="1870" y="84"/>
                  <a:pt x="1976" y="73"/>
                </a:cubicBezTo>
                <a:cubicBezTo>
                  <a:pt x="2083" y="62"/>
                  <a:pt x="2280" y="85"/>
                  <a:pt x="2342" y="121"/>
                </a:cubicBezTo>
                <a:cubicBezTo>
                  <a:pt x="2403" y="156"/>
                  <a:pt x="2325" y="257"/>
                  <a:pt x="2346" y="285"/>
                </a:cubicBezTo>
                <a:cubicBezTo>
                  <a:pt x="2366" y="313"/>
                  <a:pt x="2426" y="264"/>
                  <a:pt x="2464" y="290"/>
                </a:cubicBezTo>
                <a:cubicBezTo>
                  <a:pt x="2501" y="317"/>
                  <a:pt x="2564" y="397"/>
                  <a:pt x="2568" y="445"/>
                </a:cubicBezTo>
                <a:cubicBezTo>
                  <a:pt x="2571" y="492"/>
                  <a:pt x="2466" y="538"/>
                  <a:pt x="2486" y="578"/>
                </a:cubicBezTo>
                <a:cubicBezTo>
                  <a:pt x="2505" y="618"/>
                  <a:pt x="2663" y="620"/>
                  <a:pt x="2686" y="681"/>
                </a:cubicBezTo>
                <a:cubicBezTo>
                  <a:pt x="2709" y="742"/>
                  <a:pt x="2597" y="846"/>
                  <a:pt x="2627" y="942"/>
                </a:cubicBezTo>
                <a:cubicBezTo>
                  <a:pt x="2656" y="1039"/>
                  <a:pt x="2837" y="1161"/>
                  <a:pt x="2864" y="1261"/>
                </a:cubicBezTo>
                <a:cubicBezTo>
                  <a:pt x="2891" y="1360"/>
                  <a:pt x="2831" y="1472"/>
                  <a:pt x="2790" y="1542"/>
                </a:cubicBezTo>
                <a:cubicBezTo>
                  <a:pt x="2749" y="1612"/>
                  <a:pt x="2675" y="1624"/>
                  <a:pt x="2619" y="1683"/>
                </a:cubicBezTo>
                <a:cubicBezTo>
                  <a:pt x="2563" y="1742"/>
                  <a:pt x="2519" y="1848"/>
                  <a:pt x="2450" y="1894"/>
                </a:cubicBezTo>
                <a:cubicBezTo>
                  <a:pt x="2380" y="1939"/>
                  <a:pt x="2306" y="1950"/>
                  <a:pt x="2206" y="1958"/>
                </a:cubicBezTo>
                <a:cubicBezTo>
                  <a:pt x="2106" y="1966"/>
                  <a:pt x="1968" y="1916"/>
                  <a:pt x="1850" y="1938"/>
                </a:cubicBezTo>
                <a:cubicBezTo>
                  <a:pt x="1732" y="1960"/>
                  <a:pt x="1573" y="2060"/>
                  <a:pt x="1500" y="20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7043738" y="3800475"/>
            <a:ext cx="1589087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canalicular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export</a:t>
            </a:r>
            <a:endParaRPr lang="en-US" sz="1400" b="1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49513" name="Text Box 10"/>
          <p:cNvSpPr txBox="1">
            <a:spLocks noChangeArrowheads="1"/>
          </p:cNvSpPr>
          <p:nvPr/>
        </p:nvSpPr>
        <p:spPr bwMode="auto">
          <a:xfrm>
            <a:off x="581025" y="2259013"/>
            <a:ext cx="12366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 </a:t>
            </a:r>
            <a:r>
              <a:rPr lang="en-US" sz="1400" b="1">
                <a:solidFill>
                  <a:schemeClr val="accent1"/>
                </a:solidFill>
                <a:latin typeface="Comic Sans MS" charset="0"/>
              </a:rPr>
              <a:t>BA import</a:t>
            </a:r>
          </a:p>
        </p:txBody>
      </p:sp>
      <p:sp>
        <p:nvSpPr>
          <p:cNvPr id="149514" name="Rectangle 11"/>
          <p:cNvSpPr>
            <a:spLocks noChangeAspect="1" noChangeArrowheads="1"/>
          </p:cNvSpPr>
          <p:nvPr/>
        </p:nvSpPr>
        <p:spPr bwMode="auto">
          <a:xfrm>
            <a:off x="6608763" y="2955925"/>
            <a:ext cx="595312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BSEP</a:t>
            </a:r>
          </a:p>
        </p:txBody>
      </p:sp>
      <p:sp>
        <p:nvSpPr>
          <p:cNvPr id="149515" name="Text Box 12"/>
          <p:cNvSpPr txBox="1">
            <a:spLocks noChangeArrowheads="1"/>
          </p:cNvSpPr>
          <p:nvPr/>
        </p:nvSpPr>
        <p:spPr bwMode="auto">
          <a:xfrm>
            <a:off x="2828925" y="4287838"/>
            <a:ext cx="904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ost </a:t>
            </a:r>
            <a:r>
              <a:rPr lang="en-US" sz="1000" b="1" i="1">
                <a:solidFill>
                  <a:srgbClr val="990099"/>
                </a:solidFill>
                <a:latin typeface="Symbol" charset="0"/>
              </a:rPr>
              <a:t>a</a:t>
            </a:r>
            <a:r>
              <a:rPr lang="en-US" sz="1000" b="1" i="1">
                <a:solidFill>
                  <a:srgbClr val="990099"/>
                </a:solidFill>
              </a:rPr>
              <a:t> &amp; </a:t>
            </a:r>
            <a:r>
              <a:rPr lang="en-US" sz="1000" b="1" i="1">
                <a:solidFill>
                  <a:srgbClr val="990099"/>
                </a:solidFill>
                <a:latin typeface="Symbol" charset="0"/>
              </a:rPr>
              <a:t>b</a:t>
            </a:r>
            <a:endParaRPr lang="en-US" sz="1000" b="1">
              <a:solidFill>
                <a:srgbClr val="990099"/>
              </a:solidFill>
              <a:latin typeface="Symbol" charset="0"/>
            </a:endParaRPr>
          </a:p>
        </p:txBody>
      </p:sp>
      <p:sp>
        <p:nvSpPr>
          <p:cNvPr id="149516" name="Text Box 13"/>
          <p:cNvSpPr txBox="1">
            <a:spLocks noChangeArrowheads="1"/>
          </p:cNvSpPr>
          <p:nvPr/>
        </p:nvSpPr>
        <p:spPr bwMode="auto">
          <a:xfrm>
            <a:off x="4113213" y="4760913"/>
            <a:ext cx="541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cyp7a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17" name="Line 14"/>
          <p:cNvSpPr>
            <a:spLocks noChangeShapeType="1"/>
          </p:cNvSpPr>
          <p:nvPr/>
        </p:nvSpPr>
        <p:spPr bwMode="auto">
          <a:xfrm>
            <a:off x="4497388" y="5059363"/>
            <a:ext cx="15097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8" name="AutoShape 15"/>
          <p:cNvSpPr>
            <a:spLocks noChangeArrowheads="1"/>
          </p:cNvSpPr>
          <p:nvPr/>
        </p:nvSpPr>
        <p:spPr bwMode="auto">
          <a:xfrm>
            <a:off x="4621213" y="4935538"/>
            <a:ext cx="333375" cy="246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b="1"/>
              <a:t>LRH-1</a:t>
            </a:r>
          </a:p>
        </p:txBody>
      </p:sp>
      <p:sp>
        <p:nvSpPr>
          <p:cNvPr id="149519" name="Text Box 16"/>
          <p:cNvSpPr txBox="1">
            <a:spLocks noChangeArrowheads="1"/>
          </p:cNvSpPr>
          <p:nvPr/>
        </p:nvSpPr>
        <p:spPr bwMode="auto">
          <a:xfrm>
            <a:off x="2751138" y="5227638"/>
            <a:ext cx="541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cyp3a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20" name="Text Box 17"/>
          <p:cNvSpPr txBox="1">
            <a:spLocks noChangeArrowheads="1"/>
          </p:cNvSpPr>
          <p:nvPr/>
        </p:nvSpPr>
        <p:spPr bwMode="auto">
          <a:xfrm>
            <a:off x="3011488" y="5746750"/>
            <a:ext cx="2776537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metabolism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( hydroxylation &amp; conjugation)</a:t>
            </a:r>
          </a:p>
        </p:txBody>
      </p:sp>
      <p:sp>
        <p:nvSpPr>
          <p:cNvPr id="149521" name="Text Box 18"/>
          <p:cNvSpPr txBox="1">
            <a:spLocks noChangeArrowheads="1"/>
          </p:cNvSpPr>
          <p:nvPr/>
        </p:nvSpPr>
        <p:spPr bwMode="auto">
          <a:xfrm>
            <a:off x="3549650" y="3787775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i="1">
                <a:solidFill>
                  <a:srgbClr val="990099"/>
                </a:solidFill>
              </a:rPr>
              <a:t>shp</a:t>
            </a:r>
            <a:endParaRPr lang="en-US" sz="1400" b="1">
              <a:solidFill>
                <a:srgbClr val="990099"/>
              </a:solidFill>
            </a:endParaRPr>
          </a:p>
        </p:txBody>
      </p:sp>
      <p:grpSp>
        <p:nvGrpSpPr>
          <p:cNvPr id="149522" name="Group 19"/>
          <p:cNvGrpSpPr>
            <a:grpSpLocks/>
          </p:cNvGrpSpPr>
          <p:nvPr/>
        </p:nvGrpSpPr>
        <p:grpSpPr bwMode="auto">
          <a:xfrm>
            <a:off x="5022850" y="3930650"/>
            <a:ext cx="584200" cy="428625"/>
            <a:chOff x="3443" y="2093"/>
            <a:chExt cx="368" cy="270"/>
          </a:xfrm>
        </p:grpSpPr>
        <p:sp>
          <p:nvSpPr>
            <p:cNvPr id="149633" name="Freeform 20"/>
            <p:cNvSpPr>
              <a:spLocks/>
            </p:cNvSpPr>
            <p:nvPr/>
          </p:nvSpPr>
          <p:spPr bwMode="auto">
            <a:xfrm>
              <a:off x="3443" y="2093"/>
              <a:ext cx="368" cy="270"/>
            </a:xfrm>
            <a:custGeom>
              <a:avLst/>
              <a:gdLst>
                <a:gd name="T0" fmla="*/ 0 w 794"/>
                <a:gd name="T1" fmla="*/ 0 h 583"/>
                <a:gd name="T2" fmla="*/ 0 w 794"/>
                <a:gd name="T3" fmla="*/ 0 h 583"/>
                <a:gd name="T4" fmla="*/ 0 w 794"/>
                <a:gd name="T5" fmla="*/ 0 h 583"/>
                <a:gd name="T6" fmla="*/ 0 w 794"/>
                <a:gd name="T7" fmla="*/ 0 h 583"/>
                <a:gd name="T8" fmla="*/ 0 w 794"/>
                <a:gd name="T9" fmla="*/ 0 h 583"/>
                <a:gd name="T10" fmla="*/ 0 w 794"/>
                <a:gd name="T11" fmla="*/ 0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583"/>
                <a:gd name="T20" fmla="*/ 794 w 79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583">
                  <a:moveTo>
                    <a:pt x="191" y="498"/>
                  </a:moveTo>
                  <a:cubicBezTo>
                    <a:pt x="122" y="412"/>
                    <a:pt x="0" y="97"/>
                    <a:pt x="86" y="49"/>
                  </a:cubicBezTo>
                  <a:cubicBezTo>
                    <a:pt x="171" y="0"/>
                    <a:pt x="619" y="143"/>
                    <a:pt x="707" y="206"/>
                  </a:cubicBezTo>
                  <a:cubicBezTo>
                    <a:pt x="794" y="268"/>
                    <a:pt x="643" y="363"/>
                    <a:pt x="609" y="423"/>
                  </a:cubicBezTo>
                  <a:cubicBezTo>
                    <a:pt x="574" y="482"/>
                    <a:pt x="566" y="548"/>
                    <a:pt x="497" y="561"/>
                  </a:cubicBezTo>
                  <a:cubicBezTo>
                    <a:pt x="427" y="573"/>
                    <a:pt x="259" y="583"/>
                    <a:pt x="191" y="49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1908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34" name="Text Box 21"/>
            <p:cNvSpPr txBox="1">
              <a:spLocks noChangeArrowheads="1"/>
            </p:cNvSpPr>
            <p:nvPr/>
          </p:nvSpPr>
          <p:spPr bwMode="auto">
            <a:xfrm>
              <a:off x="3487" y="2151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SHP</a:t>
              </a:r>
            </a:p>
          </p:txBody>
        </p:sp>
      </p:grpSp>
      <p:sp>
        <p:nvSpPr>
          <p:cNvPr id="149523" name="Line 22"/>
          <p:cNvSpPr>
            <a:spLocks noChangeShapeType="1"/>
          </p:cNvSpPr>
          <p:nvPr/>
        </p:nvSpPr>
        <p:spPr bwMode="auto">
          <a:xfrm>
            <a:off x="3789363" y="4148138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4" name="Freeform 23"/>
          <p:cNvSpPr>
            <a:spLocks/>
          </p:cNvSpPr>
          <p:nvPr/>
        </p:nvSpPr>
        <p:spPr bwMode="auto">
          <a:xfrm>
            <a:off x="3952875" y="3979863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5" name="Freeform 24"/>
          <p:cNvSpPr>
            <a:spLocks/>
          </p:cNvSpPr>
          <p:nvPr/>
        </p:nvSpPr>
        <p:spPr bwMode="auto">
          <a:xfrm rot="10800000">
            <a:off x="4356100" y="3978275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6" name="Text Box 25"/>
          <p:cNvSpPr txBox="1">
            <a:spLocks noChangeArrowheads="1"/>
          </p:cNvSpPr>
          <p:nvPr/>
        </p:nvSpPr>
        <p:spPr bwMode="auto">
          <a:xfrm>
            <a:off x="3937000" y="4013200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27" name="Text Box 26"/>
          <p:cNvSpPr txBox="1">
            <a:spLocks noChangeArrowheads="1"/>
          </p:cNvSpPr>
          <p:nvPr/>
        </p:nvSpPr>
        <p:spPr bwMode="auto">
          <a:xfrm>
            <a:off x="4348163" y="4011613"/>
            <a:ext cx="439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FXR</a:t>
            </a:r>
          </a:p>
        </p:txBody>
      </p:sp>
      <p:sp>
        <p:nvSpPr>
          <p:cNvPr id="149528" name="Text Box 27"/>
          <p:cNvSpPr txBox="1">
            <a:spLocks noChangeArrowheads="1"/>
          </p:cNvSpPr>
          <p:nvPr/>
        </p:nvSpPr>
        <p:spPr bwMode="auto">
          <a:xfrm>
            <a:off x="4922838" y="27019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bsep</a:t>
            </a:r>
            <a:endParaRPr lang="en-US" sz="1000" b="1">
              <a:solidFill>
                <a:srgbClr val="990099"/>
              </a:solidFill>
            </a:endParaRPr>
          </a:p>
        </p:txBody>
      </p:sp>
      <p:grpSp>
        <p:nvGrpSpPr>
          <p:cNvPr id="149529" name="Group 28"/>
          <p:cNvGrpSpPr>
            <a:grpSpLocks/>
          </p:cNvGrpSpPr>
          <p:nvPr/>
        </p:nvGrpSpPr>
        <p:grpSpPr bwMode="auto">
          <a:xfrm>
            <a:off x="5021263" y="3930650"/>
            <a:ext cx="584200" cy="428625"/>
            <a:chOff x="3443" y="2093"/>
            <a:chExt cx="368" cy="270"/>
          </a:xfrm>
        </p:grpSpPr>
        <p:sp>
          <p:nvSpPr>
            <p:cNvPr id="149631" name="Freeform 29"/>
            <p:cNvSpPr>
              <a:spLocks/>
            </p:cNvSpPr>
            <p:nvPr/>
          </p:nvSpPr>
          <p:spPr bwMode="auto">
            <a:xfrm>
              <a:off x="3443" y="2093"/>
              <a:ext cx="368" cy="270"/>
            </a:xfrm>
            <a:custGeom>
              <a:avLst/>
              <a:gdLst>
                <a:gd name="T0" fmla="*/ 0 w 794"/>
                <a:gd name="T1" fmla="*/ 0 h 583"/>
                <a:gd name="T2" fmla="*/ 0 w 794"/>
                <a:gd name="T3" fmla="*/ 0 h 583"/>
                <a:gd name="T4" fmla="*/ 0 w 794"/>
                <a:gd name="T5" fmla="*/ 0 h 583"/>
                <a:gd name="T6" fmla="*/ 0 w 794"/>
                <a:gd name="T7" fmla="*/ 0 h 583"/>
                <a:gd name="T8" fmla="*/ 0 w 794"/>
                <a:gd name="T9" fmla="*/ 0 h 583"/>
                <a:gd name="T10" fmla="*/ 0 w 794"/>
                <a:gd name="T11" fmla="*/ 0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583"/>
                <a:gd name="T20" fmla="*/ 794 w 79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583">
                  <a:moveTo>
                    <a:pt x="191" y="498"/>
                  </a:moveTo>
                  <a:cubicBezTo>
                    <a:pt x="122" y="412"/>
                    <a:pt x="0" y="97"/>
                    <a:pt x="86" y="49"/>
                  </a:cubicBezTo>
                  <a:cubicBezTo>
                    <a:pt x="171" y="0"/>
                    <a:pt x="619" y="143"/>
                    <a:pt x="707" y="206"/>
                  </a:cubicBezTo>
                  <a:cubicBezTo>
                    <a:pt x="794" y="268"/>
                    <a:pt x="643" y="363"/>
                    <a:pt x="609" y="423"/>
                  </a:cubicBezTo>
                  <a:cubicBezTo>
                    <a:pt x="574" y="482"/>
                    <a:pt x="566" y="548"/>
                    <a:pt x="497" y="561"/>
                  </a:cubicBezTo>
                  <a:cubicBezTo>
                    <a:pt x="427" y="573"/>
                    <a:pt x="259" y="583"/>
                    <a:pt x="191" y="49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1908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32" name="Text Box 30"/>
            <p:cNvSpPr txBox="1">
              <a:spLocks noChangeArrowheads="1"/>
            </p:cNvSpPr>
            <p:nvPr/>
          </p:nvSpPr>
          <p:spPr bwMode="auto">
            <a:xfrm>
              <a:off x="3487" y="2151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SHP</a:t>
              </a:r>
            </a:p>
          </p:txBody>
        </p:sp>
      </p:grpSp>
      <p:sp>
        <p:nvSpPr>
          <p:cNvPr id="149530" name="Freeform 31"/>
          <p:cNvSpPr>
            <a:spLocks/>
          </p:cNvSpPr>
          <p:nvPr/>
        </p:nvSpPr>
        <p:spPr bwMode="auto">
          <a:xfrm>
            <a:off x="5022850" y="3930650"/>
            <a:ext cx="584200" cy="428625"/>
          </a:xfrm>
          <a:custGeom>
            <a:avLst/>
            <a:gdLst>
              <a:gd name="T0" fmla="*/ 2147483647 w 794"/>
              <a:gd name="T1" fmla="*/ 2147483647 h 583"/>
              <a:gd name="T2" fmla="*/ 2147483647 w 794"/>
              <a:gd name="T3" fmla="*/ 2147483647 h 583"/>
              <a:gd name="T4" fmla="*/ 2147483647 w 794"/>
              <a:gd name="T5" fmla="*/ 2147483647 h 583"/>
              <a:gd name="T6" fmla="*/ 2147483647 w 794"/>
              <a:gd name="T7" fmla="*/ 2147483647 h 583"/>
              <a:gd name="T8" fmla="*/ 2147483647 w 794"/>
              <a:gd name="T9" fmla="*/ 2147483647 h 583"/>
              <a:gd name="T10" fmla="*/ 2147483647 w 794"/>
              <a:gd name="T11" fmla="*/ 2147483647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4"/>
              <a:gd name="T19" fmla="*/ 0 h 583"/>
              <a:gd name="T20" fmla="*/ 794 w 794"/>
              <a:gd name="T21" fmla="*/ 583 h 5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4" h="583">
                <a:moveTo>
                  <a:pt x="191" y="498"/>
                </a:moveTo>
                <a:cubicBezTo>
                  <a:pt x="122" y="412"/>
                  <a:pt x="0" y="97"/>
                  <a:pt x="86" y="49"/>
                </a:cubicBezTo>
                <a:cubicBezTo>
                  <a:pt x="171" y="0"/>
                  <a:pt x="619" y="143"/>
                  <a:pt x="707" y="206"/>
                </a:cubicBezTo>
                <a:cubicBezTo>
                  <a:pt x="794" y="268"/>
                  <a:pt x="643" y="363"/>
                  <a:pt x="609" y="423"/>
                </a:cubicBezTo>
                <a:cubicBezTo>
                  <a:pt x="574" y="482"/>
                  <a:pt x="566" y="548"/>
                  <a:pt x="497" y="561"/>
                </a:cubicBezTo>
                <a:cubicBezTo>
                  <a:pt x="427" y="573"/>
                  <a:pt x="259" y="583"/>
                  <a:pt x="191" y="49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1" name="Text Box 32"/>
          <p:cNvSpPr txBox="1">
            <a:spLocks noChangeArrowheads="1"/>
          </p:cNvSpPr>
          <p:nvPr/>
        </p:nvSpPr>
        <p:spPr bwMode="auto">
          <a:xfrm>
            <a:off x="5092700" y="4022725"/>
            <a:ext cx="44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SHP</a:t>
            </a:r>
          </a:p>
        </p:txBody>
      </p:sp>
      <p:sp>
        <p:nvSpPr>
          <p:cNvPr id="149532" name="Oval 33"/>
          <p:cNvSpPr>
            <a:spLocks noChangeArrowheads="1"/>
          </p:cNvSpPr>
          <p:nvPr/>
        </p:nvSpPr>
        <p:spPr bwMode="auto">
          <a:xfrm>
            <a:off x="1800225" y="4651375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Text Box 34"/>
          <p:cNvSpPr txBox="1">
            <a:spLocks noChangeArrowheads="1"/>
          </p:cNvSpPr>
          <p:nvPr/>
        </p:nvSpPr>
        <p:spPr bwMode="auto">
          <a:xfrm>
            <a:off x="1046163" y="4722813"/>
            <a:ext cx="606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MRP3</a:t>
            </a:r>
          </a:p>
        </p:txBody>
      </p:sp>
      <p:sp>
        <p:nvSpPr>
          <p:cNvPr id="149534" name="Line 35"/>
          <p:cNvSpPr>
            <a:spLocks noChangeAspect="1" noChangeShapeType="1"/>
          </p:cNvSpPr>
          <p:nvPr/>
        </p:nvSpPr>
        <p:spPr bwMode="auto">
          <a:xfrm>
            <a:off x="1673225" y="4908550"/>
            <a:ext cx="712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5" name="Oval 36"/>
          <p:cNvSpPr>
            <a:spLocks noChangeArrowheads="1"/>
          </p:cNvSpPr>
          <p:nvPr/>
        </p:nvSpPr>
        <p:spPr bwMode="auto">
          <a:xfrm>
            <a:off x="1800225" y="4067175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Text Box 37"/>
          <p:cNvSpPr txBox="1">
            <a:spLocks noChangeArrowheads="1"/>
          </p:cNvSpPr>
          <p:nvPr/>
        </p:nvSpPr>
        <p:spPr bwMode="auto">
          <a:xfrm>
            <a:off x="882650" y="4187825"/>
            <a:ext cx="76517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OST </a:t>
            </a:r>
            <a:r>
              <a:rPr lang="en-US" sz="1200" b="1">
                <a:solidFill>
                  <a:schemeClr val="accent2"/>
                </a:solidFill>
                <a:latin typeface="Symbol" charset="0"/>
              </a:rPr>
              <a:t>a/b</a:t>
            </a:r>
          </a:p>
        </p:txBody>
      </p:sp>
      <p:sp>
        <p:nvSpPr>
          <p:cNvPr id="149537" name="Line 38"/>
          <p:cNvSpPr>
            <a:spLocks noChangeAspect="1" noChangeShapeType="1"/>
          </p:cNvSpPr>
          <p:nvPr/>
        </p:nvSpPr>
        <p:spPr bwMode="auto">
          <a:xfrm>
            <a:off x="1673225" y="4324350"/>
            <a:ext cx="712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8" name="Text Box 39"/>
          <p:cNvSpPr txBox="1">
            <a:spLocks noChangeArrowheads="1"/>
          </p:cNvSpPr>
          <p:nvPr/>
        </p:nvSpPr>
        <p:spPr bwMode="auto">
          <a:xfrm>
            <a:off x="3868738" y="5227638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Sult2a1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39" name="Oval 40"/>
          <p:cNvSpPr>
            <a:spLocks noChangeArrowheads="1"/>
          </p:cNvSpPr>
          <p:nvPr/>
        </p:nvSpPr>
        <p:spPr bwMode="auto">
          <a:xfrm>
            <a:off x="1808163" y="2640013"/>
            <a:ext cx="461962" cy="5159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40" name="Group 41"/>
          <p:cNvGrpSpPr>
            <a:grpSpLocks/>
          </p:cNvGrpSpPr>
          <p:nvPr/>
        </p:nvGrpSpPr>
        <p:grpSpPr bwMode="auto">
          <a:xfrm>
            <a:off x="4884738" y="2928938"/>
            <a:ext cx="1179512" cy="341312"/>
            <a:chOff x="2577" y="1693"/>
            <a:chExt cx="743" cy="215"/>
          </a:xfrm>
        </p:grpSpPr>
        <p:sp>
          <p:nvSpPr>
            <p:cNvPr id="149626" name="Line 42"/>
            <p:cNvSpPr>
              <a:spLocks noChangeShapeType="1"/>
            </p:cNvSpPr>
            <p:nvPr/>
          </p:nvSpPr>
          <p:spPr bwMode="auto">
            <a:xfrm>
              <a:off x="2577" y="1800"/>
              <a:ext cx="7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7" name="Freeform 43"/>
            <p:cNvSpPr>
              <a:spLocks/>
            </p:cNvSpPr>
            <p:nvPr/>
          </p:nvSpPr>
          <p:spPr bwMode="auto">
            <a:xfrm>
              <a:off x="2680" y="1694"/>
              <a:ext cx="264" cy="214"/>
            </a:xfrm>
            <a:custGeom>
              <a:avLst/>
              <a:gdLst>
                <a:gd name="T0" fmla="*/ 0 w 593"/>
                <a:gd name="T1" fmla="*/ 0 h 785"/>
                <a:gd name="T2" fmla="*/ 0 w 593"/>
                <a:gd name="T3" fmla="*/ 0 h 785"/>
                <a:gd name="T4" fmla="*/ 0 w 593"/>
                <a:gd name="T5" fmla="*/ 0 h 785"/>
                <a:gd name="T6" fmla="*/ 0 w 593"/>
                <a:gd name="T7" fmla="*/ 0 h 785"/>
                <a:gd name="T8" fmla="*/ 0 w 593"/>
                <a:gd name="T9" fmla="*/ 0 h 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785"/>
                <a:gd name="T17" fmla="*/ 593 w 593"/>
                <a:gd name="T18" fmla="*/ 785 h 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785">
                  <a:moveTo>
                    <a:pt x="519" y="88"/>
                  </a:moveTo>
                  <a:cubicBezTo>
                    <a:pt x="593" y="175"/>
                    <a:pt x="592" y="616"/>
                    <a:pt x="519" y="701"/>
                  </a:cubicBezTo>
                  <a:cubicBezTo>
                    <a:pt x="445" y="785"/>
                    <a:pt x="152" y="684"/>
                    <a:pt x="78" y="597"/>
                  </a:cubicBezTo>
                  <a:cubicBezTo>
                    <a:pt x="3" y="509"/>
                    <a:pt x="0" y="267"/>
                    <a:pt x="71" y="178"/>
                  </a:cubicBezTo>
                  <a:cubicBezTo>
                    <a:pt x="142" y="88"/>
                    <a:pt x="444" y="0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8" name="Freeform 44"/>
            <p:cNvSpPr>
              <a:spLocks/>
            </p:cNvSpPr>
            <p:nvPr/>
          </p:nvSpPr>
          <p:spPr bwMode="auto">
            <a:xfrm rot="10800000">
              <a:off x="2934" y="1693"/>
              <a:ext cx="265" cy="214"/>
            </a:xfrm>
            <a:custGeom>
              <a:avLst/>
              <a:gdLst>
                <a:gd name="T0" fmla="*/ 0 w 593"/>
                <a:gd name="T1" fmla="*/ 0 h 785"/>
                <a:gd name="T2" fmla="*/ 0 w 593"/>
                <a:gd name="T3" fmla="*/ 0 h 785"/>
                <a:gd name="T4" fmla="*/ 0 w 593"/>
                <a:gd name="T5" fmla="*/ 0 h 785"/>
                <a:gd name="T6" fmla="*/ 0 w 593"/>
                <a:gd name="T7" fmla="*/ 0 h 785"/>
                <a:gd name="T8" fmla="*/ 0 w 593"/>
                <a:gd name="T9" fmla="*/ 0 h 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785"/>
                <a:gd name="T17" fmla="*/ 593 w 593"/>
                <a:gd name="T18" fmla="*/ 785 h 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785">
                  <a:moveTo>
                    <a:pt x="519" y="88"/>
                  </a:moveTo>
                  <a:cubicBezTo>
                    <a:pt x="593" y="175"/>
                    <a:pt x="592" y="616"/>
                    <a:pt x="519" y="701"/>
                  </a:cubicBezTo>
                  <a:cubicBezTo>
                    <a:pt x="445" y="785"/>
                    <a:pt x="152" y="684"/>
                    <a:pt x="78" y="597"/>
                  </a:cubicBezTo>
                  <a:cubicBezTo>
                    <a:pt x="3" y="509"/>
                    <a:pt x="0" y="267"/>
                    <a:pt x="71" y="178"/>
                  </a:cubicBezTo>
                  <a:cubicBezTo>
                    <a:pt x="142" y="88"/>
                    <a:pt x="444" y="0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9" name="Text Box 45"/>
            <p:cNvSpPr txBox="1">
              <a:spLocks noChangeArrowheads="1"/>
            </p:cNvSpPr>
            <p:nvPr/>
          </p:nvSpPr>
          <p:spPr bwMode="auto">
            <a:xfrm>
              <a:off x="2670" y="1723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RXR</a:t>
              </a:r>
            </a:p>
          </p:txBody>
        </p:sp>
        <p:sp>
          <p:nvSpPr>
            <p:cNvPr id="149630" name="Text Box 46"/>
            <p:cNvSpPr txBox="1">
              <a:spLocks noChangeArrowheads="1"/>
            </p:cNvSpPr>
            <p:nvPr/>
          </p:nvSpPr>
          <p:spPr bwMode="auto">
            <a:xfrm>
              <a:off x="2929" y="1723"/>
              <a:ext cx="2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FXR</a:t>
              </a:r>
            </a:p>
          </p:txBody>
        </p:sp>
      </p:grpSp>
      <p:grpSp>
        <p:nvGrpSpPr>
          <p:cNvPr id="149541" name="Group 47"/>
          <p:cNvGrpSpPr>
            <a:grpSpLocks/>
          </p:cNvGrpSpPr>
          <p:nvPr/>
        </p:nvGrpSpPr>
        <p:grpSpPr bwMode="auto">
          <a:xfrm>
            <a:off x="4462463" y="3829050"/>
            <a:ext cx="304800" cy="196850"/>
            <a:chOff x="1792" y="1228"/>
            <a:chExt cx="303" cy="218"/>
          </a:xfrm>
        </p:grpSpPr>
        <p:sp>
          <p:nvSpPr>
            <p:cNvPr id="149611" name="Freeform 48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2" name="Freeform 49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3" name="Freeform 50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4" name="Freeform 51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5" name="Line 52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6" name="Line 53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7" name="Line 54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8" name="Line 55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9" name="Line 56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0" name="Line 57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1" name="Line 58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2" name="Rectangle 59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3" name="Rectangle 60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4" name="Rectangle 61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5" name="Rectangle 62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42" name="Freeform 63"/>
          <p:cNvSpPr>
            <a:spLocks/>
          </p:cNvSpPr>
          <p:nvPr/>
        </p:nvSpPr>
        <p:spPr bwMode="auto">
          <a:xfrm>
            <a:off x="4981575" y="48926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3" name="Freeform 64"/>
          <p:cNvSpPr>
            <a:spLocks/>
          </p:cNvSpPr>
          <p:nvPr/>
        </p:nvSpPr>
        <p:spPr bwMode="auto">
          <a:xfrm rot="10800000">
            <a:off x="5384800" y="4891088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4" name="Text Box 65"/>
          <p:cNvSpPr txBox="1">
            <a:spLocks noChangeArrowheads="1"/>
          </p:cNvSpPr>
          <p:nvPr/>
        </p:nvSpPr>
        <p:spPr bwMode="auto">
          <a:xfrm>
            <a:off x="4973638" y="4937125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45" name="Text Box 66"/>
          <p:cNvSpPr txBox="1">
            <a:spLocks noChangeArrowheads="1"/>
          </p:cNvSpPr>
          <p:nvPr/>
        </p:nvSpPr>
        <p:spPr bwMode="auto">
          <a:xfrm>
            <a:off x="5376863" y="4938713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LXR</a:t>
            </a:r>
          </a:p>
        </p:txBody>
      </p:sp>
      <p:sp>
        <p:nvSpPr>
          <p:cNvPr id="149546" name="Line 67"/>
          <p:cNvSpPr>
            <a:spLocks noChangeShapeType="1"/>
          </p:cNvSpPr>
          <p:nvPr/>
        </p:nvSpPr>
        <p:spPr bwMode="auto">
          <a:xfrm>
            <a:off x="3013075" y="3181350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7" name="Freeform 68"/>
          <p:cNvSpPr>
            <a:spLocks/>
          </p:cNvSpPr>
          <p:nvPr/>
        </p:nvSpPr>
        <p:spPr bwMode="auto">
          <a:xfrm>
            <a:off x="3176588" y="30130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8" name="Freeform 69"/>
          <p:cNvSpPr>
            <a:spLocks/>
          </p:cNvSpPr>
          <p:nvPr/>
        </p:nvSpPr>
        <p:spPr bwMode="auto">
          <a:xfrm rot="10800000">
            <a:off x="3579813" y="3011488"/>
            <a:ext cx="420687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9" name="Text Box 70"/>
          <p:cNvSpPr txBox="1">
            <a:spLocks noChangeArrowheads="1"/>
          </p:cNvSpPr>
          <p:nvPr/>
        </p:nvSpPr>
        <p:spPr bwMode="auto">
          <a:xfrm>
            <a:off x="3168650" y="3057525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50" name="Text Box 71"/>
          <p:cNvSpPr txBox="1">
            <a:spLocks noChangeArrowheads="1"/>
          </p:cNvSpPr>
          <p:nvPr/>
        </p:nvSpPr>
        <p:spPr bwMode="auto">
          <a:xfrm>
            <a:off x="3571875" y="3059113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RAR</a:t>
            </a:r>
          </a:p>
        </p:txBody>
      </p:sp>
      <p:sp>
        <p:nvSpPr>
          <p:cNvPr id="149551" name="Line 72"/>
          <p:cNvSpPr>
            <a:spLocks noChangeShapeType="1"/>
          </p:cNvSpPr>
          <p:nvPr/>
        </p:nvSpPr>
        <p:spPr bwMode="auto">
          <a:xfrm>
            <a:off x="2840038" y="5556250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Freeform 73"/>
          <p:cNvSpPr>
            <a:spLocks/>
          </p:cNvSpPr>
          <p:nvPr/>
        </p:nvSpPr>
        <p:spPr bwMode="auto">
          <a:xfrm>
            <a:off x="3003550" y="5386388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3" name="Freeform 74"/>
          <p:cNvSpPr>
            <a:spLocks/>
          </p:cNvSpPr>
          <p:nvPr/>
        </p:nvSpPr>
        <p:spPr bwMode="auto">
          <a:xfrm rot="10800000">
            <a:off x="3406775" y="5386388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Text Box 75"/>
          <p:cNvSpPr txBox="1">
            <a:spLocks noChangeArrowheads="1"/>
          </p:cNvSpPr>
          <p:nvPr/>
        </p:nvSpPr>
        <p:spPr bwMode="auto">
          <a:xfrm>
            <a:off x="2995613" y="5434013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55" name="Text Box 76"/>
          <p:cNvSpPr txBox="1">
            <a:spLocks noChangeArrowheads="1"/>
          </p:cNvSpPr>
          <p:nvPr/>
        </p:nvSpPr>
        <p:spPr bwMode="auto">
          <a:xfrm>
            <a:off x="3398838" y="5434013"/>
            <a:ext cx="44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PXR</a:t>
            </a:r>
          </a:p>
        </p:txBody>
      </p:sp>
      <p:sp>
        <p:nvSpPr>
          <p:cNvPr id="149556" name="Line 77"/>
          <p:cNvSpPr>
            <a:spLocks noChangeShapeType="1"/>
          </p:cNvSpPr>
          <p:nvPr/>
        </p:nvSpPr>
        <p:spPr bwMode="auto">
          <a:xfrm>
            <a:off x="4140200" y="5557838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7" name="Freeform 78"/>
          <p:cNvSpPr>
            <a:spLocks/>
          </p:cNvSpPr>
          <p:nvPr/>
        </p:nvSpPr>
        <p:spPr bwMode="auto">
          <a:xfrm>
            <a:off x="4303713" y="53879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8" name="Freeform 79"/>
          <p:cNvSpPr>
            <a:spLocks/>
          </p:cNvSpPr>
          <p:nvPr/>
        </p:nvSpPr>
        <p:spPr bwMode="auto">
          <a:xfrm rot="10800000">
            <a:off x="4706938" y="5387975"/>
            <a:ext cx="420687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9" name="Text Box 80"/>
          <p:cNvSpPr txBox="1">
            <a:spLocks noChangeArrowheads="1"/>
          </p:cNvSpPr>
          <p:nvPr/>
        </p:nvSpPr>
        <p:spPr bwMode="auto">
          <a:xfrm>
            <a:off x="4295775" y="5435600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60" name="Text Box 81"/>
          <p:cNvSpPr txBox="1">
            <a:spLocks noChangeArrowheads="1"/>
          </p:cNvSpPr>
          <p:nvPr/>
        </p:nvSpPr>
        <p:spPr bwMode="auto">
          <a:xfrm>
            <a:off x="4699000" y="5435600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CAR</a:t>
            </a:r>
          </a:p>
        </p:txBody>
      </p:sp>
      <p:sp>
        <p:nvSpPr>
          <p:cNvPr id="149561" name="Line 82"/>
          <p:cNvSpPr>
            <a:spLocks noChangeShapeType="1"/>
          </p:cNvSpPr>
          <p:nvPr/>
        </p:nvSpPr>
        <p:spPr bwMode="auto">
          <a:xfrm>
            <a:off x="2865438" y="4695825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2" name="Freeform 83"/>
          <p:cNvSpPr>
            <a:spLocks/>
          </p:cNvSpPr>
          <p:nvPr/>
        </p:nvSpPr>
        <p:spPr bwMode="auto">
          <a:xfrm>
            <a:off x="3028950" y="4527550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3" name="Freeform 84"/>
          <p:cNvSpPr>
            <a:spLocks/>
          </p:cNvSpPr>
          <p:nvPr/>
        </p:nvSpPr>
        <p:spPr bwMode="auto">
          <a:xfrm rot="10800000">
            <a:off x="3432175" y="4525963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4" name="Text Box 85"/>
          <p:cNvSpPr txBox="1">
            <a:spLocks noChangeArrowheads="1"/>
          </p:cNvSpPr>
          <p:nvPr/>
        </p:nvSpPr>
        <p:spPr bwMode="auto">
          <a:xfrm>
            <a:off x="3021013" y="4572000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65" name="Text Box 86"/>
          <p:cNvSpPr txBox="1">
            <a:spLocks noChangeArrowheads="1"/>
          </p:cNvSpPr>
          <p:nvPr/>
        </p:nvSpPr>
        <p:spPr bwMode="auto">
          <a:xfrm>
            <a:off x="3424238" y="4573588"/>
            <a:ext cx="439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FXR</a:t>
            </a:r>
          </a:p>
        </p:txBody>
      </p:sp>
      <p:grpSp>
        <p:nvGrpSpPr>
          <p:cNvPr id="149566" name="Group 87"/>
          <p:cNvGrpSpPr>
            <a:grpSpLocks/>
          </p:cNvGrpSpPr>
          <p:nvPr/>
        </p:nvGrpSpPr>
        <p:grpSpPr bwMode="auto">
          <a:xfrm>
            <a:off x="5588000" y="2776538"/>
            <a:ext cx="304800" cy="196850"/>
            <a:chOff x="1792" y="1228"/>
            <a:chExt cx="303" cy="218"/>
          </a:xfrm>
        </p:grpSpPr>
        <p:sp>
          <p:nvSpPr>
            <p:cNvPr id="149596" name="Freeform 88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7" name="Freeform 89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8" name="Freeform 90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9" name="Freeform 91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0" name="Line 92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1" name="Line 93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2" name="Line 94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3" name="Line 95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4" name="Line 96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5" name="Line 97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" name="Line 98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" name="Rectangle 99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8" name="Rectangle 100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9" name="Rectangle 101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0" name="Rectangle 102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567" name="Group 103"/>
          <p:cNvGrpSpPr>
            <a:grpSpLocks/>
          </p:cNvGrpSpPr>
          <p:nvPr/>
        </p:nvGrpSpPr>
        <p:grpSpPr bwMode="auto">
          <a:xfrm>
            <a:off x="3579813" y="4392613"/>
            <a:ext cx="304800" cy="196850"/>
            <a:chOff x="1792" y="1228"/>
            <a:chExt cx="303" cy="218"/>
          </a:xfrm>
        </p:grpSpPr>
        <p:sp>
          <p:nvSpPr>
            <p:cNvPr id="149581" name="Freeform 104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2" name="Freeform 105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3" name="Freeform 106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4" name="Freeform 107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5" name="Line 108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6" name="Line 109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7" name="Line 110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8" name="Line 111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9" name="Line 112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0" name="Line 113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1" name="Line 114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2" name="Rectangle 115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3" name="Rectangle 116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4" name="Rectangle 117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5" name="Rectangle 118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68" name="Line 119"/>
          <p:cNvSpPr>
            <a:spLocks noChangeAspect="1" noChangeShapeType="1"/>
          </p:cNvSpPr>
          <p:nvPr/>
        </p:nvSpPr>
        <p:spPr bwMode="auto">
          <a:xfrm>
            <a:off x="1693863" y="2897188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9" name="Line 120"/>
          <p:cNvSpPr>
            <a:spLocks noChangeAspect="1" noChangeShapeType="1"/>
          </p:cNvSpPr>
          <p:nvPr/>
        </p:nvSpPr>
        <p:spPr bwMode="auto">
          <a:xfrm rot="1800000">
            <a:off x="6567488" y="3530600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Text Box 121"/>
          <p:cNvSpPr txBox="1">
            <a:spLocks noChangeArrowheads="1"/>
          </p:cNvSpPr>
          <p:nvPr/>
        </p:nvSpPr>
        <p:spPr bwMode="auto">
          <a:xfrm>
            <a:off x="3063875" y="2794000"/>
            <a:ext cx="50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ntcp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71" name="Oval 122"/>
          <p:cNvSpPr>
            <a:spLocks noChangeArrowheads="1"/>
          </p:cNvSpPr>
          <p:nvPr/>
        </p:nvSpPr>
        <p:spPr bwMode="auto">
          <a:xfrm>
            <a:off x="1800225" y="5302250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2" name="Line 123"/>
          <p:cNvSpPr>
            <a:spLocks noChangeAspect="1" noChangeShapeType="1"/>
          </p:cNvSpPr>
          <p:nvPr/>
        </p:nvSpPr>
        <p:spPr bwMode="auto">
          <a:xfrm>
            <a:off x="1674813" y="5559425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Text Box 124"/>
          <p:cNvSpPr txBox="1">
            <a:spLocks noChangeArrowheads="1"/>
          </p:cNvSpPr>
          <p:nvPr/>
        </p:nvSpPr>
        <p:spPr bwMode="auto">
          <a:xfrm>
            <a:off x="1074738" y="5414963"/>
            <a:ext cx="606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MRP4</a:t>
            </a:r>
          </a:p>
        </p:txBody>
      </p:sp>
      <p:sp>
        <p:nvSpPr>
          <p:cNvPr id="149574" name="Freeform 125"/>
          <p:cNvSpPr>
            <a:spLocks/>
          </p:cNvSpPr>
          <p:nvPr/>
        </p:nvSpPr>
        <p:spPr bwMode="auto">
          <a:xfrm>
            <a:off x="4818063" y="4352925"/>
            <a:ext cx="236537" cy="498475"/>
          </a:xfrm>
          <a:custGeom>
            <a:avLst/>
            <a:gdLst>
              <a:gd name="T0" fmla="*/ 2147483647 w 149"/>
              <a:gd name="T1" fmla="*/ 0 h 314"/>
              <a:gd name="T2" fmla="*/ 2147483647 w 149"/>
              <a:gd name="T3" fmla="*/ 2147483647 h 314"/>
              <a:gd name="T4" fmla="*/ 2147483647 w 149"/>
              <a:gd name="T5" fmla="*/ 2147483647 h 314"/>
              <a:gd name="T6" fmla="*/ 0 60000 65536"/>
              <a:gd name="T7" fmla="*/ 0 60000 65536"/>
              <a:gd name="T8" fmla="*/ 0 60000 65536"/>
              <a:gd name="T9" fmla="*/ 0 w 149"/>
              <a:gd name="T10" fmla="*/ 0 h 314"/>
              <a:gd name="T11" fmla="*/ 149 w 149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314">
                <a:moveTo>
                  <a:pt x="149" y="0"/>
                </a:moveTo>
                <a:cubicBezTo>
                  <a:pt x="128" y="24"/>
                  <a:pt x="46" y="90"/>
                  <a:pt x="23" y="142"/>
                </a:cubicBezTo>
                <a:cubicBezTo>
                  <a:pt x="0" y="194"/>
                  <a:pt x="15" y="278"/>
                  <a:pt x="13" y="314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5" name="Freeform 126"/>
          <p:cNvSpPr>
            <a:spLocks/>
          </p:cNvSpPr>
          <p:nvPr/>
        </p:nvSpPr>
        <p:spPr bwMode="auto">
          <a:xfrm>
            <a:off x="3689350" y="3405188"/>
            <a:ext cx="1365250" cy="431800"/>
          </a:xfrm>
          <a:custGeom>
            <a:avLst/>
            <a:gdLst>
              <a:gd name="T0" fmla="*/ 2147483647 w 860"/>
              <a:gd name="T1" fmla="*/ 2147483647 h 272"/>
              <a:gd name="T2" fmla="*/ 2147483647 w 860"/>
              <a:gd name="T3" fmla="*/ 2147483647 h 272"/>
              <a:gd name="T4" fmla="*/ 2147483647 w 860"/>
              <a:gd name="T5" fmla="*/ 2147483647 h 272"/>
              <a:gd name="T6" fmla="*/ 2147483647 w 860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860"/>
              <a:gd name="T13" fmla="*/ 0 h 272"/>
              <a:gd name="T14" fmla="*/ 860 w 860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" h="272">
                <a:moveTo>
                  <a:pt x="860" y="272"/>
                </a:moveTo>
                <a:cubicBezTo>
                  <a:pt x="796" y="238"/>
                  <a:pt x="605" y="79"/>
                  <a:pt x="473" y="68"/>
                </a:cubicBezTo>
                <a:cubicBezTo>
                  <a:pt x="341" y="57"/>
                  <a:pt x="138" y="215"/>
                  <a:pt x="69" y="204"/>
                </a:cubicBezTo>
                <a:cubicBezTo>
                  <a:pt x="0" y="193"/>
                  <a:pt x="61" y="42"/>
                  <a:pt x="59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6" name="Line 127"/>
          <p:cNvSpPr>
            <a:spLocks noChangeShapeType="1"/>
          </p:cNvSpPr>
          <p:nvPr/>
        </p:nvSpPr>
        <p:spPr bwMode="auto">
          <a:xfrm>
            <a:off x="3698875" y="3414713"/>
            <a:ext cx="19208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7" name="Line 128"/>
          <p:cNvSpPr>
            <a:spLocks noChangeShapeType="1"/>
          </p:cNvSpPr>
          <p:nvPr/>
        </p:nvSpPr>
        <p:spPr bwMode="auto">
          <a:xfrm>
            <a:off x="4732338" y="4838700"/>
            <a:ext cx="19208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8" name="Text Box 129"/>
          <p:cNvSpPr txBox="1">
            <a:spLocks noChangeArrowheads="1"/>
          </p:cNvSpPr>
          <p:nvPr/>
        </p:nvSpPr>
        <p:spPr bwMode="auto">
          <a:xfrm>
            <a:off x="5487988" y="4562475"/>
            <a:ext cx="1481137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 </a:t>
            </a:r>
            <a:r>
              <a:rPr lang="en-US" sz="1400" b="1">
                <a:solidFill>
                  <a:schemeClr val="accent1"/>
                </a:solidFill>
                <a:latin typeface="Comic Sans MS" charset="0"/>
              </a:rPr>
              <a:t>BA synthesis</a:t>
            </a:r>
          </a:p>
        </p:txBody>
      </p:sp>
      <p:sp>
        <p:nvSpPr>
          <p:cNvPr id="149579" name="Text Box 130"/>
          <p:cNvSpPr txBox="1">
            <a:spLocks noChangeArrowheads="1"/>
          </p:cNvSpPr>
          <p:nvPr/>
        </p:nvSpPr>
        <p:spPr bwMode="auto">
          <a:xfrm>
            <a:off x="422275" y="3552825"/>
            <a:ext cx="1495425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sinusoidal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export</a:t>
            </a:r>
            <a:endParaRPr lang="en-US" sz="1400" b="1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49580" name="Rectangle 1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Adaptation to bile acid retention</a:t>
            </a:r>
          </a:p>
        </p:txBody>
      </p:sp>
    </p:spTree>
    <p:extLst>
      <p:ext uri="{BB962C8B-B14F-4D97-AF65-F5344CB8AC3E}">
        <p14:creationId xmlns:p14="http://schemas.microsoft.com/office/powerpoint/2010/main" val="27268976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737" y="1401687"/>
            <a:ext cx="6958493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b="1" dirty="0"/>
              <a:t>) The definition of Cholestasis and understand the causes</a:t>
            </a:r>
          </a:p>
          <a:p>
            <a:endParaRPr lang="en-US" b="1" dirty="0"/>
          </a:p>
          <a:p>
            <a:pPr marL="342900" indent="-342900">
              <a:buAutoNum type="arabicParenR" startAt="2"/>
            </a:pPr>
            <a:r>
              <a:rPr lang="en-US" b="1" dirty="0"/>
              <a:t>The anatomy of the </a:t>
            </a:r>
            <a:r>
              <a:rPr lang="en-US" b="1" dirty="0" err="1"/>
              <a:t>Enterohepatic</a:t>
            </a:r>
            <a:r>
              <a:rPr lang="en-US" b="1" dirty="0"/>
              <a:t> Circulation with </a:t>
            </a:r>
          </a:p>
          <a:p>
            <a:r>
              <a:rPr lang="en-US" b="1" dirty="0"/>
              <a:t>      related bile flow and composition</a:t>
            </a:r>
          </a:p>
          <a:p>
            <a:endParaRPr lang="en-US" b="1" dirty="0"/>
          </a:p>
          <a:p>
            <a:r>
              <a:rPr lang="en-US" b="1" dirty="0"/>
              <a:t>3)  The  transport system for Bile Acids , Bilirubin, and Organic Anions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4)  Effects of Bile Acids</a:t>
            </a:r>
          </a:p>
          <a:p>
            <a:endParaRPr lang="en-US" b="1" dirty="0"/>
          </a:p>
          <a:p>
            <a:r>
              <a:rPr lang="en-US" b="1" dirty="0"/>
              <a:t>5)  The consequences of Bile Acid Excess</a:t>
            </a:r>
          </a:p>
          <a:p>
            <a:endParaRPr lang="en-US" b="1" dirty="0"/>
          </a:p>
          <a:p>
            <a:r>
              <a:rPr lang="en-US" b="1" dirty="0"/>
              <a:t>6)   How to manage </a:t>
            </a:r>
            <a:r>
              <a:rPr lang="en-US" b="1" dirty="0" err="1"/>
              <a:t>cholestatic</a:t>
            </a:r>
            <a:r>
              <a:rPr lang="en-US" b="1" dirty="0"/>
              <a:t> liver disease based on the targeting the</a:t>
            </a:r>
          </a:p>
          <a:p>
            <a:r>
              <a:rPr lang="en-US" b="1" dirty="0"/>
              <a:t>     transporters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7)   Future adverse effects with new DAA  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4033" y="523761"/>
            <a:ext cx="231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468341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 noChangeAspect="1"/>
          </p:cNvGrpSpPr>
          <p:nvPr/>
        </p:nvGrpSpPr>
        <p:grpSpPr bwMode="auto">
          <a:xfrm>
            <a:off x="1931988" y="792163"/>
            <a:ext cx="5260975" cy="5260975"/>
            <a:chOff x="1532" y="1089"/>
            <a:chExt cx="2698" cy="2698"/>
          </a:xfrm>
        </p:grpSpPr>
        <p:sp>
          <p:nvSpPr>
            <p:cNvPr id="1454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2" y="1089"/>
              <a:ext cx="2698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endParaRPr lang="en-US"/>
            </a:p>
          </p:txBody>
        </p:sp>
        <p:sp>
          <p:nvSpPr>
            <p:cNvPr id="145417" name="PubPieSlice"/>
            <p:cNvSpPr>
              <a:spLocks noChangeAspect="1" noEditPoints="1" noChangeArrowheads="1"/>
            </p:cNvSpPr>
            <p:nvPr/>
          </p:nvSpPr>
          <p:spPr bwMode="auto">
            <a:xfrm>
              <a:off x="1620" y="1176"/>
              <a:ext cx="2520" cy="25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5 h 21600"/>
                <a:gd name="T11" fmla="*/ 18437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7871" y="2636"/>
                  </a:moveTo>
                  <a:cubicBezTo>
                    <a:pt x="15907" y="936"/>
                    <a:pt x="13397" y="-1"/>
                    <a:pt x="10800" y="-1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81"/>
                    <a:pt x="660" y="15112"/>
                    <a:pt x="1895" y="16910"/>
                  </a:cubicBezTo>
                  <a:lnTo>
                    <a:pt x="10800" y="10800"/>
                  </a:lnTo>
                  <a:lnTo>
                    <a:pt x="17871" y="2636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PubPieSlice"/>
            <p:cNvSpPr>
              <a:spLocks noChangeAspect="1" noEditPoints="1" noChangeArrowheads="1"/>
            </p:cNvSpPr>
            <p:nvPr/>
          </p:nvSpPr>
          <p:spPr bwMode="auto">
            <a:xfrm>
              <a:off x="1622" y="1177"/>
              <a:ext cx="2516" cy="25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59 h 21600"/>
                <a:gd name="T11" fmla="*/ 18441 w 21600"/>
                <a:gd name="T12" fmla="*/ 1844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966" y="17014"/>
                  </a:moveTo>
                  <a:cubicBezTo>
                    <a:pt x="3989" y="19889"/>
                    <a:pt x="7284" y="21599"/>
                    <a:pt x="10800" y="21599"/>
                  </a:cubicBezTo>
                  <a:cubicBezTo>
                    <a:pt x="12549" y="21599"/>
                    <a:pt x="14273" y="21174"/>
                    <a:pt x="15822" y="20361"/>
                  </a:cubicBezTo>
                  <a:lnTo>
                    <a:pt x="10800" y="10800"/>
                  </a:lnTo>
                  <a:lnTo>
                    <a:pt x="1966" y="17014"/>
                  </a:lnTo>
                  <a:close/>
                </a:path>
              </a:pathLst>
            </a:custGeom>
            <a:solidFill>
              <a:srgbClr val="663300"/>
            </a:solidFill>
            <a:ln w="7620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PubPieSlice"/>
            <p:cNvSpPr>
              <a:spLocks noChangeAspect="1" noEditPoints="1" noChangeArrowheads="1"/>
            </p:cNvSpPr>
            <p:nvPr/>
          </p:nvSpPr>
          <p:spPr bwMode="auto">
            <a:xfrm>
              <a:off x="1620" y="1176"/>
              <a:ext cx="2520" cy="25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5 h 21600"/>
                <a:gd name="T11" fmla="*/ 18437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6084" y="20218"/>
                  </a:moveTo>
                  <a:cubicBezTo>
                    <a:pt x="19490" y="18307"/>
                    <a:pt x="21600" y="14706"/>
                    <a:pt x="21600" y="10800"/>
                  </a:cubicBezTo>
                  <a:cubicBezTo>
                    <a:pt x="21600" y="7740"/>
                    <a:pt x="20302" y="4825"/>
                    <a:pt x="18029" y="2777"/>
                  </a:cubicBezTo>
                  <a:lnTo>
                    <a:pt x="10800" y="10800"/>
                  </a:lnTo>
                  <a:lnTo>
                    <a:pt x="16084" y="20218"/>
                  </a:lnTo>
                  <a:close/>
                </a:path>
              </a:pathLst>
            </a:custGeom>
            <a:solidFill>
              <a:srgbClr val="006666"/>
            </a:solidFill>
            <a:ln w="762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_s609287"/>
            <p:cNvSpPr>
              <a:spLocks noChangeShapeType="1"/>
            </p:cNvSpPr>
            <p:nvPr/>
          </p:nvSpPr>
          <p:spPr bwMode="auto">
            <a:xfrm flipV="1">
              <a:off x="2880" y="1604"/>
              <a:ext cx="0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45421" name="_s609288"/>
            <p:cNvSpPr>
              <a:spLocks noChangeArrowheads="1"/>
            </p:cNvSpPr>
            <p:nvPr/>
          </p:nvSpPr>
          <p:spPr bwMode="auto">
            <a:xfrm>
              <a:off x="2706" y="1256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LXR</a:t>
              </a:r>
            </a:p>
          </p:txBody>
        </p:sp>
        <p:sp>
          <p:nvSpPr>
            <p:cNvPr id="145422" name="_s609289"/>
            <p:cNvSpPr>
              <a:spLocks noChangeShapeType="1"/>
            </p:cNvSpPr>
            <p:nvPr/>
          </p:nvSpPr>
          <p:spPr bwMode="auto">
            <a:xfrm flipV="1">
              <a:off x="2960" y="1699"/>
              <a:ext cx="307" cy="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_s609290"/>
            <p:cNvSpPr>
              <a:spLocks noChangeArrowheads="1"/>
            </p:cNvSpPr>
            <p:nvPr/>
          </p:nvSpPr>
          <p:spPr bwMode="auto">
            <a:xfrm>
              <a:off x="3174" y="1371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FXR</a:t>
              </a:r>
            </a:p>
          </p:txBody>
        </p:sp>
        <p:sp>
          <p:nvSpPr>
            <p:cNvPr id="145424" name="_s609291"/>
            <p:cNvSpPr>
              <a:spLocks noChangeShapeType="1"/>
            </p:cNvSpPr>
            <p:nvPr/>
          </p:nvSpPr>
          <p:spPr bwMode="auto">
            <a:xfrm flipV="1">
              <a:off x="3022" y="1963"/>
              <a:ext cx="544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5" name="_s609292"/>
            <p:cNvSpPr>
              <a:spLocks noChangeArrowheads="1"/>
            </p:cNvSpPr>
            <p:nvPr/>
          </p:nvSpPr>
          <p:spPr bwMode="auto">
            <a:xfrm>
              <a:off x="3535" y="1690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600" b="1">
                  <a:solidFill>
                    <a:srgbClr val="006600"/>
                  </a:solidFill>
                </a:rPr>
                <a:t>MAPK</a:t>
              </a:r>
            </a:p>
          </p:txBody>
        </p:sp>
        <p:sp>
          <p:nvSpPr>
            <p:cNvPr id="145426" name="_s609293"/>
            <p:cNvSpPr>
              <a:spLocks noChangeShapeType="1"/>
            </p:cNvSpPr>
            <p:nvPr/>
          </p:nvSpPr>
          <p:spPr bwMode="auto">
            <a:xfrm flipV="1">
              <a:off x="3052" y="2336"/>
              <a:ext cx="656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_s609294"/>
            <p:cNvSpPr>
              <a:spLocks noChangeArrowheads="1"/>
            </p:cNvSpPr>
            <p:nvPr/>
          </p:nvSpPr>
          <p:spPr bwMode="auto">
            <a:xfrm>
              <a:off x="3706" y="2141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600" b="1">
                  <a:solidFill>
                    <a:srgbClr val="006600"/>
                  </a:solidFill>
                </a:rPr>
                <a:t>PI3K</a:t>
              </a:r>
            </a:p>
          </p:txBody>
        </p:sp>
        <p:sp>
          <p:nvSpPr>
            <p:cNvPr id="145428" name="_s609295"/>
            <p:cNvSpPr>
              <a:spLocks noChangeShapeType="1"/>
            </p:cNvSpPr>
            <p:nvPr/>
          </p:nvSpPr>
          <p:spPr bwMode="auto">
            <a:xfrm>
              <a:off x="3043" y="2496"/>
              <a:ext cx="617" cy="2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9" name="_s609296"/>
            <p:cNvSpPr>
              <a:spLocks noChangeArrowheads="1"/>
            </p:cNvSpPr>
            <p:nvPr/>
          </p:nvSpPr>
          <p:spPr bwMode="auto">
            <a:xfrm>
              <a:off x="3648" y="2619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600" b="1">
                  <a:solidFill>
                    <a:srgbClr val="006600"/>
                  </a:solidFill>
                </a:rPr>
                <a:t>PKC</a:t>
              </a:r>
            </a:p>
          </p:txBody>
        </p:sp>
        <p:sp>
          <p:nvSpPr>
            <p:cNvPr id="145430" name="_s609297"/>
            <p:cNvSpPr>
              <a:spLocks noChangeShapeType="1"/>
            </p:cNvSpPr>
            <p:nvPr/>
          </p:nvSpPr>
          <p:spPr bwMode="auto">
            <a:xfrm>
              <a:off x="2997" y="2565"/>
              <a:ext cx="437" cy="4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1" name="_s609298"/>
            <p:cNvSpPr>
              <a:spLocks noChangeArrowheads="1"/>
            </p:cNvSpPr>
            <p:nvPr/>
          </p:nvSpPr>
          <p:spPr bwMode="auto">
            <a:xfrm>
              <a:off x="3375" y="3016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600" b="1">
                  <a:solidFill>
                    <a:srgbClr val="006600"/>
                  </a:solidFill>
                </a:rPr>
                <a:t>TGR5</a:t>
              </a:r>
            </a:p>
          </p:txBody>
        </p:sp>
        <p:sp>
          <p:nvSpPr>
            <p:cNvPr id="145432" name="_s609299"/>
            <p:cNvSpPr>
              <a:spLocks noChangeShapeType="1"/>
            </p:cNvSpPr>
            <p:nvPr/>
          </p:nvSpPr>
          <p:spPr bwMode="auto">
            <a:xfrm>
              <a:off x="2924" y="2604"/>
              <a:ext cx="157" cy="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_s609300"/>
            <p:cNvSpPr>
              <a:spLocks noChangeArrowheads="1"/>
            </p:cNvSpPr>
            <p:nvPr/>
          </p:nvSpPr>
          <p:spPr bwMode="auto">
            <a:xfrm>
              <a:off x="2948" y="3240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rgbClr val="996633"/>
                  </a:solidFill>
                </a:rPr>
                <a:t>AP1</a:t>
              </a:r>
            </a:p>
          </p:txBody>
        </p:sp>
        <p:sp>
          <p:nvSpPr>
            <p:cNvPr id="145434" name="_s609301"/>
            <p:cNvSpPr>
              <a:spLocks noChangeShapeType="1"/>
            </p:cNvSpPr>
            <p:nvPr/>
          </p:nvSpPr>
          <p:spPr bwMode="auto">
            <a:xfrm flipH="1">
              <a:off x="2682" y="2605"/>
              <a:ext cx="159" cy="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5" name="_s609302"/>
            <p:cNvSpPr>
              <a:spLocks noChangeArrowheads="1"/>
            </p:cNvSpPr>
            <p:nvPr/>
          </p:nvSpPr>
          <p:spPr bwMode="auto">
            <a:xfrm>
              <a:off x="2466" y="3240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rgbClr val="996633"/>
                  </a:solidFill>
                </a:rPr>
                <a:t>FAS</a:t>
              </a:r>
            </a:p>
          </p:txBody>
        </p:sp>
        <p:sp>
          <p:nvSpPr>
            <p:cNvPr id="145436" name="_s609303"/>
            <p:cNvSpPr>
              <a:spLocks noChangeShapeType="1"/>
            </p:cNvSpPr>
            <p:nvPr/>
          </p:nvSpPr>
          <p:spPr bwMode="auto">
            <a:xfrm flipH="1">
              <a:off x="2329" y="2567"/>
              <a:ext cx="438" cy="4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_s609304"/>
            <p:cNvSpPr>
              <a:spLocks noChangeArrowheads="1"/>
            </p:cNvSpPr>
            <p:nvPr/>
          </p:nvSpPr>
          <p:spPr bwMode="auto">
            <a:xfrm>
              <a:off x="2039" y="3016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800" b="1">
                  <a:solidFill>
                    <a:srgbClr val="996633"/>
                  </a:solidFill>
                </a:rPr>
                <a:t>TRAIL</a:t>
              </a:r>
            </a:p>
          </p:txBody>
        </p:sp>
        <p:sp>
          <p:nvSpPr>
            <p:cNvPr id="145438" name="_s609305"/>
            <p:cNvSpPr>
              <a:spLocks noChangeShapeType="1"/>
            </p:cNvSpPr>
            <p:nvPr/>
          </p:nvSpPr>
          <p:spPr bwMode="auto">
            <a:xfrm flipH="1">
              <a:off x="2102" y="2499"/>
              <a:ext cx="617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_s609306"/>
            <p:cNvSpPr>
              <a:spLocks noChangeArrowheads="1"/>
            </p:cNvSpPr>
            <p:nvPr/>
          </p:nvSpPr>
          <p:spPr bwMode="auto">
            <a:xfrm>
              <a:off x="1765" y="2619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PGC1</a:t>
              </a:r>
              <a:r>
                <a:rPr lang="en-US" sz="1400" b="1">
                  <a:solidFill>
                    <a:schemeClr val="accent2"/>
                  </a:solidFill>
                  <a:sym typeface="Symbol" charset="0"/>
                </a:rPr>
                <a:t></a:t>
              </a:r>
            </a:p>
          </p:txBody>
        </p:sp>
        <p:sp>
          <p:nvSpPr>
            <p:cNvPr id="145440" name="_s609307"/>
            <p:cNvSpPr>
              <a:spLocks noChangeShapeType="1"/>
            </p:cNvSpPr>
            <p:nvPr/>
          </p:nvSpPr>
          <p:spPr bwMode="auto">
            <a:xfrm flipH="1" flipV="1">
              <a:off x="2054" y="2337"/>
              <a:ext cx="655" cy="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_s609308"/>
            <p:cNvSpPr>
              <a:spLocks noChangeArrowheads="1"/>
            </p:cNvSpPr>
            <p:nvPr/>
          </p:nvSpPr>
          <p:spPr bwMode="auto">
            <a:xfrm>
              <a:off x="1707" y="2141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  <a:sym typeface="Symbol" charset="0"/>
                </a:rPr>
                <a:t>CAR</a:t>
              </a:r>
            </a:p>
          </p:txBody>
        </p:sp>
        <p:sp>
          <p:nvSpPr>
            <p:cNvPr id="145442" name="_s609309"/>
            <p:cNvSpPr>
              <a:spLocks noChangeShapeType="1"/>
            </p:cNvSpPr>
            <p:nvPr/>
          </p:nvSpPr>
          <p:spPr bwMode="auto">
            <a:xfrm flipH="1" flipV="1">
              <a:off x="2195" y="1964"/>
              <a:ext cx="543" cy="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3" name="_s609310"/>
            <p:cNvSpPr>
              <a:spLocks noChangeArrowheads="1"/>
            </p:cNvSpPr>
            <p:nvPr/>
          </p:nvSpPr>
          <p:spPr bwMode="auto">
            <a:xfrm>
              <a:off x="1878" y="1690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VDR</a:t>
              </a:r>
            </a:p>
          </p:txBody>
        </p:sp>
        <p:sp>
          <p:nvSpPr>
            <p:cNvPr id="145444" name="_s609311"/>
            <p:cNvSpPr>
              <a:spLocks noChangeShapeType="1"/>
            </p:cNvSpPr>
            <p:nvPr/>
          </p:nvSpPr>
          <p:spPr bwMode="auto">
            <a:xfrm flipH="1" flipV="1">
              <a:off x="2493" y="1699"/>
              <a:ext cx="307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_s609312"/>
            <p:cNvSpPr>
              <a:spLocks noChangeArrowheads="1"/>
            </p:cNvSpPr>
            <p:nvPr/>
          </p:nvSpPr>
          <p:spPr bwMode="auto">
            <a:xfrm>
              <a:off x="2239" y="1370"/>
              <a:ext cx="349" cy="3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323" tIns="35662" rIns="71323" bIns="35662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PXR</a:t>
              </a:r>
            </a:p>
          </p:txBody>
        </p:sp>
        <p:sp>
          <p:nvSpPr>
            <p:cNvPr id="145446" name="_s609313"/>
            <p:cNvSpPr>
              <a:spLocks noChangeArrowheads="1"/>
            </p:cNvSpPr>
            <p:nvPr/>
          </p:nvSpPr>
          <p:spPr bwMode="auto">
            <a:xfrm>
              <a:off x="2706" y="2264"/>
              <a:ext cx="349" cy="349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71323" tIns="35662" rIns="71323" bIns="35662" anchor="ctr"/>
            <a:lstStyle/>
            <a:p>
              <a:pPr algn="ctr"/>
              <a:endParaRPr lang="en-US" b="1"/>
            </a:p>
          </p:txBody>
        </p:sp>
        <p:sp>
          <p:nvSpPr>
            <p:cNvPr id="145447" name="Oval 34"/>
            <p:cNvSpPr>
              <a:spLocks noChangeArrowheads="1"/>
            </p:cNvSpPr>
            <p:nvPr/>
          </p:nvSpPr>
          <p:spPr bwMode="auto">
            <a:xfrm>
              <a:off x="2272" y="1966"/>
              <a:ext cx="1209" cy="95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8" name="Group 35"/>
            <p:cNvGrpSpPr>
              <a:grpSpLocks/>
            </p:cNvGrpSpPr>
            <p:nvPr/>
          </p:nvGrpSpPr>
          <p:grpSpPr bwMode="auto">
            <a:xfrm>
              <a:off x="2425" y="2110"/>
              <a:ext cx="814" cy="584"/>
              <a:chOff x="1792" y="1228"/>
              <a:chExt cx="303" cy="218"/>
            </a:xfrm>
          </p:grpSpPr>
          <p:sp>
            <p:nvSpPr>
              <p:cNvPr id="145449" name="Freeform 36"/>
              <p:cNvSpPr>
                <a:spLocks/>
              </p:cNvSpPr>
              <p:nvPr/>
            </p:nvSpPr>
            <p:spPr bwMode="auto">
              <a:xfrm>
                <a:off x="1792" y="1360"/>
                <a:ext cx="75" cy="86"/>
              </a:xfrm>
              <a:custGeom>
                <a:avLst/>
                <a:gdLst>
                  <a:gd name="T0" fmla="*/ 0 w 378"/>
                  <a:gd name="T1" fmla="*/ 0 h 490"/>
                  <a:gd name="T2" fmla="*/ 0 w 378"/>
                  <a:gd name="T3" fmla="*/ 0 h 490"/>
                  <a:gd name="T4" fmla="*/ 0 w 378"/>
                  <a:gd name="T5" fmla="*/ 0 h 490"/>
                  <a:gd name="T6" fmla="*/ 0 w 378"/>
                  <a:gd name="T7" fmla="*/ 0 h 490"/>
                  <a:gd name="T8" fmla="*/ 0 w 378"/>
                  <a:gd name="T9" fmla="*/ 0 h 490"/>
                  <a:gd name="T10" fmla="*/ 0 w 378"/>
                  <a:gd name="T11" fmla="*/ 0 h 490"/>
                  <a:gd name="T12" fmla="*/ 0 w 378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490"/>
                  <a:gd name="T23" fmla="*/ 378 w 378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490">
                    <a:moveTo>
                      <a:pt x="188" y="0"/>
                    </a:moveTo>
                    <a:lnTo>
                      <a:pt x="378" y="124"/>
                    </a:lnTo>
                    <a:lnTo>
                      <a:pt x="378" y="369"/>
                    </a:lnTo>
                    <a:lnTo>
                      <a:pt x="188" y="490"/>
                    </a:lnTo>
                    <a:lnTo>
                      <a:pt x="0" y="369"/>
                    </a:lnTo>
                    <a:lnTo>
                      <a:pt x="0" y="1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0" name="Freeform 37"/>
              <p:cNvSpPr>
                <a:spLocks/>
              </p:cNvSpPr>
              <p:nvPr/>
            </p:nvSpPr>
            <p:spPr bwMode="auto">
              <a:xfrm>
                <a:off x="1904" y="1295"/>
                <a:ext cx="76" cy="87"/>
              </a:xfrm>
              <a:custGeom>
                <a:avLst/>
                <a:gdLst>
                  <a:gd name="T0" fmla="*/ 0 w 380"/>
                  <a:gd name="T1" fmla="*/ 0 h 490"/>
                  <a:gd name="T2" fmla="*/ 0 w 380"/>
                  <a:gd name="T3" fmla="*/ 0 h 490"/>
                  <a:gd name="T4" fmla="*/ 0 w 380"/>
                  <a:gd name="T5" fmla="*/ 0 h 490"/>
                  <a:gd name="T6" fmla="*/ 0 w 380"/>
                  <a:gd name="T7" fmla="*/ 0 h 490"/>
                  <a:gd name="T8" fmla="*/ 0 w 380"/>
                  <a:gd name="T9" fmla="*/ 0 h 490"/>
                  <a:gd name="T10" fmla="*/ 0 w 380"/>
                  <a:gd name="T11" fmla="*/ 0 h 490"/>
                  <a:gd name="T12" fmla="*/ 0 w 380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490"/>
                  <a:gd name="T23" fmla="*/ 380 w 380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490">
                    <a:moveTo>
                      <a:pt x="190" y="0"/>
                    </a:moveTo>
                    <a:lnTo>
                      <a:pt x="380" y="122"/>
                    </a:lnTo>
                    <a:lnTo>
                      <a:pt x="380" y="366"/>
                    </a:lnTo>
                    <a:lnTo>
                      <a:pt x="190" y="490"/>
                    </a:lnTo>
                    <a:lnTo>
                      <a:pt x="0" y="366"/>
                    </a:lnTo>
                    <a:lnTo>
                      <a:pt x="0" y="12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1" name="Freeform 38"/>
              <p:cNvSpPr>
                <a:spLocks/>
              </p:cNvSpPr>
              <p:nvPr/>
            </p:nvSpPr>
            <p:spPr bwMode="auto">
              <a:xfrm>
                <a:off x="1867" y="1360"/>
                <a:ext cx="75" cy="86"/>
              </a:xfrm>
              <a:custGeom>
                <a:avLst/>
                <a:gdLst>
                  <a:gd name="T0" fmla="*/ 0 w 377"/>
                  <a:gd name="T1" fmla="*/ 0 h 490"/>
                  <a:gd name="T2" fmla="*/ 0 w 377"/>
                  <a:gd name="T3" fmla="*/ 0 h 490"/>
                  <a:gd name="T4" fmla="*/ 0 w 377"/>
                  <a:gd name="T5" fmla="*/ 0 h 490"/>
                  <a:gd name="T6" fmla="*/ 0 w 377"/>
                  <a:gd name="T7" fmla="*/ 0 h 490"/>
                  <a:gd name="T8" fmla="*/ 0 w 377"/>
                  <a:gd name="T9" fmla="*/ 0 h 490"/>
                  <a:gd name="T10" fmla="*/ 0 w 377"/>
                  <a:gd name="T11" fmla="*/ 0 h 490"/>
                  <a:gd name="T12" fmla="*/ 0 w 377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490"/>
                  <a:gd name="T23" fmla="*/ 377 w 377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490">
                    <a:moveTo>
                      <a:pt x="188" y="0"/>
                    </a:moveTo>
                    <a:lnTo>
                      <a:pt x="377" y="122"/>
                    </a:lnTo>
                    <a:lnTo>
                      <a:pt x="377" y="367"/>
                    </a:lnTo>
                    <a:lnTo>
                      <a:pt x="188" y="490"/>
                    </a:lnTo>
                    <a:lnTo>
                      <a:pt x="0" y="367"/>
                    </a:lnTo>
                    <a:lnTo>
                      <a:pt x="0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2" name="Freeform 39"/>
              <p:cNvSpPr>
                <a:spLocks/>
              </p:cNvSpPr>
              <p:nvPr/>
            </p:nvSpPr>
            <p:spPr bwMode="auto">
              <a:xfrm>
                <a:off x="1979" y="1294"/>
                <a:ext cx="76" cy="67"/>
              </a:xfrm>
              <a:custGeom>
                <a:avLst/>
                <a:gdLst>
                  <a:gd name="T0" fmla="*/ 0 w 379"/>
                  <a:gd name="T1" fmla="*/ 0 h 374"/>
                  <a:gd name="T2" fmla="*/ 0 w 379"/>
                  <a:gd name="T3" fmla="*/ 0 h 374"/>
                  <a:gd name="T4" fmla="*/ 0 w 379"/>
                  <a:gd name="T5" fmla="*/ 0 h 374"/>
                  <a:gd name="T6" fmla="*/ 0 w 379"/>
                  <a:gd name="T7" fmla="*/ 0 h 374"/>
                  <a:gd name="T8" fmla="*/ 0 w 379"/>
                  <a:gd name="T9" fmla="*/ 0 h 374"/>
                  <a:gd name="T10" fmla="*/ 0 w 379"/>
                  <a:gd name="T11" fmla="*/ 0 h 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374"/>
                  <a:gd name="T20" fmla="*/ 379 w 379"/>
                  <a:gd name="T21" fmla="*/ 374 h 3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374">
                    <a:moveTo>
                      <a:pt x="190" y="0"/>
                    </a:moveTo>
                    <a:lnTo>
                      <a:pt x="379" y="124"/>
                    </a:lnTo>
                    <a:lnTo>
                      <a:pt x="379" y="372"/>
                    </a:lnTo>
                    <a:lnTo>
                      <a:pt x="0" y="374"/>
                    </a:lnTo>
                    <a:lnTo>
                      <a:pt x="0" y="12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3" name="Line 40"/>
              <p:cNvSpPr>
                <a:spLocks noChangeShapeType="1"/>
              </p:cNvSpPr>
              <p:nvPr/>
            </p:nvSpPr>
            <p:spPr bwMode="auto">
              <a:xfrm flipV="1">
                <a:off x="1867" y="1357"/>
                <a:ext cx="0" cy="24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4" name="Line 41"/>
              <p:cNvSpPr>
                <a:spLocks noChangeShapeType="1"/>
              </p:cNvSpPr>
              <p:nvPr/>
            </p:nvSpPr>
            <p:spPr bwMode="auto">
              <a:xfrm flipV="1">
                <a:off x="1979" y="1292"/>
                <a:ext cx="1" cy="2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5" name="Line 42"/>
              <p:cNvSpPr>
                <a:spLocks noChangeShapeType="1"/>
              </p:cNvSpPr>
              <p:nvPr/>
            </p:nvSpPr>
            <p:spPr bwMode="auto">
              <a:xfrm>
                <a:off x="2017" y="1250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6" name="Line 43"/>
              <p:cNvSpPr>
                <a:spLocks noChangeShapeType="1"/>
              </p:cNvSpPr>
              <p:nvPr/>
            </p:nvSpPr>
            <p:spPr bwMode="auto">
              <a:xfrm flipH="1">
                <a:off x="2017" y="1228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7" name="Line 44"/>
              <p:cNvSpPr>
                <a:spLocks noChangeShapeType="1"/>
              </p:cNvSpPr>
              <p:nvPr/>
            </p:nvSpPr>
            <p:spPr bwMode="auto">
              <a:xfrm>
                <a:off x="2095" y="1250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8" name="Line 45"/>
              <p:cNvSpPr>
                <a:spLocks noChangeShapeType="1"/>
              </p:cNvSpPr>
              <p:nvPr/>
            </p:nvSpPr>
            <p:spPr bwMode="auto">
              <a:xfrm flipH="1" flipV="1">
                <a:off x="2056" y="1228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9" name="Line 46"/>
              <p:cNvSpPr>
                <a:spLocks noChangeShapeType="1"/>
              </p:cNvSpPr>
              <p:nvPr/>
            </p:nvSpPr>
            <p:spPr bwMode="auto">
              <a:xfrm>
                <a:off x="1979" y="1228"/>
                <a:ext cx="38" cy="22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0" name="Rectangle 47"/>
              <p:cNvSpPr>
                <a:spLocks noChangeArrowheads="1"/>
              </p:cNvSpPr>
              <p:nvPr/>
            </p:nvSpPr>
            <p:spPr bwMode="auto">
              <a:xfrm>
                <a:off x="1942" y="1292"/>
                <a:ext cx="2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1" name="Rectangle 48"/>
              <p:cNvSpPr>
                <a:spLocks noChangeArrowheads="1"/>
              </p:cNvSpPr>
              <p:nvPr/>
            </p:nvSpPr>
            <p:spPr bwMode="auto">
              <a:xfrm>
                <a:off x="1942" y="1285"/>
                <a:ext cx="2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2" name="Rectangle 49"/>
              <p:cNvSpPr>
                <a:spLocks noChangeArrowheads="1"/>
              </p:cNvSpPr>
              <p:nvPr/>
            </p:nvSpPr>
            <p:spPr bwMode="auto">
              <a:xfrm>
                <a:off x="1942" y="1278"/>
                <a:ext cx="2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3" name="Rectangle 50"/>
              <p:cNvSpPr>
                <a:spLocks noChangeArrowheads="1"/>
              </p:cNvSpPr>
              <p:nvPr/>
            </p:nvSpPr>
            <p:spPr bwMode="auto">
              <a:xfrm>
                <a:off x="1942" y="1272"/>
                <a:ext cx="2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5411" name="Line 51"/>
          <p:cNvSpPr>
            <a:spLocks noChangeShapeType="1"/>
          </p:cNvSpPr>
          <p:nvPr/>
        </p:nvSpPr>
        <p:spPr bwMode="auto">
          <a:xfrm flipH="1" flipV="1">
            <a:off x="5318125" y="1314450"/>
            <a:ext cx="692150" cy="2492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Rectangle 52"/>
          <p:cNvSpPr>
            <a:spLocks noGrp="1" noChangeArrowheads="1"/>
          </p:cNvSpPr>
          <p:nvPr>
            <p:ph type="title"/>
          </p:nvPr>
        </p:nvSpPr>
        <p:spPr>
          <a:xfrm>
            <a:off x="187325" y="76200"/>
            <a:ext cx="876935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molecular roles of bile acids</a:t>
            </a:r>
          </a:p>
        </p:txBody>
      </p:sp>
      <p:sp>
        <p:nvSpPr>
          <p:cNvPr id="145413" name="Text Box 53"/>
          <p:cNvSpPr txBox="1">
            <a:spLocks noChangeArrowheads="1"/>
          </p:cNvSpPr>
          <p:nvPr/>
        </p:nvSpPr>
        <p:spPr bwMode="auto">
          <a:xfrm>
            <a:off x="7105650" y="1681163"/>
            <a:ext cx="1784350" cy="946150"/>
          </a:xfrm>
          <a:prstGeom prst="rect">
            <a:avLst/>
          </a:prstGeom>
          <a:solidFill>
            <a:srgbClr val="006666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66FF66"/>
                </a:solidFill>
              </a:rPr>
              <a:t>Cell</a:t>
            </a:r>
          </a:p>
          <a:p>
            <a:pPr algn="ctr"/>
            <a:r>
              <a:rPr lang="en-US" sz="2800" b="1">
                <a:solidFill>
                  <a:srgbClr val="66FF66"/>
                </a:solidFill>
              </a:rPr>
              <a:t>Signaling</a:t>
            </a:r>
          </a:p>
        </p:txBody>
      </p:sp>
      <p:sp>
        <p:nvSpPr>
          <p:cNvPr id="145414" name="Text Box 54"/>
          <p:cNvSpPr txBox="1">
            <a:spLocks noChangeArrowheads="1"/>
          </p:cNvSpPr>
          <p:nvPr/>
        </p:nvSpPr>
        <p:spPr bwMode="auto">
          <a:xfrm>
            <a:off x="3194050" y="6075363"/>
            <a:ext cx="1925638" cy="519112"/>
          </a:xfrm>
          <a:prstGeom prst="rect">
            <a:avLst/>
          </a:prstGeom>
          <a:solidFill>
            <a:srgbClr val="663300"/>
          </a:solidFill>
          <a:ln w="1905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FFCC99"/>
                </a:solidFill>
              </a:rPr>
              <a:t>Apoptosis</a:t>
            </a:r>
          </a:p>
        </p:txBody>
      </p:sp>
      <p:sp>
        <p:nvSpPr>
          <p:cNvPr id="145415" name="Text Box 55"/>
          <p:cNvSpPr txBox="1">
            <a:spLocks noChangeArrowheads="1"/>
          </p:cNvSpPr>
          <p:nvPr/>
        </p:nvSpPr>
        <p:spPr bwMode="auto">
          <a:xfrm>
            <a:off x="263525" y="1681163"/>
            <a:ext cx="1927225" cy="94615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66FFFF"/>
                </a:solidFill>
              </a:rPr>
              <a:t>Nuclear</a:t>
            </a:r>
          </a:p>
          <a:p>
            <a:pPr algn="ctr"/>
            <a:r>
              <a:rPr lang="en-US" sz="2800" b="1">
                <a:solidFill>
                  <a:srgbClr val="66FFFF"/>
                </a:solidFill>
              </a:rPr>
              <a:t>Receptors</a:t>
            </a:r>
          </a:p>
        </p:txBody>
      </p:sp>
    </p:spTree>
    <p:extLst>
      <p:ext uri="{BB962C8B-B14F-4D97-AF65-F5344CB8AC3E}">
        <p14:creationId xmlns:p14="http://schemas.microsoft.com/office/powerpoint/2010/main" val="280389671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163513" y="284163"/>
            <a:ext cx="88169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Bile Acid Homeostasis: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	</a:t>
            </a:r>
            <a:r>
              <a:rPr lang="en-US" sz="2400" b="1" i="1"/>
              <a:t>Functional integration of transporters &amp; enzymes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 rot="5400000">
            <a:off x="61119" y="3055144"/>
            <a:ext cx="33131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Oval 4"/>
          <p:cNvSpPr>
            <a:spLocks noChangeArrowheads="1"/>
          </p:cNvSpPr>
          <p:nvPr/>
        </p:nvSpPr>
        <p:spPr bwMode="auto">
          <a:xfrm rot="5400000">
            <a:off x="1519238" y="984250"/>
            <a:ext cx="396875" cy="145097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 rot="5400000">
            <a:off x="1477962" y="1203326"/>
            <a:ext cx="479425" cy="1441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Oval 6"/>
          <p:cNvSpPr>
            <a:spLocks noChangeArrowheads="1"/>
          </p:cNvSpPr>
          <p:nvPr/>
        </p:nvSpPr>
        <p:spPr bwMode="auto">
          <a:xfrm rot="5400000">
            <a:off x="1543844" y="1473994"/>
            <a:ext cx="347663" cy="1444625"/>
          </a:xfrm>
          <a:prstGeom prst="ellipse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462" name="Rectangle 7"/>
          <p:cNvSpPr>
            <a:spLocks noChangeArrowheads="1"/>
          </p:cNvSpPr>
          <p:nvPr/>
        </p:nvSpPr>
        <p:spPr bwMode="auto">
          <a:xfrm rot="5400000">
            <a:off x="131763" y="3049587"/>
            <a:ext cx="3170238" cy="143986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 sz="2400"/>
          </a:p>
        </p:txBody>
      </p:sp>
      <p:sp>
        <p:nvSpPr>
          <p:cNvPr id="147463" name="Oval 8"/>
          <p:cNvSpPr>
            <a:spLocks noChangeArrowheads="1"/>
          </p:cNvSpPr>
          <p:nvPr/>
        </p:nvSpPr>
        <p:spPr bwMode="auto">
          <a:xfrm rot="5400000">
            <a:off x="1543051" y="4621212"/>
            <a:ext cx="349250" cy="144462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Rectangle 9"/>
          <p:cNvSpPr>
            <a:spLocks noChangeArrowheads="1"/>
          </p:cNvSpPr>
          <p:nvPr/>
        </p:nvSpPr>
        <p:spPr bwMode="auto">
          <a:xfrm rot="5400000">
            <a:off x="1423194" y="4906169"/>
            <a:ext cx="588962" cy="1441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Oval 10"/>
          <p:cNvSpPr>
            <a:spLocks noChangeArrowheads="1"/>
          </p:cNvSpPr>
          <p:nvPr/>
        </p:nvSpPr>
        <p:spPr bwMode="auto">
          <a:xfrm rot="5400000">
            <a:off x="1519238" y="5170488"/>
            <a:ext cx="396875" cy="1450975"/>
          </a:xfrm>
          <a:prstGeom prst="ellipse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466" name="AutoShape 11"/>
          <p:cNvSpPr>
            <a:spLocks noChangeAspect="1" noChangeArrowheads="1"/>
          </p:cNvSpPr>
          <p:nvPr/>
        </p:nvSpPr>
        <p:spPr bwMode="auto">
          <a:xfrm>
            <a:off x="2468563" y="1474788"/>
            <a:ext cx="5495925" cy="4645025"/>
          </a:xfrm>
          <a:prstGeom prst="roundRect">
            <a:avLst>
              <a:gd name="adj" fmla="val 8032"/>
            </a:avLst>
          </a:prstGeom>
          <a:gradFill rotWithShape="0">
            <a:gsLst>
              <a:gs pos="0">
                <a:srgbClr val="996633"/>
              </a:gs>
              <a:gs pos="100000">
                <a:srgbClr val="744E27"/>
              </a:gs>
            </a:gsLst>
            <a:lin ang="0" scaled="1"/>
          </a:gra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7467" name="Oval 12"/>
          <p:cNvSpPr>
            <a:spLocks noChangeAspect="1" noChangeArrowheads="1"/>
          </p:cNvSpPr>
          <p:nvPr/>
        </p:nvSpPr>
        <p:spPr bwMode="auto">
          <a:xfrm>
            <a:off x="7283450" y="2901950"/>
            <a:ext cx="1357313" cy="182245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Rectangle 13"/>
          <p:cNvSpPr>
            <a:spLocks noChangeAspect="1" noChangeArrowheads="1"/>
          </p:cNvSpPr>
          <p:nvPr/>
        </p:nvSpPr>
        <p:spPr bwMode="auto">
          <a:xfrm>
            <a:off x="7989888" y="2868613"/>
            <a:ext cx="731837" cy="190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42" name="Oval 14"/>
          <p:cNvSpPr>
            <a:spLocks noChangeArrowheads="1"/>
          </p:cNvSpPr>
          <p:nvPr/>
        </p:nvSpPr>
        <p:spPr bwMode="auto">
          <a:xfrm>
            <a:off x="7116763" y="3008313"/>
            <a:ext cx="460375" cy="515937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7580313" y="3273425"/>
            <a:ext cx="1393825" cy="101917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Biliary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Export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(Phase III)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147471" name="Freeform 16"/>
          <p:cNvSpPr>
            <a:spLocks/>
          </p:cNvSpPr>
          <p:nvPr/>
        </p:nvSpPr>
        <p:spPr bwMode="auto">
          <a:xfrm>
            <a:off x="1244600" y="5918200"/>
            <a:ext cx="533400" cy="533400"/>
          </a:xfrm>
          <a:custGeom>
            <a:avLst/>
            <a:gdLst>
              <a:gd name="T0" fmla="*/ 2147483647 w 336"/>
              <a:gd name="T1" fmla="*/ 0 h 336"/>
              <a:gd name="T2" fmla="*/ 2147483647 w 336"/>
              <a:gd name="T3" fmla="*/ 2147483647 h 336"/>
              <a:gd name="T4" fmla="*/ 0 w 336"/>
              <a:gd name="T5" fmla="*/ 2147483647 h 336"/>
              <a:gd name="T6" fmla="*/ 0 60000 65536"/>
              <a:gd name="T7" fmla="*/ 0 60000 65536"/>
              <a:gd name="T8" fmla="*/ 0 60000 65536"/>
              <a:gd name="T9" fmla="*/ 0 w 336"/>
              <a:gd name="T10" fmla="*/ 0 h 336"/>
              <a:gd name="T11" fmla="*/ 336 w 33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36">
                <a:moveTo>
                  <a:pt x="288" y="0"/>
                </a:moveTo>
                <a:cubicBezTo>
                  <a:pt x="312" y="92"/>
                  <a:pt x="336" y="184"/>
                  <a:pt x="288" y="240"/>
                </a:cubicBezTo>
                <a:cubicBezTo>
                  <a:pt x="240" y="296"/>
                  <a:pt x="120" y="316"/>
                  <a:pt x="0" y="3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472" name="Text Box 17"/>
          <p:cNvSpPr txBox="1">
            <a:spLocks noChangeArrowheads="1"/>
          </p:cNvSpPr>
          <p:nvPr/>
        </p:nvSpPr>
        <p:spPr bwMode="auto">
          <a:xfrm>
            <a:off x="663575" y="6419850"/>
            <a:ext cx="1370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Portal blood</a:t>
            </a:r>
          </a:p>
        </p:txBody>
      </p:sp>
      <p:sp>
        <p:nvSpPr>
          <p:cNvPr id="147473" name="Line 18"/>
          <p:cNvSpPr>
            <a:spLocks noChangeShapeType="1"/>
          </p:cNvSpPr>
          <p:nvPr/>
        </p:nvSpPr>
        <p:spPr bwMode="auto">
          <a:xfrm>
            <a:off x="7029450" y="3076575"/>
            <a:ext cx="647700" cy="37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7" name="Oval 19"/>
          <p:cNvSpPr>
            <a:spLocks noChangeArrowheads="1"/>
          </p:cNvSpPr>
          <p:nvPr/>
        </p:nvSpPr>
        <p:spPr bwMode="auto">
          <a:xfrm>
            <a:off x="2193925" y="2351088"/>
            <a:ext cx="460375" cy="515937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7475" name="Line 20"/>
          <p:cNvSpPr>
            <a:spLocks noChangeShapeType="1"/>
          </p:cNvSpPr>
          <p:nvPr/>
        </p:nvSpPr>
        <p:spPr bwMode="auto">
          <a:xfrm>
            <a:off x="1952625" y="2608263"/>
            <a:ext cx="94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9" name="Text Box 21"/>
          <p:cNvSpPr txBox="1">
            <a:spLocks noChangeArrowheads="1"/>
          </p:cNvSpPr>
          <p:nvPr/>
        </p:nvSpPr>
        <p:spPr bwMode="auto">
          <a:xfrm>
            <a:off x="1812925" y="1641475"/>
            <a:ext cx="1325563" cy="71437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Import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(Phase 0)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147477" name="Rectangle 22"/>
          <p:cNvSpPr>
            <a:spLocks noChangeAspect="1" noChangeArrowheads="1"/>
          </p:cNvSpPr>
          <p:nvPr/>
        </p:nvSpPr>
        <p:spPr bwMode="auto">
          <a:xfrm>
            <a:off x="2146300" y="2916238"/>
            <a:ext cx="73183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/>
              <a:t>NTCP</a:t>
            </a:r>
          </a:p>
        </p:txBody>
      </p:sp>
      <p:sp>
        <p:nvSpPr>
          <p:cNvPr id="147478" name="Rectangle 23"/>
          <p:cNvSpPr>
            <a:spLocks noChangeAspect="1" noChangeArrowheads="1"/>
          </p:cNvSpPr>
          <p:nvPr/>
        </p:nvSpPr>
        <p:spPr bwMode="auto">
          <a:xfrm>
            <a:off x="7375525" y="2513013"/>
            <a:ext cx="73183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/>
              <a:t>BSEP</a:t>
            </a:r>
          </a:p>
        </p:txBody>
      </p:sp>
      <p:grpSp>
        <p:nvGrpSpPr>
          <p:cNvPr id="147479" name="Group 24"/>
          <p:cNvGrpSpPr>
            <a:grpSpLocks/>
          </p:cNvGrpSpPr>
          <p:nvPr/>
        </p:nvGrpSpPr>
        <p:grpSpPr bwMode="auto">
          <a:xfrm>
            <a:off x="1370013" y="2535238"/>
            <a:ext cx="479425" cy="346075"/>
            <a:chOff x="975" y="1896"/>
            <a:chExt cx="302" cy="218"/>
          </a:xfrm>
        </p:grpSpPr>
        <p:sp>
          <p:nvSpPr>
            <p:cNvPr id="147545" name="Freeform 25"/>
            <p:cNvSpPr>
              <a:spLocks/>
            </p:cNvSpPr>
            <p:nvPr/>
          </p:nvSpPr>
          <p:spPr bwMode="auto">
            <a:xfrm>
              <a:off x="975" y="2028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6" name="Freeform 26"/>
            <p:cNvSpPr>
              <a:spLocks/>
            </p:cNvSpPr>
            <p:nvPr/>
          </p:nvSpPr>
          <p:spPr bwMode="auto">
            <a:xfrm>
              <a:off x="1087" y="1963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7" name="Freeform 27"/>
            <p:cNvSpPr>
              <a:spLocks/>
            </p:cNvSpPr>
            <p:nvPr/>
          </p:nvSpPr>
          <p:spPr bwMode="auto">
            <a:xfrm>
              <a:off x="1050" y="2028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8" name="Freeform 28"/>
            <p:cNvSpPr>
              <a:spLocks/>
            </p:cNvSpPr>
            <p:nvPr/>
          </p:nvSpPr>
          <p:spPr bwMode="auto">
            <a:xfrm>
              <a:off x="1161" y="1962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9" name="Line 29"/>
            <p:cNvSpPr>
              <a:spLocks noChangeShapeType="1"/>
            </p:cNvSpPr>
            <p:nvPr/>
          </p:nvSpPr>
          <p:spPr bwMode="auto">
            <a:xfrm flipV="1">
              <a:off x="1050" y="2025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0" name="Line 30"/>
            <p:cNvSpPr>
              <a:spLocks noChangeShapeType="1"/>
            </p:cNvSpPr>
            <p:nvPr/>
          </p:nvSpPr>
          <p:spPr bwMode="auto">
            <a:xfrm flipV="1">
              <a:off x="1161" y="1960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1" name="Line 31"/>
            <p:cNvSpPr>
              <a:spLocks noChangeShapeType="1"/>
            </p:cNvSpPr>
            <p:nvPr/>
          </p:nvSpPr>
          <p:spPr bwMode="auto">
            <a:xfrm>
              <a:off x="1199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2" name="Line 32"/>
            <p:cNvSpPr>
              <a:spLocks noChangeShapeType="1"/>
            </p:cNvSpPr>
            <p:nvPr/>
          </p:nvSpPr>
          <p:spPr bwMode="auto">
            <a:xfrm flipH="1">
              <a:off x="1199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3" name="Line 33"/>
            <p:cNvSpPr>
              <a:spLocks noChangeShapeType="1"/>
            </p:cNvSpPr>
            <p:nvPr/>
          </p:nvSpPr>
          <p:spPr bwMode="auto">
            <a:xfrm>
              <a:off x="1277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4" name="Line 34"/>
            <p:cNvSpPr>
              <a:spLocks noChangeShapeType="1"/>
            </p:cNvSpPr>
            <p:nvPr/>
          </p:nvSpPr>
          <p:spPr bwMode="auto">
            <a:xfrm flipH="1" flipV="1">
              <a:off x="1238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5" name="Line 35"/>
            <p:cNvSpPr>
              <a:spLocks noChangeShapeType="1"/>
            </p:cNvSpPr>
            <p:nvPr/>
          </p:nvSpPr>
          <p:spPr bwMode="auto">
            <a:xfrm>
              <a:off x="1161" y="1896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6" name="Rectangle 36"/>
            <p:cNvSpPr>
              <a:spLocks noChangeArrowheads="1"/>
            </p:cNvSpPr>
            <p:nvPr/>
          </p:nvSpPr>
          <p:spPr bwMode="auto">
            <a:xfrm>
              <a:off x="1125" y="1960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7" name="Rectangle 37"/>
            <p:cNvSpPr>
              <a:spLocks noChangeArrowheads="1"/>
            </p:cNvSpPr>
            <p:nvPr/>
          </p:nvSpPr>
          <p:spPr bwMode="auto">
            <a:xfrm>
              <a:off x="1125" y="1953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8" name="Rectangle 38"/>
            <p:cNvSpPr>
              <a:spLocks noChangeArrowheads="1"/>
            </p:cNvSpPr>
            <p:nvPr/>
          </p:nvSpPr>
          <p:spPr bwMode="auto">
            <a:xfrm>
              <a:off x="1125" y="194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9" name="Rectangle 39"/>
            <p:cNvSpPr>
              <a:spLocks noChangeArrowheads="1"/>
            </p:cNvSpPr>
            <p:nvPr/>
          </p:nvSpPr>
          <p:spPr bwMode="auto">
            <a:xfrm>
              <a:off x="1125" y="1940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51175" y="2446338"/>
            <a:ext cx="1738313" cy="3211512"/>
            <a:chOff x="1922" y="1541"/>
            <a:chExt cx="1095" cy="2023"/>
          </a:xfrm>
        </p:grpSpPr>
        <p:sp>
          <p:nvSpPr>
            <p:cNvPr id="147526" name="Text Box 41"/>
            <p:cNvSpPr txBox="1">
              <a:spLocks noChangeArrowheads="1"/>
            </p:cNvSpPr>
            <p:nvPr/>
          </p:nvSpPr>
          <p:spPr bwMode="auto">
            <a:xfrm>
              <a:off x="2127" y="1973"/>
              <a:ext cx="684" cy="25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FFFF"/>
                  </a:solidFill>
                </a:rPr>
                <a:t>Phase I</a:t>
              </a:r>
            </a:p>
          </p:txBody>
        </p:sp>
        <p:sp>
          <p:nvSpPr>
            <p:cNvPr id="147527" name="Rectangle 42"/>
            <p:cNvSpPr>
              <a:spLocks noChangeAspect="1" noChangeArrowheads="1"/>
            </p:cNvSpPr>
            <p:nvPr/>
          </p:nvSpPr>
          <p:spPr bwMode="auto">
            <a:xfrm>
              <a:off x="1922" y="2436"/>
              <a:ext cx="1095" cy="641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sng">
                  <a:solidFill>
                    <a:srgbClr val="00FFFF"/>
                  </a:solidFill>
                </a:rPr>
                <a:t>Hydroxylation</a:t>
              </a:r>
            </a:p>
            <a:p>
              <a:r>
                <a:rPr lang="en-US" sz="1400" b="1"/>
                <a:t>Cytochrome P</a:t>
              </a:r>
              <a:r>
                <a:rPr lang="en-US" sz="1400" b="1" baseline="-25000"/>
                <a:t>450</a:t>
              </a:r>
              <a:r>
                <a:rPr lang="ja-JP" altLang="en-US" sz="1400" b="1"/>
                <a:t>’</a:t>
              </a:r>
              <a:r>
                <a:rPr lang="en-US" altLang="ja-JP" sz="1400" b="1"/>
                <a:t>s</a:t>
              </a:r>
            </a:p>
            <a:p>
              <a:r>
                <a:rPr lang="en-US" sz="1400" b="1"/>
                <a:t> </a:t>
              </a:r>
            </a:p>
            <a:p>
              <a:r>
                <a:rPr lang="en-US" sz="1400" b="1" i="1"/>
                <a:t>SER</a:t>
              </a:r>
            </a:p>
          </p:txBody>
        </p:sp>
        <p:sp>
          <p:nvSpPr>
            <p:cNvPr id="147528" name="Rectangle 43"/>
            <p:cNvSpPr>
              <a:spLocks noChangeAspect="1" noChangeArrowheads="1"/>
            </p:cNvSpPr>
            <p:nvPr/>
          </p:nvSpPr>
          <p:spPr bwMode="auto">
            <a:xfrm>
              <a:off x="2200" y="3200"/>
              <a:ext cx="610" cy="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/>
                <a:t>CYP7A1</a:t>
              </a:r>
            </a:p>
            <a:p>
              <a:r>
                <a:rPr lang="en-US" sz="1600" b="1"/>
                <a:t>CYP3A4</a:t>
              </a:r>
            </a:p>
          </p:txBody>
        </p:sp>
        <p:grpSp>
          <p:nvGrpSpPr>
            <p:cNvPr id="147529" name="Group 44"/>
            <p:cNvGrpSpPr>
              <a:grpSpLocks/>
            </p:cNvGrpSpPr>
            <p:nvPr/>
          </p:nvGrpSpPr>
          <p:grpSpPr bwMode="auto">
            <a:xfrm>
              <a:off x="2319" y="1541"/>
              <a:ext cx="302" cy="218"/>
              <a:chOff x="975" y="1896"/>
              <a:chExt cx="302" cy="218"/>
            </a:xfrm>
          </p:grpSpPr>
          <p:sp>
            <p:nvSpPr>
              <p:cNvPr id="147530" name="Freeform 45"/>
              <p:cNvSpPr>
                <a:spLocks/>
              </p:cNvSpPr>
              <p:nvPr/>
            </p:nvSpPr>
            <p:spPr bwMode="auto">
              <a:xfrm>
                <a:off x="975" y="2028"/>
                <a:ext cx="75" cy="86"/>
              </a:xfrm>
              <a:custGeom>
                <a:avLst/>
                <a:gdLst>
                  <a:gd name="T0" fmla="*/ 0 w 378"/>
                  <a:gd name="T1" fmla="*/ 0 h 490"/>
                  <a:gd name="T2" fmla="*/ 0 w 378"/>
                  <a:gd name="T3" fmla="*/ 0 h 490"/>
                  <a:gd name="T4" fmla="*/ 0 w 378"/>
                  <a:gd name="T5" fmla="*/ 0 h 490"/>
                  <a:gd name="T6" fmla="*/ 0 w 378"/>
                  <a:gd name="T7" fmla="*/ 0 h 490"/>
                  <a:gd name="T8" fmla="*/ 0 w 378"/>
                  <a:gd name="T9" fmla="*/ 0 h 490"/>
                  <a:gd name="T10" fmla="*/ 0 w 378"/>
                  <a:gd name="T11" fmla="*/ 0 h 490"/>
                  <a:gd name="T12" fmla="*/ 0 w 378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490"/>
                  <a:gd name="T23" fmla="*/ 378 w 378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490">
                    <a:moveTo>
                      <a:pt x="188" y="0"/>
                    </a:moveTo>
                    <a:lnTo>
                      <a:pt x="378" y="124"/>
                    </a:lnTo>
                    <a:lnTo>
                      <a:pt x="378" y="369"/>
                    </a:lnTo>
                    <a:lnTo>
                      <a:pt x="188" y="490"/>
                    </a:lnTo>
                    <a:lnTo>
                      <a:pt x="0" y="369"/>
                    </a:lnTo>
                    <a:lnTo>
                      <a:pt x="0" y="1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1" name="Freeform 46"/>
              <p:cNvSpPr>
                <a:spLocks/>
              </p:cNvSpPr>
              <p:nvPr/>
            </p:nvSpPr>
            <p:spPr bwMode="auto">
              <a:xfrm>
                <a:off x="1087" y="1963"/>
                <a:ext cx="75" cy="87"/>
              </a:xfrm>
              <a:custGeom>
                <a:avLst/>
                <a:gdLst>
                  <a:gd name="T0" fmla="*/ 0 w 380"/>
                  <a:gd name="T1" fmla="*/ 0 h 490"/>
                  <a:gd name="T2" fmla="*/ 0 w 380"/>
                  <a:gd name="T3" fmla="*/ 0 h 490"/>
                  <a:gd name="T4" fmla="*/ 0 w 380"/>
                  <a:gd name="T5" fmla="*/ 0 h 490"/>
                  <a:gd name="T6" fmla="*/ 0 w 380"/>
                  <a:gd name="T7" fmla="*/ 0 h 490"/>
                  <a:gd name="T8" fmla="*/ 0 w 380"/>
                  <a:gd name="T9" fmla="*/ 0 h 490"/>
                  <a:gd name="T10" fmla="*/ 0 w 380"/>
                  <a:gd name="T11" fmla="*/ 0 h 490"/>
                  <a:gd name="T12" fmla="*/ 0 w 380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490"/>
                  <a:gd name="T23" fmla="*/ 380 w 380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490">
                    <a:moveTo>
                      <a:pt x="190" y="0"/>
                    </a:moveTo>
                    <a:lnTo>
                      <a:pt x="380" y="122"/>
                    </a:lnTo>
                    <a:lnTo>
                      <a:pt x="380" y="366"/>
                    </a:lnTo>
                    <a:lnTo>
                      <a:pt x="190" y="490"/>
                    </a:lnTo>
                    <a:lnTo>
                      <a:pt x="0" y="366"/>
                    </a:lnTo>
                    <a:lnTo>
                      <a:pt x="0" y="12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2" name="Freeform 47"/>
              <p:cNvSpPr>
                <a:spLocks/>
              </p:cNvSpPr>
              <p:nvPr/>
            </p:nvSpPr>
            <p:spPr bwMode="auto">
              <a:xfrm>
                <a:off x="1050" y="2028"/>
                <a:ext cx="75" cy="86"/>
              </a:xfrm>
              <a:custGeom>
                <a:avLst/>
                <a:gdLst>
                  <a:gd name="T0" fmla="*/ 0 w 377"/>
                  <a:gd name="T1" fmla="*/ 0 h 490"/>
                  <a:gd name="T2" fmla="*/ 0 w 377"/>
                  <a:gd name="T3" fmla="*/ 0 h 490"/>
                  <a:gd name="T4" fmla="*/ 0 w 377"/>
                  <a:gd name="T5" fmla="*/ 0 h 490"/>
                  <a:gd name="T6" fmla="*/ 0 w 377"/>
                  <a:gd name="T7" fmla="*/ 0 h 490"/>
                  <a:gd name="T8" fmla="*/ 0 w 377"/>
                  <a:gd name="T9" fmla="*/ 0 h 490"/>
                  <a:gd name="T10" fmla="*/ 0 w 377"/>
                  <a:gd name="T11" fmla="*/ 0 h 490"/>
                  <a:gd name="T12" fmla="*/ 0 w 377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490"/>
                  <a:gd name="T23" fmla="*/ 377 w 377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490">
                    <a:moveTo>
                      <a:pt x="188" y="0"/>
                    </a:moveTo>
                    <a:lnTo>
                      <a:pt x="377" y="122"/>
                    </a:lnTo>
                    <a:lnTo>
                      <a:pt x="377" y="367"/>
                    </a:lnTo>
                    <a:lnTo>
                      <a:pt x="188" y="490"/>
                    </a:lnTo>
                    <a:lnTo>
                      <a:pt x="0" y="367"/>
                    </a:lnTo>
                    <a:lnTo>
                      <a:pt x="0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3" name="Freeform 48"/>
              <p:cNvSpPr>
                <a:spLocks/>
              </p:cNvSpPr>
              <p:nvPr/>
            </p:nvSpPr>
            <p:spPr bwMode="auto">
              <a:xfrm>
                <a:off x="1161" y="1962"/>
                <a:ext cx="76" cy="67"/>
              </a:xfrm>
              <a:custGeom>
                <a:avLst/>
                <a:gdLst>
                  <a:gd name="T0" fmla="*/ 0 w 379"/>
                  <a:gd name="T1" fmla="*/ 0 h 374"/>
                  <a:gd name="T2" fmla="*/ 0 w 379"/>
                  <a:gd name="T3" fmla="*/ 0 h 374"/>
                  <a:gd name="T4" fmla="*/ 0 w 379"/>
                  <a:gd name="T5" fmla="*/ 0 h 374"/>
                  <a:gd name="T6" fmla="*/ 0 w 379"/>
                  <a:gd name="T7" fmla="*/ 0 h 374"/>
                  <a:gd name="T8" fmla="*/ 0 w 379"/>
                  <a:gd name="T9" fmla="*/ 0 h 374"/>
                  <a:gd name="T10" fmla="*/ 0 w 379"/>
                  <a:gd name="T11" fmla="*/ 0 h 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374"/>
                  <a:gd name="T20" fmla="*/ 379 w 379"/>
                  <a:gd name="T21" fmla="*/ 374 h 3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374">
                    <a:moveTo>
                      <a:pt x="190" y="0"/>
                    </a:moveTo>
                    <a:lnTo>
                      <a:pt x="379" y="124"/>
                    </a:lnTo>
                    <a:lnTo>
                      <a:pt x="379" y="372"/>
                    </a:lnTo>
                    <a:lnTo>
                      <a:pt x="0" y="374"/>
                    </a:lnTo>
                    <a:lnTo>
                      <a:pt x="0" y="12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4" name="Line 49"/>
              <p:cNvSpPr>
                <a:spLocks noChangeShapeType="1"/>
              </p:cNvSpPr>
              <p:nvPr/>
            </p:nvSpPr>
            <p:spPr bwMode="auto">
              <a:xfrm flipV="1">
                <a:off x="1050" y="2025"/>
                <a:ext cx="0" cy="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5" name="Line 50"/>
              <p:cNvSpPr>
                <a:spLocks noChangeShapeType="1"/>
              </p:cNvSpPr>
              <p:nvPr/>
            </p:nvSpPr>
            <p:spPr bwMode="auto">
              <a:xfrm flipV="1">
                <a:off x="1161" y="1960"/>
                <a:ext cx="1" cy="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6" name="Line 51"/>
              <p:cNvSpPr>
                <a:spLocks noChangeShapeType="1"/>
              </p:cNvSpPr>
              <p:nvPr/>
            </p:nvSpPr>
            <p:spPr bwMode="auto">
              <a:xfrm>
                <a:off x="1199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7" name="Line 52"/>
              <p:cNvSpPr>
                <a:spLocks noChangeShapeType="1"/>
              </p:cNvSpPr>
              <p:nvPr/>
            </p:nvSpPr>
            <p:spPr bwMode="auto">
              <a:xfrm flipH="1">
                <a:off x="1199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8" name="Line 53"/>
              <p:cNvSpPr>
                <a:spLocks noChangeShapeType="1"/>
              </p:cNvSpPr>
              <p:nvPr/>
            </p:nvSpPr>
            <p:spPr bwMode="auto">
              <a:xfrm>
                <a:off x="1277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9" name="Line 54"/>
              <p:cNvSpPr>
                <a:spLocks noChangeShapeType="1"/>
              </p:cNvSpPr>
              <p:nvPr/>
            </p:nvSpPr>
            <p:spPr bwMode="auto">
              <a:xfrm flipH="1" flipV="1">
                <a:off x="1238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0" name="Line 55"/>
              <p:cNvSpPr>
                <a:spLocks noChangeShapeType="1"/>
              </p:cNvSpPr>
              <p:nvPr/>
            </p:nvSpPr>
            <p:spPr bwMode="auto">
              <a:xfrm>
                <a:off x="1161" y="1896"/>
                <a:ext cx="38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1" name="Rectangle 56"/>
              <p:cNvSpPr>
                <a:spLocks noChangeArrowheads="1"/>
              </p:cNvSpPr>
              <p:nvPr/>
            </p:nvSpPr>
            <p:spPr bwMode="auto">
              <a:xfrm>
                <a:off x="1125" y="1960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2" name="Rectangle 57"/>
              <p:cNvSpPr>
                <a:spLocks noChangeArrowheads="1"/>
              </p:cNvSpPr>
              <p:nvPr/>
            </p:nvSpPr>
            <p:spPr bwMode="auto">
              <a:xfrm>
                <a:off x="1125" y="1953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3" name="Rectangle 58"/>
              <p:cNvSpPr>
                <a:spLocks noChangeArrowheads="1"/>
              </p:cNvSpPr>
              <p:nvPr/>
            </p:nvSpPr>
            <p:spPr bwMode="auto">
              <a:xfrm>
                <a:off x="1125" y="1946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4" name="Rectangle 59"/>
              <p:cNvSpPr>
                <a:spLocks noChangeArrowheads="1"/>
              </p:cNvSpPr>
              <p:nvPr/>
            </p:nvSpPr>
            <p:spPr bwMode="auto">
              <a:xfrm>
                <a:off x="1125" y="194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481" name="Group 60"/>
          <p:cNvGrpSpPr>
            <a:grpSpLocks/>
          </p:cNvGrpSpPr>
          <p:nvPr/>
        </p:nvGrpSpPr>
        <p:grpSpPr bwMode="auto">
          <a:xfrm>
            <a:off x="6781800" y="2714625"/>
            <a:ext cx="479425" cy="307975"/>
            <a:chOff x="975" y="1896"/>
            <a:chExt cx="302" cy="218"/>
          </a:xfrm>
        </p:grpSpPr>
        <p:sp>
          <p:nvSpPr>
            <p:cNvPr id="147511" name="Freeform 61"/>
            <p:cNvSpPr>
              <a:spLocks/>
            </p:cNvSpPr>
            <p:nvPr/>
          </p:nvSpPr>
          <p:spPr bwMode="auto">
            <a:xfrm>
              <a:off x="975" y="2028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2" name="Freeform 62"/>
            <p:cNvSpPr>
              <a:spLocks/>
            </p:cNvSpPr>
            <p:nvPr/>
          </p:nvSpPr>
          <p:spPr bwMode="auto">
            <a:xfrm>
              <a:off x="1087" y="1963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3" name="Freeform 63"/>
            <p:cNvSpPr>
              <a:spLocks/>
            </p:cNvSpPr>
            <p:nvPr/>
          </p:nvSpPr>
          <p:spPr bwMode="auto">
            <a:xfrm>
              <a:off x="1050" y="2028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4" name="Freeform 64"/>
            <p:cNvSpPr>
              <a:spLocks/>
            </p:cNvSpPr>
            <p:nvPr/>
          </p:nvSpPr>
          <p:spPr bwMode="auto">
            <a:xfrm>
              <a:off x="1161" y="1962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5" name="Line 65"/>
            <p:cNvSpPr>
              <a:spLocks noChangeShapeType="1"/>
            </p:cNvSpPr>
            <p:nvPr/>
          </p:nvSpPr>
          <p:spPr bwMode="auto">
            <a:xfrm flipV="1">
              <a:off x="1050" y="2025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6" name="Line 66"/>
            <p:cNvSpPr>
              <a:spLocks noChangeShapeType="1"/>
            </p:cNvSpPr>
            <p:nvPr/>
          </p:nvSpPr>
          <p:spPr bwMode="auto">
            <a:xfrm flipV="1">
              <a:off x="1161" y="1960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7" name="Line 67"/>
            <p:cNvSpPr>
              <a:spLocks noChangeShapeType="1"/>
            </p:cNvSpPr>
            <p:nvPr/>
          </p:nvSpPr>
          <p:spPr bwMode="auto">
            <a:xfrm>
              <a:off x="1199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8" name="Line 68"/>
            <p:cNvSpPr>
              <a:spLocks noChangeShapeType="1"/>
            </p:cNvSpPr>
            <p:nvPr/>
          </p:nvSpPr>
          <p:spPr bwMode="auto">
            <a:xfrm flipH="1">
              <a:off x="1199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9" name="Line 69"/>
            <p:cNvSpPr>
              <a:spLocks noChangeShapeType="1"/>
            </p:cNvSpPr>
            <p:nvPr/>
          </p:nvSpPr>
          <p:spPr bwMode="auto">
            <a:xfrm>
              <a:off x="1277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0" name="Line 70"/>
            <p:cNvSpPr>
              <a:spLocks noChangeShapeType="1"/>
            </p:cNvSpPr>
            <p:nvPr/>
          </p:nvSpPr>
          <p:spPr bwMode="auto">
            <a:xfrm flipH="1" flipV="1">
              <a:off x="1238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1" name="Line 71"/>
            <p:cNvSpPr>
              <a:spLocks noChangeShapeType="1"/>
            </p:cNvSpPr>
            <p:nvPr/>
          </p:nvSpPr>
          <p:spPr bwMode="auto">
            <a:xfrm>
              <a:off x="1161" y="1896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2" name="Rectangle 72"/>
            <p:cNvSpPr>
              <a:spLocks noChangeArrowheads="1"/>
            </p:cNvSpPr>
            <p:nvPr/>
          </p:nvSpPr>
          <p:spPr bwMode="auto">
            <a:xfrm>
              <a:off x="1125" y="1960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3" name="Rectangle 73"/>
            <p:cNvSpPr>
              <a:spLocks noChangeArrowheads="1"/>
            </p:cNvSpPr>
            <p:nvPr/>
          </p:nvSpPr>
          <p:spPr bwMode="auto">
            <a:xfrm>
              <a:off x="1125" y="1953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4" name="Rectangle 74"/>
            <p:cNvSpPr>
              <a:spLocks noChangeArrowheads="1"/>
            </p:cNvSpPr>
            <p:nvPr/>
          </p:nvSpPr>
          <p:spPr bwMode="auto">
            <a:xfrm>
              <a:off x="1125" y="194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5" name="Rectangle 75"/>
            <p:cNvSpPr>
              <a:spLocks noChangeArrowheads="1"/>
            </p:cNvSpPr>
            <p:nvPr/>
          </p:nvSpPr>
          <p:spPr bwMode="auto">
            <a:xfrm>
              <a:off x="1125" y="1940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5019675" y="2560638"/>
            <a:ext cx="1897063" cy="3208337"/>
            <a:chOff x="3162" y="1613"/>
            <a:chExt cx="1195" cy="2021"/>
          </a:xfrm>
        </p:grpSpPr>
        <p:sp>
          <p:nvSpPr>
            <p:cNvPr id="147492" name="Text Box 77"/>
            <p:cNvSpPr txBox="1">
              <a:spLocks noChangeArrowheads="1"/>
            </p:cNvSpPr>
            <p:nvPr/>
          </p:nvSpPr>
          <p:spPr bwMode="auto">
            <a:xfrm>
              <a:off x="3395" y="1973"/>
              <a:ext cx="728" cy="25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FFFF"/>
                  </a:solidFill>
                </a:rPr>
                <a:t>Phase II</a:t>
              </a:r>
            </a:p>
          </p:txBody>
        </p:sp>
        <p:sp>
          <p:nvSpPr>
            <p:cNvPr id="147493" name="Rectangle 78"/>
            <p:cNvSpPr>
              <a:spLocks noChangeAspect="1" noChangeArrowheads="1"/>
            </p:cNvSpPr>
            <p:nvPr/>
          </p:nvSpPr>
          <p:spPr bwMode="auto">
            <a:xfrm>
              <a:off x="3267" y="2436"/>
              <a:ext cx="985" cy="909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sng">
                  <a:solidFill>
                    <a:srgbClr val="00FFFF"/>
                  </a:solidFill>
                </a:rPr>
                <a:t>Conjugation</a:t>
              </a:r>
            </a:p>
            <a:p>
              <a:r>
                <a:rPr lang="en-US" sz="1400" b="1"/>
                <a:t>Sulfation</a:t>
              </a:r>
            </a:p>
            <a:p>
              <a:r>
                <a:rPr lang="en-US" sz="1400" b="1"/>
                <a:t>Glucuronidation</a:t>
              </a:r>
            </a:p>
            <a:p>
              <a:r>
                <a:rPr lang="en-US" sz="1400" b="1"/>
                <a:t>Amidation</a:t>
              </a:r>
            </a:p>
            <a:p>
              <a:endParaRPr lang="en-US" sz="1400" b="1"/>
            </a:p>
            <a:p>
              <a:r>
                <a:rPr lang="en-US" sz="1400" b="1" i="1"/>
                <a:t>SER or Cytosol</a:t>
              </a:r>
            </a:p>
          </p:txBody>
        </p:sp>
        <p:sp>
          <p:nvSpPr>
            <p:cNvPr id="147494" name="Rectangle 79"/>
            <p:cNvSpPr>
              <a:spLocks noChangeAspect="1" noChangeArrowheads="1"/>
            </p:cNvSpPr>
            <p:nvPr/>
          </p:nvSpPr>
          <p:spPr bwMode="auto">
            <a:xfrm>
              <a:off x="3162" y="3424"/>
              <a:ext cx="1195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/>
                <a:t>Sulfotransferases</a:t>
              </a:r>
            </a:p>
          </p:txBody>
        </p:sp>
        <p:grpSp>
          <p:nvGrpSpPr>
            <p:cNvPr id="147495" name="Group 80"/>
            <p:cNvGrpSpPr>
              <a:grpSpLocks/>
            </p:cNvGrpSpPr>
            <p:nvPr/>
          </p:nvGrpSpPr>
          <p:grpSpPr bwMode="auto">
            <a:xfrm>
              <a:off x="3525" y="1613"/>
              <a:ext cx="302" cy="218"/>
              <a:chOff x="975" y="1896"/>
              <a:chExt cx="302" cy="218"/>
            </a:xfrm>
          </p:grpSpPr>
          <p:sp>
            <p:nvSpPr>
              <p:cNvPr id="147496" name="Freeform 81"/>
              <p:cNvSpPr>
                <a:spLocks/>
              </p:cNvSpPr>
              <p:nvPr/>
            </p:nvSpPr>
            <p:spPr bwMode="auto">
              <a:xfrm>
                <a:off x="975" y="2028"/>
                <a:ext cx="75" cy="86"/>
              </a:xfrm>
              <a:custGeom>
                <a:avLst/>
                <a:gdLst>
                  <a:gd name="T0" fmla="*/ 0 w 378"/>
                  <a:gd name="T1" fmla="*/ 0 h 490"/>
                  <a:gd name="T2" fmla="*/ 0 w 378"/>
                  <a:gd name="T3" fmla="*/ 0 h 490"/>
                  <a:gd name="T4" fmla="*/ 0 w 378"/>
                  <a:gd name="T5" fmla="*/ 0 h 490"/>
                  <a:gd name="T6" fmla="*/ 0 w 378"/>
                  <a:gd name="T7" fmla="*/ 0 h 490"/>
                  <a:gd name="T8" fmla="*/ 0 w 378"/>
                  <a:gd name="T9" fmla="*/ 0 h 490"/>
                  <a:gd name="T10" fmla="*/ 0 w 378"/>
                  <a:gd name="T11" fmla="*/ 0 h 490"/>
                  <a:gd name="T12" fmla="*/ 0 w 378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490"/>
                  <a:gd name="T23" fmla="*/ 378 w 378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490">
                    <a:moveTo>
                      <a:pt x="188" y="0"/>
                    </a:moveTo>
                    <a:lnTo>
                      <a:pt x="378" y="124"/>
                    </a:lnTo>
                    <a:lnTo>
                      <a:pt x="378" y="369"/>
                    </a:lnTo>
                    <a:lnTo>
                      <a:pt x="188" y="490"/>
                    </a:lnTo>
                    <a:lnTo>
                      <a:pt x="0" y="369"/>
                    </a:lnTo>
                    <a:lnTo>
                      <a:pt x="0" y="1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7" name="Freeform 82"/>
              <p:cNvSpPr>
                <a:spLocks/>
              </p:cNvSpPr>
              <p:nvPr/>
            </p:nvSpPr>
            <p:spPr bwMode="auto">
              <a:xfrm>
                <a:off x="1087" y="1963"/>
                <a:ext cx="75" cy="87"/>
              </a:xfrm>
              <a:custGeom>
                <a:avLst/>
                <a:gdLst>
                  <a:gd name="T0" fmla="*/ 0 w 380"/>
                  <a:gd name="T1" fmla="*/ 0 h 490"/>
                  <a:gd name="T2" fmla="*/ 0 w 380"/>
                  <a:gd name="T3" fmla="*/ 0 h 490"/>
                  <a:gd name="T4" fmla="*/ 0 w 380"/>
                  <a:gd name="T5" fmla="*/ 0 h 490"/>
                  <a:gd name="T6" fmla="*/ 0 w 380"/>
                  <a:gd name="T7" fmla="*/ 0 h 490"/>
                  <a:gd name="T8" fmla="*/ 0 w 380"/>
                  <a:gd name="T9" fmla="*/ 0 h 490"/>
                  <a:gd name="T10" fmla="*/ 0 w 380"/>
                  <a:gd name="T11" fmla="*/ 0 h 490"/>
                  <a:gd name="T12" fmla="*/ 0 w 380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490"/>
                  <a:gd name="T23" fmla="*/ 380 w 380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490">
                    <a:moveTo>
                      <a:pt x="190" y="0"/>
                    </a:moveTo>
                    <a:lnTo>
                      <a:pt x="380" y="122"/>
                    </a:lnTo>
                    <a:lnTo>
                      <a:pt x="380" y="366"/>
                    </a:lnTo>
                    <a:lnTo>
                      <a:pt x="190" y="490"/>
                    </a:lnTo>
                    <a:lnTo>
                      <a:pt x="0" y="366"/>
                    </a:lnTo>
                    <a:lnTo>
                      <a:pt x="0" y="12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8" name="Freeform 83"/>
              <p:cNvSpPr>
                <a:spLocks/>
              </p:cNvSpPr>
              <p:nvPr/>
            </p:nvSpPr>
            <p:spPr bwMode="auto">
              <a:xfrm>
                <a:off x="1050" y="2028"/>
                <a:ext cx="75" cy="86"/>
              </a:xfrm>
              <a:custGeom>
                <a:avLst/>
                <a:gdLst>
                  <a:gd name="T0" fmla="*/ 0 w 377"/>
                  <a:gd name="T1" fmla="*/ 0 h 490"/>
                  <a:gd name="T2" fmla="*/ 0 w 377"/>
                  <a:gd name="T3" fmla="*/ 0 h 490"/>
                  <a:gd name="T4" fmla="*/ 0 w 377"/>
                  <a:gd name="T5" fmla="*/ 0 h 490"/>
                  <a:gd name="T6" fmla="*/ 0 w 377"/>
                  <a:gd name="T7" fmla="*/ 0 h 490"/>
                  <a:gd name="T8" fmla="*/ 0 w 377"/>
                  <a:gd name="T9" fmla="*/ 0 h 490"/>
                  <a:gd name="T10" fmla="*/ 0 w 377"/>
                  <a:gd name="T11" fmla="*/ 0 h 490"/>
                  <a:gd name="T12" fmla="*/ 0 w 377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490"/>
                  <a:gd name="T23" fmla="*/ 377 w 377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490">
                    <a:moveTo>
                      <a:pt x="188" y="0"/>
                    </a:moveTo>
                    <a:lnTo>
                      <a:pt x="377" y="122"/>
                    </a:lnTo>
                    <a:lnTo>
                      <a:pt x="377" y="367"/>
                    </a:lnTo>
                    <a:lnTo>
                      <a:pt x="188" y="490"/>
                    </a:lnTo>
                    <a:lnTo>
                      <a:pt x="0" y="367"/>
                    </a:lnTo>
                    <a:lnTo>
                      <a:pt x="0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9" name="Freeform 84"/>
              <p:cNvSpPr>
                <a:spLocks/>
              </p:cNvSpPr>
              <p:nvPr/>
            </p:nvSpPr>
            <p:spPr bwMode="auto">
              <a:xfrm>
                <a:off x="1161" y="1962"/>
                <a:ext cx="76" cy="67"/>
              </a:xfrm>
              <a:custGeom>
                <a:avLst/>
                <a:gdLst>
                  <a:gd name="T0" fmla="*/ 0 w 379"/>
                  <a:gd name="T1" fmla="*/ 0 h 374"/>
                  <a:gd name="T2" fmla="*/ 0 w 379"/>
                  <a:gd name="T3" fmla="*/ 0 h 374"/>
                  <a:gd name="T4" fmla="*/ 0 w 379"/>
                  <a:gd name="T5" fmla="*/ 0 h 374"/>
                  <a:gd name="T6" fmla="*/ 0 w 379"/>
                  <a:gd name="T7" fmla="*/ 0 h 374"/>
                  <a:gd name="T8" fmla="*/ 0 w 379"/>
                  <a:gd name="T9" fmla="*/ 0 h 374"/>
                  <a:gd name="T10" fmla="*/ 0 w 379"/>
                  <a:gd name="T11" fmla="*/ 0 h 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374"/>
                  <a:gd name="T20" fmla="*/ 379 w 379"/>
                  <a:gd name="T21" fmla="*/ 374 h 3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374">
                    <a:moveTo>
                      <a:pt x="190" y="0"/>
                    </a:moveTo>
                    <a:lnTo>
                      <a:pt x="379" y="124"/>
                    </a:lnTo>
                    <a:lnTo>
                      <a:pt x="379" y="372"/>
                    </a:lnTo>
                    <a:lnTo>
                      <a:pt x="0" y="374"/>
                    </a:lnTo>
                    <a:lnTo>
                      <a:pt x="0" y="12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0" name="Line 85"/>
              <p:cNvSpPr>
                <a:spLocks noChangeShapeType="1"/>
              </p:cNvSpPr>
              <p:nvPr/>
            </p:nvSpPr>
            <p:spPr bwMode="auto">
              <a:xfrm flipV="1">
                <a:off x="1050" y="2025"/>
                <a:ext cx="0" cy="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1" name="Line 86"/>
              <p:cNvSpPr>
                <a:spLocks noChangeShapeType="1"/>
              </p:cNvSpPr>
              <p:nvPr/>
            </p:nvSpPr>
            <p:spPr bwMode="auto">
              <a:xfrm flipV="1">
                <a:off x="1161" y="1960"/>
                <a:ext cx="1" cy="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2" name="Line 87"/>
              <p:cNvSpPr>
                <a:spLocks noChangeShapeType="1"/>
              </p:cNvSpPr>
              <p:nvPr/>
            </p:nvSpPr>
            <p:spPr bwMode="auto">
              <a:xfrm>
                <a:off x="1199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3" name="Line 88"/>
              <p:cNvSpPr>
                <a:spLocks noChangeShapeType="1"/>
              </p:cNvSpPr>
              <p:nvPr/>
            </p:nvSpPr>
            <p:spPr bwMode="auto">
              <a:xfrm flipH="1">
                <a:off x="1199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4" name="Line 89"/>
              <p:cNvSpPr>
                <a:spLocks noChangeShapeType="1"/>
              </p:cNvSpPr>
              <p:nvPr/>
            </p:nvSpPr>
            <p:spPr bwMode="auto">
              <a:xfrm>
                <a:off x="1277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5" name="Line 90"/>
              <p:cNvSpPr>
                <a:spLocks noChangeShapeType="1"/>
              </p:cNvSpPr>
              <p:nvPr/>
            </p:nvSpPr>
            <p:spPr bwMode="auto">
              <a:xfrm flipH="1" flipV="1">
                <a:off x="1238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6" name="Line 91"/>
              <p:cNvSpPr>
                <a:spLocks noChangeShapeType="1"/>
              </p:cNvSpPr>
              <p:nvPr/>
            </p:nvSpPr>
            <p:spPr bwMode="auto">
              <a:xfrm>
                <a:off x="1161" y="1896"/>
                <a:ext cx="38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7" name="Rectangle 92"/>
              <p:cNvSpPr>
                <a:spLocks noChangeArrowheads="1"/>
              </p:cNvSpPr>
              <p:nvPr/>
            </p:nvSpPr>
            <p:spPr bwMode="auto">
              <a:xfrm>
                <a:off x="1125" y="1960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8" name="Rectangle 93"/>
              <p:cNvSpPr>
                <a:spLocks noChangeArrowheads="1"/>
              </p:cNvSpPr>
              <p:nvPr/>
            </p:nvSpPr>
            <p:spPr bwMode="auto">
              <a:xfrm>
                <a:off x="1125" y="1953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9" name="Rectangle 94"/>
              <p:cNvSpPr>
                <a:spLocks noChangeArrowheads="1"/>
              </p:cNvSpPr>
              <p:nvPr/>
            </p:nvSpPr>
            <p:spPr bwMode="auto">
              <a:xfrm>
                <a:off x="1125" y="1946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0" name="Rectangle 95"/>
              <p:cNvSpPr>
                <a:spLocks noChangeArrowheads="1"/>
              </p:cNvSpPr>
              <p:nvPr/>
            </p:nvSpPr>
            <p:spPr bwMode="auto">
              <a:xfrm>
                <a:off x="1125" y="194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1098550" y="3559175"/>
            <a:ext cx="1819275" cy="2343150"/>
            <a:chOff x="692" y="2242"/>
            <a:chExt cx="1146" cy="1476"/>
          </a:xfrm>
        </p:grpSpPr>
        <p:sp>
          <p:nvSpPr>
            <p:cNvPr id="147484" name="Text Box 97"/>
            <p:cNvSpPr txBox="1">
              <a:spLocks noChangeArrowheads="1"/>
            </p:cNvSpPr>
            <p:nvPr/>
          </p:nvSpPr>
          <p:spPr bwMode="auto">
            <a:xfrm>
              <a:off x="692" y="3076"/>
              <a:ext cx="933" cy="642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Sinusoidal</a:t>
              </a:r>
            </a:p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Export</a:t>
              </a:r>
            </a:p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(Phase III)</a:t>
              </a:r>
              <a:endParaRPr lang="en-US" b="1">
                <a:solidFill>
                  <a:srgbClr val="00FFFF"/>
                </a:solidFill>
              </a:endParaRPr>
            </a:p>
          </p:txBody>
        </p:sp>
        <p:grpSp>
          <p:nvGrpSpPr>
            <p:cNvPr id="147485" name="Group 98"/>
            <p:cNvGrpSpPr>
              <a:grpSpLocks/>
            </p:cNvGrpSpPr>
            <p:nvPr/>
          </p:nvGrpSpPr>
          <p:grpSpPr bwMode="auto">
            <a:xfrm>
              <a:off x="870" y="2242"/>
              <a:ext cx="968" cy="826"/>
              <a:chOff x="870" y="2242"/>
              <a:chExt cx="968" cy="826"/>
            </a:xfrm>
          </p:grpSpPr>
          <p:sp>
            <p:nvSpPr>
              <p:cNvPr id="611427" name="Oval 99"/>
              <p:cNvSpPr>
                <a:spLocks noChangeArrowheads="1"/>
              </p:cNvSpPr>
              <p:nvPr/>
            </p:nvSpPr>
            <p:spPr bwMode="auto">
              <a:xfrm>
                <a:off x="1396" y="2327"/>
                <a:ext cx="290" cy="325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16078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7487" name="Line 100"/>
              <p:cNvSpPr>
                <a:spLocks noChangeShapeType="1"/>
              </p:cNvSpPr>
              <p:nvPr/>
            </p:nvSpPr>
            <p:spPr bwMode="auto">
              <a:xfrm flipH="1">
                <a:off x="1244" y="2489"/>
                <a:ext cx="5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879" y="2242"/>
                <a:ext cx="551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/>
                  <a:t>Ost </a:t>
                </a:r>
                <a:r>
                  <a:rPr lang="en-US" sz="1600" b="1">
                    <a:latin typeface="Symbol" charset="0"/>
                  </a:rPr>
                  <a:t>a/b</a:t>
                </a:r>
              </a:p>
            </p:txBody>
          </p:sp>
          <p:sp>
            <p:nvSpPr>
              <p:cNvPr id="611430" name="Oval 102"/>
              <p:cNvSpPr>
                <a:spLocks noChangeArrowheads="1"/>
              </p:cNvSpPr>
              <p:nvPr/>
            </p:nvSpPr>
            <p:spPr bwMode="auto">
              <a:xfrm>
                <a:off x="1396" y="2743"/>
                <a:ext cx="290" cy="325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16078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7490" name="Line 103"/>
              <p:cNvSpPr>
                <a:spLocks noChangeShapeType="1"/>
              </p:cNvSpPr>
              <p:nvPr/>
            </p:nvSpPr>
            <p:spPr bwMode="auto">
              <a:xfrm flipH="1">
                <a:off x="1244" y="2905"/>
                <a:ext cx="5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1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870" y="2648"/>
                <a:ext cx="469" cy="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/>
                  <a:t>MRP3</a:t>
                </a:r>
              </a:p>
              <a:p>
                <a:r>
                  <a:rPr lang="en-US" sz="1600" b="1"/>
                  <a:t>MRP4</a:t>
                </a:r>
                <a:endParaRPr lang="en-US" sz="1600" b="1">
                  <a:latin typeface="Symbo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1445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3" grpId="0" animBg="1"/>
      <p:bldP spid="6113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163513" y="284163"/>
            <a:ext cx="88169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Bile Acid Homeostasis: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	</a:t>
            </a:r>
            <a:r>
              <a:rPr lang="en-US" sz="2400" b="1" i="1"/>
              <a:t>Functional integration of transporters &amp; enzymes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 rot="5400000">
            <a:off x="61119" y="3055144"/>
            <a:ext cx="33131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Oval 4"/>
          <p:cNvSpPr>
            <a:spLocks noChangeArrowheads="1"/>
          </p:cNvSpPr>
          <p:nvPr/>
        </p:nvSpPr>
        <p:spPr bwMode="auto">
          <a:xfrm rot="5400000">
            <a:off x="1519238" y="984250"/>
            <a:ext cx="396875" cy="145097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 rot="5400000">
            <a:off x="1477962" y="1203326"/>
            <a:ext cx="479425" cy="1441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Oval 6"/>
          <p:cNvSpPr>
            <a:spLocks noChangeArrowheads="1"/>
          </p:cNvSpPr>
          <p:nvPr/>
        </p:nvSpPr>
        <p:spPr bwMode="auto">
          <a:xfrm rot="5400000">
            <a:off x="1543844" y="1473994"/>
            <a:ext cx="347663" cy="1444625"/>
          </a:xfrm>
          <a:prstGeom prst="ellipse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462" name="Rectangle 7"/>
          <p:cNvSpPr>
            <a:spLocks noChangeArrowheads="1"/>
          </p:cNvSpPr>
          <p:nvPr/>
        </p:nvSpPr>
        <p:spPr bwMode="auto">
          <a:xfrm rot="5400000">
            <a:off x="131763" y="3049587"/>
            <a:ext cx="3170238" cy="143986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en-US" sz="2400"/>
          </a:p>
        </p:txBody>
      </p:sp>
      <p:sp>
        <p:nvSpPr>
          <p:cNvPr id="147463" name="Oval 8"/>
          <p:cNvSpPr>
            <a:spLocks noChangeArrowheads="1"/>
          </p:cNvSpPr>
          <p:nvPr/>
        </p:nvSpPr>
        <p:spPr bwMode="auto">
          <a:xfrm rot="5400000">
            <a:off x="1543051" y="4621212"/>
            <a:ext cx="349250" cy="144462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Rectangle 9"/>
          <p:cNvSpPr>
            <a:spLocks noChangeArrowheads="1"/>
          </p:cNvSpPr>
          <p:nvPr/>
        </p:nvSpPr>
        <p:spPr bwMode="auto">
          <a:xfrm rot="5400000">
            <a:off x="1423194" y="4906169"/>
            <a:ext cx="588962" cy="1441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618FFD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Oval 10"/>
          <p:cNvSpPr>
            <a:spLocks noChangeArrowheads="1"/>
          </p:cNvSpPr>
          <p:nvPr/>
        </p:nvSpPr>
        <p:spPr bwMode="auto">
          <a:xfrm rot="5400000">
            <a:off x="1519238" y="5170488"/>
            <a:ext cx="396875" cy="1450975"/>
          </a:xfrm>
          <a:prstGeom prst="ellipse">
            <a:avLst/>
          </a:prstGeom>
          <a:gradFill rotWithShape="0">
            <a:gsLst>
              <a:gs pos="0">
                <a:srgbClr val="618FFD"/>
              </a:gs>
              <a:gs pos="50000">
                <a:srgbClr val="333333"/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466" name="AutoShape 11"/>
          <p:cNvSpPr>
            <a:spLocks noChangeAspect="1" noChangeArrowheads="1"/>
          </p:cNvSpPr>
          <p:nvPr/>
        </p:nvSpPr>
        <p:spPr bwMode="auto">
          <a:xfrm>
            <a:off x="2468563" y="1474788"/>
            <a:ext cx="5495925" cy="4645025"/>
          </a:xfrm>
          <a:prstGeom prst="roundRect">
            <a:avLst>
              <a:gd name="adj" fmla="val 8032"/>
            </a:avLst>
          </a:prstGeom>
          <a:gradFill rotWithShape="0">
            <a:gsLst>
              <a:gs pos="0">
                <a:srgbClr val="996633"/>
              </a:gs>
              <a:gs pos="100000">
                <a:srgbClr val="744E27"/>
              </a:gs>
            </a:gsLst>
            <a:lin ang="0" scaled="1"/>
          </a:gra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7467" name="Oval 12"/>
          <p:cNvSpPr>
            <a:spLocks noChangeAspect="1" noChangeArrowheads="1"/>
          </p:cNvSpPr>
          <p:nvPr/>
        </p:nvSpPr>
        <p:spPr bwMode="auto">
          <a:xfrm>
            <a:off x="7283450" y="2901950"/>
            <a:ext cx="1357313" cy="182245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Rectangle 13"/>
          <p:cNvSpPr>
            <a:spLocks noChangeAspect="1" noChangeArrowheads="1"/>
          </p:cNvSpPr>
          <p:nvPr/>
        </p:nvSpPr>
        <p:spPr bwMode="auto">
          <a:xfrm>
            <a:off x="7989888" y="2868613"/>
            <a:ext cx="731837" cy="190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42" name="Oval 14"/>
          <p:cNvSpPr>
            <a:spLocks noChangeArrowheads="1"/>
          </p:cNvSpPr>
          <p:nvPr/>
        </p:nvSpPr>
        <p:spPr bwMode="auto">
          <a:xfrm>
            <a:off x="7116763" y="3008313"/>
            <a:ext cx="460375" cy="515937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7580313" y="3273425"/>
            <a:ext cx="1393825" cy="101917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Biliary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Export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(Phase III)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147471" name="Freeform 16"/>
          <p:cNvSpPr>
            <a:spLocks/>
          </p:cNvSpPr>
          <p:nvPr/>
        </p:nvSpPr>
        <p:spPr bwMode="auto">
          <a:xfrm>
            <a:off x="1244600" y="5918200"/>
            <a:ext cx="533400" cy="533400"/>
          </a:xfrm>
          <a:custGeom>
            <a:avLst/>
            <a:gdLst>
              <a:gd name="T0" fmla="*/ 2147483647 w 336"/>
              <a:gd name="T1" fmla="*/ 0 h 336"/>
              <a:gd name="T2" fmla="*/ 2147483647 w 336"/>
              <a:gd name="T3" fmla="*/ 2147483647 h 336"/>
              <a:gd name="T4" fmla="*/ 0 w 336"/>
              <a:gd name="T5" fmla="*/ 2147483647 h 336"/>
              <a:gd name="T6" fmla="*/ 0 60000 65536"/>
              <a:gd name="T7" fmla="*/ 0 60000 65536"/>
              <a:gd name="T8" fmla="*/ 0 60000 65536"/>
              <a:gd name="T9" fmla="*/ 0 w 336"/>
              <a:gd name="T10" fmla="*/ 0 h 336"/>
              <a:gd name="T11" fmla="*/ 336 w 33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36">
                <a:moveTo>
                  <a:pt x="288" y="0"/>
                </a:moveTo>
                <a:cubicBezTo>
                  <a:pt x="312" y="92"/>
                  <a:pt x="336" y="184"/>
                  <a:pt x="288" y="240"/>
                </a:cubicBezTo>
                <a:cubicBezTo>
                  <a:pt x="240" y="296"/>
                  <a:pt x="120" y="316"/>
                  <a:pt x="0" y="3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472" name="Text Box 17"/>
          <p:cNvSpPr txBox="1">
            <a:spLocks noChangeArrowheads="1"/>
          </p:cNvSpPr>
          <p:nvPr/>
        </p:nvSpPr>
        <p:spPr bwMode="auto">
          <a:xfrm>
            <a:off x="663575" y="6419850"/>
            <a:ext cx="1370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Portal blood</a:t>
            </a:r>
          </a:p>
        </p:txBody>
      </p:sp>
      <p:sp>
        <p:nvSpPr>
          <p:cNvPr id="147473" name="Line 18"/>
          <p:cNvSpPr>
            <a:spLocks noChangeShapeType="1"/>
          </p:cNvSpPr>
          <p:nvPr/>
        </p:nvSpPr>
        <p:spPr bwMode="auto">
          <a:xfrm>
            <a:off x="7029450" y="3076575"/>
            <a:ext cx="647700" cy="37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7" name="Oval 19"/>
          <p:cNvSpPr>
            <a:spLocks noChangeArrowheads="1"/>
          </p:cNvSpPr>
          <p:nvPr/>
        </p:nvSpPr>
        <p:spPr bwMode="auto">
          <a:xfrm>
            <a:off x="2193925" y="2351088"/>
            <a:ext cx="460375" cy="515937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1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7475" name="Line 20"/>
          <p:cNvSpPr>
            <a:spLocks noChangeShapeType="1"/>
          </p:cNvSpPr>
          <p:nvPr/>
        </p:nvSpPr>
        <p:spPr bwMode="auto">
          <a:xfrm>
            <a:off x="1952625" y="2608263"/>
            <a:ext cx="94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9" name="Text Box 21"/>
          <p:cNvSpPr txBox="1">
            <a:spLocks noChangeArrowheads="1"/>
          </p:cNvSpPr>
          <p:nvPr/>
        </p:nvSpPr>
        <p:spPr bwMode="auto">
          <a:xfrm>
            <a:off x="1812925" y="1641475"/>
            <a:ext cx="1325563" cy="71437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Import</a:t>
            </a:r>
          </a:p>
          <a:p>
            <a:pPr algn="ctr"/>
            <a:r>
              <a:rPr lang="en-US" b="1">
                <a:solidFill>
                  <a:srgbClr val="00FFFF"/>
                </a:solidFill>
                <a:sym typeface="Symbol" charset="0"/>
              </a:rPr>
              <a:t>(Phase 0)</a:t>
            </a:r>
            <a:endParaRPr lang="en-US" b="1">
              <a:solidFill>
                <a:srgbClr val="00FFFF"/>
              </a:solidFill>
            </a:endParaRPr>
          </a:p>
        </p:txBody>
      </p:sp>
      <p:sp>
        <p:nvSpPr>
          <p:cNvPr id="147477" name="Rectangle 22"/>
          <p:cNvSpPr>
            <a:spLocks noChangeAspect="1" noChangeArrowheads="1"/>
          </p:cNvSpPr>
          <p:nvPr/>
        </p:nvSpPr>
        <p:spPr bwMode="auto">
          <a:xfrm>
            <a:off x="2146300" y="2916238"/>
            <a:ext cx="73183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/>
              <a:t>NTCP</a:t>
            </a:r>
          </a:p>
        </p:txBody>
      </p:sp>
      <p:sp>
        <p:nvSpPr>
          <p:cNvPr id="147478" name="Rectangle 23"/>
          <p:cNvSpPr>
            <a:spLocks noChangeAspect="1" noChangeArrowheads="1"/>
          </p:cNvSpPr>
          <p:nvPr/>
        </p:nvSpPr>
        <p:spPr bwMode="auto">
          <a:xfrm>
            <a:off x="7375525" y="2513013"/>
            <a:ext cx="731838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/>
              <a:t>BSEP</a:t>
            </a:r>
          </a:p>
        </p:txBody>
      </p:sp>
      <p:grpSp>
        <p:nvGrpSpPr>
          <p:cNvPr id="147479" name="Group 24"/>
          <p:cNvGrpSpPr>
            <a:grpSpLocks/>
          </p:cNvGrpSpPr>
          <p:nvPr/>
        </p:nvGrpSpPr>
        <p:grpSpPr bwMode="auto">
          <a:xfrm>
            <a:off x="1370013" y="2535238"/>
            <a:ext cx="479425" cy="346075"/>
            <a:chOff x="975" y="1896"/>
            <a:chExt cx="302" cy="218"/>
          </a:xfrm>
        </p:grpSpPr>
        <p:sp>
          <p:nvSpPr>
            <p:cNvPr id="147545" name="Freeform 25"/>
            <p:cNvSpPr>
              <a:spLocks/>
            </p:cNvSpPr>
            <p:nvPr/>
          </p:nvSpPr>
          <p:spPr bwMode="auto">
            <a:xfrm>
              <a:off x="975" y="2028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6" name="Freeform 26"/>
            <p:cNvSpPr>
              <a:spLocks/>
            </p:cNvSpPr>
            <p:nvPr/>
          </p:nvSpPr>
          <p:spPr bwMode="auto">
            <a:xfrm>
              <a:off x="1087" y="1963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7" name="Freeform 27"/>
            <p:cNvSpPr>
              <a:spLocks/>
            </p:cNvSpPr>
            <p:nvPr/>
          </p:nvSpPr>
          <p:spPr bwMode="auto">
            <a:xfrm>
              <a:off x="1050" y="2028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8" name="Freeform 28"/>
            <p:cNvSpPr>
              <a:spLocks/>
            </p:cNvSpPr>
            <p:nvPr/>
          </p:nvSpPr>
          <p:spPr bwMode="auto">
            <a:xfrm>
              <a:off x="1161" y="1962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9" name="Line 29"/>
            <p:cNvSpPr>
              <a:spLocks noChangeShapeType="1"/>
            </p:cNvSpPr>
            <p:nvPr/>
          </p:nvSpPr>
          <p:spPr bwMode="auto">
            <a:xfrm flipV="1">
              <a:off x="1050" y="2025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0" name="Line 30"/>
            <p:cNvSpPr>
              <a:spLocks noChangeShapeType="1"/>
            </p:cNvSpPr>
            <p:nvPr/>
          </p:nvSpPr>
          <p:spPr bwMode="auto">
            <a:xfrm flipV="1">
              <a:off x="1161" y="1960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1" name="Line 31"/>
            <p:cNvSpPr>
              <a:spLocks noChangeShapeType="1"/>
            </p:cNvSpPr>
            <p:nvPr/>
          </p:nvSpPr>
          <p:spPr bwMode="auto">
            <a:xfrm>
              <a:off x="1199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2" name="Line 32"/>
            <p:cNvSpPr>
              <a:spLocks noChangeShapeType="1"/>
            </p:cNvSpPr>
            <p:nvPr/>
          </p:nvSpPr>
          <p:spPr bwMode="auto">
            <a:xfrm flipH="1">
              <a:off x="1199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3" name="Line 33"/>
            <p:cNvSpPr>
              <a:spLocks noChangeShapeType="1"/>
            </p:cNvSpPr>
            <p:nvPr/>
          </p:nvSpPr>
          <p:spPr bwMode="auto">
            <a:xfrm>
              <a:off x="1277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4" name="Line 34"/>
            <p:cNvSpPr>
              <a:spLocks noChangeShapeType="1"/>
            </p:cNvSpPr>
            <p:nvPr/>
          </p:nvSpPr>
          <p:spPr bwMode="auto">
            <a:xfrm flipH="1" flipV="1">
              <a:off x="1238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5" name="Line 35"/>
            <p:cNvSpPr>
              <a:spLocks noChangeShapeType="1"/>
            </p:cNvSpPr>
            <p:nvPr/>
          </p:nvSpPr>
          <p:spPr bwMode="auto">
            <a:xfrm>
              <a:off x="1161" y="1896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56" name="Rectangle 36"/>
            <p:cNvSpPr>
              <a:spLocks noChangeArrowheads="1"/>
            </p:cNvSpPr>
            <p:nvPr/>
          </p:nvSpPr>
          <p:spPr bwMode="auto">
            <a:xfrm>
              <a:off x="1125" y="1960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7" name="Rectangle 37"/>
            <p:cNvSpPr>
              <a:spLocks noChangeArrowheads="1"/>
            </p:cNvSpPr>
            <p:nvPr/>
          </p:nvSpPr>
          <p:spPr bwMode="auto">
            <a:xfrm>
              <a:off x="1125" y="1953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8" name="Rectangle 38"/>
            <p:cNvSpPr>
              <a:spLocks noChangeArrowheads="1"/>
            </p:cNvSpPr>
            <p:nvPr/>
          </p:nvSpPr>
          <p:spPr bwMode="auto">
            <a:xfrm>
              <a:off x="1125" y="194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9" name="Rectangle 39"/>
            <p:cNvSpPr>
              <a:spLocks noChangeArrowheads="1"/>
            </p:cNvSpPr>
            <p:nvPr/>
          </p:nvSpPr>
          <p:spPr bwMode="auto">
            <a:xfrm>
              <a:off x="1125" y="1940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51175" y="2446338"/>
            <a:ext cx="1738313" cy="3211512"/>
            <a:chOff x="1922" y="1541"/>
            <a:chExt cx="1095" cy="2023"/>
          </a:xfrm>
        </p:grpSpPr>
        <p:sp>
          <p:nvSpPr>
            <p:cNvPr id="147526" name="Text Box 41"/>
            <p:cNvSpPr txBox="1">
              <a:spLocks noChangeArrowheads="1"/>
            </p:cNvSpPr>
            <p:nvPr/>
          </p:nvSpPr>
          <p:spPr bwMode="auto">
            <a:xfrm>
              <a:off x="2127" y="1973"/>
              <a:ext cx="684" cy="25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FFFF"/>
                  </a:solidFill>
                </a:rPr>
                <a:t>Phase I</a:t>
              </a:r>
            </a:p>
          </p:txBody>
        </p:sp>
        <p:sp>
          <p:nvSpPr>
            <p:cNvPr id="147527" name="Rectangle 42"/>
            <p:cNvSpPr>
              <a:spLocks noChangeAspect="1" noChangeArrowheads="1"/>
            </p:cNvSpPr>
            <p:nvPr/>
          </p:nvSpPr>
          <p:spPr bwMode="auto">
            <a:xfrm>
              <a:off x="1922" y="2436"/>
              <a:ext cx="1095" cy="641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sng">
                  <a:solidFill>
                    <a:srgbClr val="00FFFF"/>
                  </a:solidFill>
                </a:rPr>
                <a:t>Hydroxylation</a:t>
              </a:r>
            </a:p>
            <a:p>
              <a:r>
                <a:rPr lang="en-US" sz="1400" b="1"/>
                <a:t>Cytochrome P</a:t>
              </a:r>
              <a:r>
                <a:rPr lang="en-US" sz="1400" b="1" baseline="-25000"/>
                <a:t>450</a:t>
              </a:r>
              <a:r>
                <a:rPr lang="ja-JP" altLang="en-US" sz="1400" b="1"/>
                <a:t>’</a:t>
              </a:r>
              <a:r>
                <a:rPr lang="en-US" altLang="ja-JP" sz="1400" b="1"/>
                <a:t>s</a:t>
              </a:r>
            </a:p>
            <a:p>
              <a:r>
                <a:rPr lang="en-US" sz="1400" b="1"/>
                <a:t> </a:t>
              </a:r>
            </a:p>
            <a:p>
              <a:r>
                <a:rPr lang="en-US" sz="1400" b="1" i="1"/>
                <a:t>SER</a:t>
              </a:r>
            </a:p>
          </p:txBody>
        </p:sp>
        <p:sp>
          <p:nvSpPr>
            <p:cNvPr id="147528" name="Rectangle 43"/>
            <p:cNvSpPr>
              <a:spLocks noChangeAspect="1" noChangeArrowheads="1"/>
            </p:cNvSpPr>
            <p:nvPr/>
          </p:nvSpPr>
          <p:spPr bwMode="auto">
            <a:xfrm>
              <a:off x="2200" y="3200"/>
              <a:ext cx="610" cy="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/>
                <a:t>CYP7A1</a:t>
              </a:r>
            </a:p>
            <a:p>
              <a:r>
                <a:rPr lang="en-US" sz="1600" b="1"/>
                <a:t>CYP3A4</a:t>
              </a:r>
            </a:p>
          </p:txBody>
        </p:sp>
        <p:grpSp>
          <p:nvGrpSpPr>
            <p:cNvPr id="147529" name="Group 44"/>
            <p:cNvGrpSpPr>
              <a:grpSpLocks/>
            </p:cNvGrpSpPr>
            <p:nvPr/>
          </p:nvGrpSpPr>
          <p:grpSpPr bwMode="auto">
            <a:xfrm>
              <a:off x="2319" y="1541"/>
              <a:ext cx="302" cy="218"/>
              <a:chOff x="975" y="1896"/>
              <a:chExt cx="302" cy="218"/>
            </a:xfrm>
          </p:grpSpPr>
          <p:sp>
            <p:nvSpPr>
              <p:cNvPr id="147530" name="Freeform 45"/>
              <p:cNvSpPr>
                <a:spLocks/>
              </p:cNvSpPr>
              <p:nvPr/>
            </p:nvSpPr>
            <p:spPr bwMode="auto">
              <a:xfrm>
                <a:off x="975" y="2028"/>
                <a:ext cx="75" cy="86"/>
              </a:xfrm>
              <a:custGeom>
                <a:avLst/>
                <a:gdLst>
                  <a:gd name="T0" fmla="*/ 0 w 378"/>
                  <a:gd name="T1" fmla="*/ 0 h 490"/>
                  <a:gd name="T2" fmla="*/ 0 w 378"/>
                  <a:gd name="T3" fmla="*/ 0 h 490"/>
                  <a:gd name="T4" fmla="*/ 0 w 378"/>
                  <a:gd name="T5" fmla="*/ 0 h 490"/>
                  <a:gd name="T6" fmla="*/ 0 w 378"/>
                  <a:gd name="T7" fmla="*/ 0 h 490"/>
                  <a:gd name="T8" fmla="*/ 0 w 378"/>
                  <a:gd name="T9" fmla="*/ 0 h 490"/>
                  <a:gd name="T10" fmla="*/ 0 w 378"/>
                  <a:gd name="T11" fmla="*/ 0 h 490"/>
                  <a:gd name="T12" fmla="*/ 0 w 378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490"/>
                  <a:gd name="T23" fmla="*/ 378 w 378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490">
                    <a:moveTo>
                      <a:pt x="188" y="0"/>
                    </a:moveTo>
                    <a:lnTo>
                      <a:pt x="378" y="124"/>
                    </a:lnTo>
                    <a:lnTo>
                      <a:pt x="378" y="369"/>
                    </a:lnTo>
                    <a:lnTo>
                      <a:pt x="188" y="490"/>
                    </a:lnTo>
                    <a:lnTo>
                      <a:pt x="0" y="369"/>
                    </a:lnTo>
                    <a:lnTo>
                      <a:pt x="0" y="1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1" name="Freeform 46"/>
              <p:cNvSpPr>
                <a:spLocks/>
              </p:cNvSpPr>
              <p:nvPr/>
            </p:nvSpPr>
            <p:spPr bwMode="auto">
              <a:xfrm>
                <a:off x="1087" y="1963"/>
                <a:ext cx="75" cy="87"/>
              </a:xfrm>
              <a:custGeom>
                <a:avLst/>
                <a:gdLst>
                  <a:gd name="T0" fmla="*/ 0 w 380"/>
                  <a:gd name="T1" fmla="*/ 0 h 490"/>
                  <a:gd name="T2" fmla="*/ 0 w 380"/>
                  <a:gd name="T3" fmla="*/ 0 h 490"/>
                  <a:gd name="T4" fmla="*/ 0 w 380"/>
                  <a:gd name="T5" fmla="*/ 0 h 490"/>
                  <a:gd name="T6" fmla="*/ 0 w 380"/>
                  <a:gd name="T7" fmla="*/ 0 h 490"/>
                  <a:gd name="T8" fmla="*/ 0 w 380"/>
                  <a:gd name="T9" fmla="*/ 0 h 490"/>
                  <a:gd name="T10" fmla="*/ 0 w 380"/>
                  <a:gd name="T11" fmla="*/ 0 h 490"/>
                  <a:gd name="T12" fmla="*/ 0 w 380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490"/>
                  <a:gd name="T23" fmla="*/ 380 w 380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490">
                    <a:moveTo>
                      <a:pt x="190" y="0"/>
                    </a:moveTo>
                    <a:lnTo>
                      <a:pt x="380" y="122"/>
                    </a:lnTo>
                    <a:lnTo>
                      <a:pt x="380" y="366"/>
                    </a:lnTo>
                    <a:lnTo>
                      <a:pt x="190" y="490"/>
                    </a:lnTo>
                    <a:lnTo>
                      <a:pt x="0" y="366"/>
                    </a:lnTo>
                    <a:lnTo>
                      <a:pt x="0" y="12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2" name="Freeform 47"/>
              <p:cNvSpPr>
                <a:spLocks/>
              </p:cNvSpPr>
              <p:nvPr/>
            </p:nvSpPr>
            <p:spPr bwMode="auto">
              <a:xfrm>
                <a:off x="1050" y="2028"/>
                <a:ext cx="75" cy="86"/>
              </a:xfrm>
              <a:custGeom>
                <a:avLst/>
                <a:gdLst>
                  <a:gd name="T0" fmla="*/ 0 w 377"/>
                  <a:gd name="T1" fmla="*/ 0 h 490"/>
                  <a:gd name="T2" fmla="*/ 0 w 377"/>
                  <a:gd name="T3" fmla="*/ 0 h 490"/>
                  <a:gd name="T4" fmla="*/ 0 w 377"/>
                  <a:gd name="T5" fmla="*/ 0 h 490"/>
                  <a:gd name="T6" fmla="*/ 0 w 377"/>
                  <a:gd name="T7" fmla="*/ 0 h 490"/>
                  <a:gd name="T8" fmla="*/ 0 w 377"/>
                  <a:gd name="T9" fmla="*/ 0 h 490"/>
                  <a:gd name="T10" fmla="*/ 0 w 377"/>
                  <a:gd name="T11" fmla="*/ 0 h 490"/>
                  <a:gd name="T12" fmla="*/ 0 w 377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490"/>
                  <a:gd name="T23" fmla="*/ 377 w 377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490">
                    <a:moveTo>
                      <a:pt x="188" y="0"/>
                    </a:moveTo>
                    <a:lnTo>
                      <a:pt x="377" y="122"/>
                    </a:lnTo>
                    <a:lnTo>
                      <a:pt x="377" y="367"/>
                    </a:lnTo>
                    <a:lnTo>
                      <a:pt x="188" y="490"/>
                    </a:lnTo>
                    <a:lnTo>
                      <a:pt x="0" y="367"/>
                    </a:lnTo>
                    <a:lnTo>
                      <a:pt x="0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3" name="Freeform 48"/>
              <p:cNvSpPr>
                <a:spLocks/>
              </p:cNvSpPr>
              <p:nvPr/>
            </p:nvSpPr>
            <p:spPr bwMode="auto">
              <a:xfrm>
                <a:off x="1161" y="1962"/>
                <a:ext cx="76" cy="67"/>
              </a:xfrm>
              <a:custGeom>
                <a:avLst/>
                <a:gdLst>
                  <a:gd name="T0" fmla="*/ 0 w 379"/>
                  <a:gd name="T1" fmla="*/ 0 h 374"/>
                  <a:gd name="T2" fmla="*/ 0 w 379"/>
                  <a:gd name="T3" fmla="*/ 0 h 374"/>
                  <a:gd name="T4" fmla="*/ 0 w 379"/>
                  <a:gd name="T5" fmla="*/ 0 h 374"/>
                  <a:gd name="T6" fmla="*/ 0 w 379"/>
                  <a:gd name="T7" fmla="*/ 0 h 374"/>
                  <a:gd name="T8" fmla="*/ 0 w 379"/>
                  <a:gd name="T9" fmla="*/ 0 h 374"/>
                  <a:gd name="T10" fmla="*/ 0 w 379"/>
                  <a:gd name="T11" fmla="*/ 0 h 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374"/>
                  <a:gd name="T20" fmla="*/ 379 w 379"/>
                  <a:gd name="T21" fmla="*/ 374 h 3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374">
                    <a:moveTo>
                      <a:pt x="190" y="0"/>
                    </a:moveTo>
                    <a:lnTo>
                      <a:pt x="379" y="124"/>
                    </a:lnTo>
                    <a:lnTo>
                      <a:pt x="379" y="372"/>
                    </a:lnTo>
                    <a:lnTo>
                      <a:pt x="0" y="374"/>
                    </a:lnTo>
                    <a:lnTo>
                      <a:pt x="0" y="12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4" name="Line 49"/>
              <p:cNvSpPr>
                <a:spLocks noChangeShapeType="1"/>
              </p:cNvSpPr>
              <p:nvPr/>
            </p:nvSpPr>
            <p:spPr bwMode="auto">
              <a:xfrm flipV="1">
                <a:off x="1050" y="2025"/>
                <a:ext cx="0" cy="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5" name="Line 50"/>
              <p:cNvSpPr>
                <a:spLocks noChangeShapeType="1"/>
              </p:cNvSpPr>
              <p:nvPr/>
            </p:nvSpPr>
            <p:spPr bwMode="auto">
              <a:xfrm flipV="1">
                <a:off x="1161" y="1960"/>
                <a:ext cx="1" cy="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6" name="Line 51"/>
              <p:cNvSpPr>
                <a:spLocks noChangeShapeType="1"/>
              </p:cNvSpPr>
              <p:nvPr/>
            </p:nvSpPr>
            <p:spPr bwMode="auto">
              <a:xfrm>
                <a:off x="1199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7" name="Line 52"/>
              <p:cNvSpPr>
                <a:spLocks noChangeShapeType="1"/>
              </p:cNvSpPr>
              <p:nvPr/>
            </p:nvSpPr>
            <p:spPr bwMode="auto">
              <a:xfrm flipH="1">
                <a:off x="1199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8" name="Line 53"/>
              <p:cNvSpPr>
                <a:spLocks noChangeShapeType="1"/>
              </p:cNvSpPr>
              <p:nvPr/>
            </p:nvSpPr>
            <p:spPr bwMode="auto">
              <a:xfrm>
                <a:off x="1277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9" name="Line 54"/>
              <p:cNvSpPr>
                <a:spLocks noChangeShapeType="1"/>
              </p:cNvSpPr>
              <p:nvPr/>
            </p:nvSpPr>
            <p:spPr bwMode="auto">
              <a:xfrm flipH="1" flipV="1">
                <a:off x="1238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0" name="Line 55"/>
              <p:cNvSpPr>
                <a:spLocks noChangeShapeType="1"/>
              </p:cNvSpPr>
              <p:nvPr/>
            </p:nvSpPr>
            <p:spPr bwMode="auto">
              <a:xfrm>
                <a:off x="1161" y="1896"/>
                <a:ext cx="38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1" name="Rectangle 56"/>
              <p:cNvSpPr>
                <a:spLocks noChangeArrowheads="1"/>
              </p:cNvSpPr>
              <p:nvPr/>
            </p:nvSpPr>
            <p:spPr bwMode="auto">
              <a:xfrm>
                <a:off x="1125" y="1960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2" name="Rectangle 57"/>
              <p:cNvSpPr>
                <a:spLocks noChangeArrowheads="1"/>
              </p:cNvSpPr>
              <p:nvPr/>
            </p:nvSpPr>
            <p:spPr bwMode="auto">
              <a:xfrm>
                <a:off x="1125" y="1953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3" name="Rectangle 58"/>
              <p:cNvSpPr>
                <a:spLocks noChangeArrowheads="1"/>
              </p:cNvSpPr>
              <p:nvPr/>
            </p:nvSpPr>
            <p:spPr bwMode="auto">
              <a:xfrm>
                <a:off x="1125" y="1946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4" name="Rectangle 59"/>
              <p:cNvSpPr>
                <a:spLocks noChangeArrowheads="1"/>
              </p:cNvSpPr>
              <p:nvPr/>
            </p:nvSpPr>
            <p:spPr bwMode="auto">
              <a:xfrm>
                <a:off x="1125" y="194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481" name="Group 60"/>
          <p:cNvGrpSpPr>
            <a:grpSpLocks/>
          </p:cNvGrpSpPr>
          <p:nvPr/>
        </p:nvGrpSpPr>
        <p:grpSpPr bwMode="auto">
          <a:xfrm>
            <a:off x="6781800" y="2714625"/>
            <a:ext cx="479425" cy="307975"/>
            <a:chOff x="975" y="1896"/>
            <a:chExt cx="302" cy="218"/>
          </a:xfrm>
        </p:grpSpPr>
        <p:sp>
          <p:nvSpPr>
            <p:cNvPr id="147511" name="Freeform 61"/>
            <p:cNvSpPr>
              <a:spLocks/>
            </p:cNvSpPr>
            <p:nvPr/>
          </p:nvSpPr>
          <p:spPr bwMode="auto">
            <a:xfrm>
              <a:off x="975" y="2028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2" name="Freeform 62"/>
            <p:cNvSpPr>
              <a:spLocks/>
            </p:cNvSpPr>
            <p:nvPr/>
          </p:nvSpPr>
          <p:spPr bwMode="auto">
            <a:xfrm>
              <a:off x="1087" y="1963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3" name="Freeform 63"/>
            <p:cNvSpPr>
              <a:spLocks/>
            </p:cNvSpPr>
            <p:nvPr/>
          </p:nvSpPr>
          <p:spPr bwMode="auto">
            <a:xfrm>
              <a:off x="1050" y="2028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4" name="Freeform 64"/>
            <p:cNvSpPr>
              <a:spLocks/>
            </p:cNvSpPr>
            <p:nvPr/>
          </p:nvSpPr>
          <p:spPr bwMode="auto">
            <a:xfrm>
              <a:off x="1161" y="1962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5" name="Line 65"/>
            <p:cNvSpPr>
              <a:spLocks noChangeShapeType="1"/>
            </p:cNvSpPr>
            <p:nvPr/>
          </p:nvSpPr>
          <p:spPr bwMode="auto">
            <a:xfrm flipV="1">
              <a:off x="1050" y="2025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6" name="Line 66"/>
            <p:cNvSpPr>
              <a:spLocks noChangeShapeType="1"/>
            </p:cNvSpPr>
            <p:nvPr/>
          </p:nvSpPr>
          <p:spPr bwMode="auto">
            <a:xfrm flipV="1">
              <a:off x="1161" y="1960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7" name="Line 67"/>
            <p:cNvSpPr>
              <a:spLocks noChangeShapeType="1"/>
            </p:cNvSpPr>
            <p:nvPr/>
          </p:nvSpPr>
          <p:spPr bwMode="auto">
            <a:xfrm>
              <a:off x="1199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8" name="Line 68"/>
            <p:cNvSpPr>
              <a:spLocks noChangeShapeType="1"/>
            </p:cNvSpPr>
            <p:nvPr/>
          </p:nvSpPr>
          <p:spPr bwMode="auto">
            <a:xfrm flipH="1">
              <a:off x="1199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19" name="Line 69"/>
            <p:cNvSpPr>
              <a:spLocks noChangeShapeType="1"/>
            </p:cNvSpPr>
            <p:nvPr/>
          </p:nvSpPr>
          <p:spPr bwMode="auto">
            <a:xfrm>
              <a:off x="1277" y="1918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0" name="Line 70"/>
            <p:cNvSpPr>
              <a:spLocks noChangeShapeType="1"/>
            </p:cNvSpPr>
            <p:nvPr/>
          </p:nvSpPr>
          <p:spPr bwMode="auto">
            <a:xfrm flipH="1" flipV="1">
              <a:off x="1238" y="1896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1" name="Line 71"/>
            <p:cNvSpPr>
              <a:spLocks noChangeShapeType="1"/>
            </p:cNvSpPr>
            <p:nvPr/>
          </p:nvSpPr>
          <p:spPr bwMode="auto">
            <a:xfrm>
              <a:off x="1161" y="1896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22" name="Rectangle 72"/>
            <p:cNvSpPr>
              <a:spLocks noChangeArrowheads="1"/>
            </p:cNvSpPr>
            <p:nvPr/>
          </p:nvSpPr>
          <p:spPr bwMode="auto">
            <a:xfrm>
              <a:off x="1125" y="1960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3" name="Rectangle 73"/>
            <p:cNvSpPr>
              <a:spLocks noChangeArrowheads="1"/>
            </p:cNvSpPr>
            <p:nvPr/>
          </p:nvSpPr>
          <p:spPr bwMode="auto">
            <a:xfrm>
              <a:off x="1125" y="1953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4" name="Rectangle 74"/>
            <p:cNvSpPr>
              <a:spLocks noChangeArrowheads="1"/>
            </p:cNvSpPr>
            <p:nvPr/>
          </p:nvSpPr>
          <p:spPr bwMode="auto">
            <a:xfrm>
              <a:off x="1125" y="194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5" name="Rectangle 75"/>
            <p:cNvSpPr>
              <a:spLocks noChangeArrowheads="1"/>
            </p:cNvSpPr>
            <p:nvPr/>
          </p:nvSpPr>
          <p:spPr bwMode="auto">
            <a:xfrm>
              <a:off x="1125" y="1940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5019675" y="2560638"/>
            <a:ext cx="1897063" cy="3208337"/>
            <a:chOff x="3162" y="1613"/>
            <a:chExt cx="1195" cy="2021"/>
          </a:xfrm>
        </p:grpSpPr>
        <p:sp>
          <p:nvSpPr>
            <p:cNvPr id="147492" name="Text Box 77"/>
            <p:cNvSpPr txBox="1">
              <a:spLocks noChangeArrowheads="1"/>
            </p:cNvSpPr>
            <p:nvPr/>
          </p:nvSpPr>
          <p:spPr bwMode="auto">
            <a:xfrm>
              <a:off x="3395" y="1973"/>
              <a:ext cx="728" cy="258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FFFF"/>
                  </a:solidFill>
                </a:rPr>
                <a:t>Phase II</a:t>
              </a:r>
            </a:p>
          </p:txBody>
        </p:sp>
        <p:sp>
          <p:nvSpPr>
            <p:cNvPr id="147493" name="Rectangle 78"/>
            <p:cNvSpPr>
              <a:spLocks noChangeAspect="1" noChangeArrowheads="1"/>
            </p:cNvSpPr>
            <p:nvPr/>
          </p:nvSpPr>
          <p:spPr bwMode="auto">
            <a:xfrm>
              <a:off x="3267" y="2436"/>
              <a:ext cx="985" cy="909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sng">
                  <a:solidFill>
                    <a:srgbClr val="00FFFF"/>
                  </a:solidFill>
                </a:rPr>
                <a:t>Conjugation</a:t>
              </a:r>
            </a:p>
            <a:p>
              <a:r>
                <a:rPr lang="en-US" sz="1400" b="1"/>
                <a:t>Sulfation</a:t>
              </a:r>
            </a:p>
            <a:p>
              <a:r>
                <a:rPr lang="en-US" sz="1400" b="1"/>
                <a:t>Glucuronidation</a:t>
              </a:r>
            </a:p>
            <a:p>
              <a:r>
                <a:rPr lang="en-US" sz="1400" b="1"/>
                <a:t>Amidation</a:t>
              </a:r>
            </a:p>
            <a:p>
              <a:endParaRPr lang="en-US" sz="1400" b="1"/>
            </a:p>
            <a:p>
              <a:r>
                <a:rPr lang="en-US" sz="1400" b="1" i="1"/>
                <a:t>SER or Cytosol</a:t>
              </a:r>
            </a:p>
          </p:txBody>
        </p:sp>
        <p:sp>
          <p:nvSpPr>
            <p:cNvPr id="147494" name="Rectangle 79"/>
            <p:cNvSpPr>
              <a:spLocks noChangeAspect="1" noChangeArrowheads="1"/>
            </p:cNvSpPr>
            <p:nvPr/>
          </p:nvSpPr>
          <p:spPr bwMode="auto">
            <a:xfrm>
              <a:off x="3162" y="3424"/>
              <a:ext cx="1195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/>
                <a:t>Sulfotransferases</a:t>
              </a:r>
            </a:p>
          </p:txBody>
        </p:sp>
        <p:grpSp>
          <p:nvGrpSpPr>
            <p:cNvPr id="147495" name="Group 80"/>
            <p:cNvGrpSpPr>
              <a:grpSpLocks/>
            </p:cNvGrpSpPr>
            <p:nvPr/>
          </p:nvGrpSpPr>
          <p:grpSpPr bwMode="auto">
            <a:xfrm>
              <a:off x="3525" y="1613"/>
              <a:ext cx="302" cy="218"/>
              <a:chOff x="975" y="1896"/>
              <a:chExt cx="302" cy="218"/>
            </a:xfrm>
          </p:grpSpPr>
          <p:sp>
            <p:nvSpPr>
              <p:cNvPr id="147496" name="Freeform 81"/>
              <p:cNvSpPr>
                <a:spLocks/>
              </p:cNvSpPr>
              <p:nvPr/>
            </p:nvSpPr>
            <p:spPr bwMode="auto">
              <a:xfrm>
                <a:off x="975" y="2028"/>
                <a:ext cx="75" cy="86"/>
              </a:xfrm>
              <a:custGeom>
                <a:avLst/>
                <a:gdLst>
                  <a:gd name="T0" fmla="*/ 0 w 378"/>
                  <a:gd name="T1" fmla="*/ 0 h 490"/>
                  <a:gd name="T2" fmla="*/ 0 w 378"/>
                  <a:gd name="T3" fmla="*/ 0 h 490"/>
                  <a:gd name="T4" fmla="*/ 0 w 378"/>
                  <a:gd name="T5" fmla="*/ 0 h 490"/>
                  <a:gd name="T6" fmla="*/ 0 w 378"/>
                  <a:gd name="T7" fmla="*/ 0 h 490"/>
                  <a:gd name="T8" fmla="*/ 0 w 378"/>
                  <a:gd name="T9" fmla="*/ 0 h 490"/>
                  <a:gd name="T10" fmla="*/ 0 w 378"/>
                  <a:gd name="T11" fmla="*/ 0 h 490"/>
                  <a:gd name="T12" fmla="*/ 0 w 378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490"/>
                  <a:gd name="T23" fmla="*/ 378 w 378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490">
                    <a:moveTo>
                      <a:pt x="188" y="0"/>
                    </a:moveTo>
                    <a:lnTo>
                      <a:pt x="378" y="124"/>
                    </a:lnTo>
                    <a:lnTo>
                      <a:pt x="378" y="369"/>
                    </a:lnTo>
                    <a:lnTo>
                      <a:pt x="188" y="490"/>
                    </a:lnTo>
                    <a:lnTo>
                      <a:pt x="0" y="369"/>
                    </a:lnTo>
                    <a:lnTo>
                      <a:pt x="0" y="12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7" name="Freeform 82"/>
              <p:cNvSpPr>
                <a:spLocks/>
              </p:cNvSpPr>
              <p:nvPr/>
            </p:nvSpPr>
            <p:spPr bwMode="auto">
              <a:xfrm>
                <a:off x="1087" y="1963"/>
                <a:ext cx="75" cy="87"/>
              </a:xfrm>
              <a:custGeom>
                <a:avLst/>
                <a:gdLst>
                  <a:gd name="T0" fmla="*/ 0 w 380"/>
                  <a:gd name="T1" fmla="*/ 0 h 490"/>
                  <a:gd name="T2" fmla="*/ 0 w 380"/>
                  <a:gd name="T3" fmla="*/ 0 h 490"/>
                  <a:gd name="T4" fmla="*/ 0 w 380"/>
                  <a:gd name="T5" fmla="*/ 0 h 490"/>
                  <a:gd name="T6" fmla="*/ 0 w 380"/>
                  <a:gd name="T7" fmla="*/ 0 h 490"/>
                  <a:gd name="T8" fmla="*/ 0 w 380"/>
                  <a:gd name="T9" fmla="*/ 0 h 490"/>
                  <a:gd name="T10" fmla="*/ 0 w 380"/>
                  <a:gd name="T11" fmla="*/ 0 h 490"/>
                  <a:gd name="T12" fmla="*/ 0 w 380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490"/>
                  <a:gd name="T23" fmla="*/ 380 w 380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490">
                    <a:moveTo>
                      <a:pt x="190" y="0"/>
                    </a:moveTo>
                    <a:lnTo>
                      <a:pt x="380" y="122"/>
                    </a:lnTo>
                    <a:lnTo>
                      <a:pt x="380" y="366"/>
                    </a:lnTo>
                    <a:lnTo>
                      <a:pt x="190" y="490"/>
                    </a:lnTo>
                    <a:lnTo>
                      <a:pt x="0" y="366"/>
                    </a:lnTo>
                    <a:lnTo>
                      <a:pt x="0" y="12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8" name="Freeform 83"/>
              <p:cNvSpPr>
                <a:spLocks/>
              </p:cNvSpPr>
              <p:nvPr/>
            </p:nvSpPr>
            <p:spPr bwMode="auto">
              <a:xfrm>
                <a:off x="1050" y="2028"/>
                <a:ext cx="75" cy="86"/>
              </a:xfrm>
              <a:custGeom>
                <a:avLst/>
                <a:gdLst>
                  <a:gd name="T0" fmla="*/ 0 w 377"/>
                  <a:gd name="T1" fmla="*/ 0 h 490"/>
                  <a:gd name="T2" fmla="*/ 0 w 377"/>
                  <a:gd name="T3" fmla="*/ 0 h 490"/>
                  <a:gd name="T4" fmla="*/ 0 w 377"/>
                  <a:gd name="T5" fmla="*/ 0 h 490"/>
                  <a:gd name="T6" fmla="*/ 0 w 377"/>
                  <a:gd name="T7" fmla="*/ 0 h 490"/>
                  <a:gd name="T8" fmla="*/ 0 w 377"/>
                  <a:gd name="T9" fmla="*/ 0 h 490"/>
                  <a:gd name="T10" fmla="*/ 0 w 377"/>
                  <a:gd name="T11" fmla="*/ 0 h 490"/>
                  <a:gd name="T12" fmla="*/ 0 w 377"/>
                  <a:gd name="T13" fmla="*/ 0 h 4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490"/>
                  <a:gd name="T23" fmla="*/ 377 w 377"/>
                  <a:gd name="T24" fmla="*/ 490 h 4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490">
                    <a:moveTo>
                      <a:pt x="188" y="0"/>
                    </a:moveTo>
                    <a:lnTo>
                      <a:pt x="377" y="122"/>
                    </a:lnTo>
                    <a:lnTo>
                      <a:pt x="377" y="367"/>
                    </a:lnTo>
                    <a:lnTo>
                      <a:pt x="188" y="490"/>
                    </a:lnTo>
                    <a:lnTo>
                      <a:pt x="0" y="367"/>
                    </a:lnTo>
                    <a:lnTo>
                      <a:pt x="0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9" name="Freeform 84"/>
              <p:cNvSpPr>
                <a:spLocks/>
              </p:cNvSpPr>
              <p:nvPr/>
            </p:nvSpPr>
            <p:spPr bwMode="auto">
              <a:xfrm>
                <a:off x="1161" y="1962"/>
                <a:ext cx="76" cy="67"/>
              </a:xfrm>
              <a:custGeom>
                <a:avLst/>
                <a:gdLst>
                  <a:gd name="T0" fmla="*/ 0 w 379"/>
                  <a:gd name="T1" fmla="*/ 0 h 374"/>
                  <a:gd name="T2" fmla="*/ 0 w 379"/>
                  <a:gd name="T3" fmla="*/ 0 h 374"/>
                  <a:gd name="T4" fmla="*/ 0 w 379"/>
                  <a:gd name="T5" fmla="*/ 0 h 374"/>
                  <a:gd name="T6" fmla="*/ 0 w 379"/>
                  <a:gd name="T7" fmla="*/ 0 h 374"/>
                  <a:gd name="T8" fmla="*/ 0 w 379"/>
                  <a:gd name="T9" fmla="*/ 0 h 374"/>
                  <a:gd name="T10" fmla="*/ 0 w 379"/>
                  <a:gd name="T11" fmla="*/ 0 h 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374"/>
                  <a:gd name="T20" fmla="*/ 379 w 379"/>
                  <a:gd name="T21" fmla="*/ 374 h 3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374">
                    <a:moveTo>
                      <a:pt x="190" y="0"/>
                    </a:moveTo>
                    <a:lnTo>
                      <a:pt x="379" y="124"/>
                    </a:lnTo>
                    <a:lnTo>
                      <a:pt x="379" y="372"/>
                    </a:lnTo>
                    <a:lnTo>
                      <a:pt x="0" y="374"/>
                    </a:lnTo>
                    <a:lnTo>
                      <a:pt x="0" y="12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AA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0" name="Line 85"/>
              <p:cNvSpPr>
                <a:spLocks noChangeShapeType="1"/>
              </p:cNvSpPr>
              <p:nvPr/>
            </p:nvSpPr>
            <p:spPr bwMode="auto">
              <a:xfrm flipV="1">
                <a:off x="1050" y="2025"/>
                <a:ext cx="0" cy="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1" name="Line 86"/>
              <p:cNvSpPr>
                <a:spLocks noChangeShapeType="1"/>
              </p:cNvSpPr>
              <p:nvPr/>
            </p:nvSpPr>
            <p:spPr bwMode="auto">
              <a:xfrm flipV="1">
                <a:off x="1161" y="1960"/>
                <a:ext cx="1" cy="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2" name="Line 87"/>
              <p:cNvSpPr>
                <a:spLocks noChangeShapeType="1"/>
              </p:cNvSpPr>
              <p:nvPr/>
            </p:nvSpPr>
            <p:spPr bwMode="auto">
              <a:xfrm>
                <a:off x="1199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3" name="Line 88"/>
              <p:cNvSpPr>
                <a:spLocks noChangeShapeType="1"/>
              </p:cNvSpPr>
              <p:nvPr/>
            </p:nvSpPr>
            <p:spPr bwMode="auto">
              <a:xfrm flipH="1">
                <a:off x="1199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4" name="Line 89"/>
              <p:cNvSpPr>
                <a:spLocks noChangeShapeType="1"/>
              </p:cNvSpPr>
              <p:nvPr/>
            </p:nvSpPr>
            <p:spPr bwMode="auto">
              <a:xfrm>
                <a:off x="1277" y="1918"/>
                <a:ext cx="0" cy="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5" name="Line 90"/>
              <p:cNvSpPr>
                <a:spLocks noChangeShapeType="1"/>
              </p:cNvSpPr>
              <p:nvPr/>
            </p:nvSpPr>
            <p:spPr bwMode="auto">
              <a:xfrm flipH="1" flipV="1">
                <a:off x="1238" y="1896"/>
                <a:ext cx="39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6" name="Line 91"/>
              <p:cNvSpPr>
                <a:spLocks noChangeShapeType="1"/>
              </p:cNvSpPr>
              <p:nvPr/>
            </p:nvSpPr>
            <p:spPr bwMode="auto">
              <a:xfrm>
                <a:off x="1161" y="1896"/>
                <a:ext cx="38" cy="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7" name="Rectangle 92"/>
              <p:cNvSpPr>
                <a:spLocks noChangeArrowheads="1"/>
              </p:cNvSpPr>
              <p:nvPr/>
            </p:nvSpPr>
            <p:spPr bwMode="auto">
              <a:xfrm>
                <a:off x="1125" y="1960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8" name="Rectangle 93"/>
              <p:cNvSpPr>
                <a:spLocks noChangeArrowheads="1"/>
              </p:cNvSpPr>
              <p:nvPr/>
            </p:nvSpPr>
            <p:spPr bwMode="auto">
              <a:xfrm>
                <a:off x="1125" y="1953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9" name="Rectangle 94"/>
              <p:cNvSpPr>
                <a:spLocks noChangeArrowheads="1"/>
              </p:cNvSpPr>
              <p:nvPr/>
            </p:nvSpPr>
            <p:spPr bwMode="auto">
              <a:xfrm>
                <a:off x="1125" y="1946"/>
                <a:ext cx="1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0" name="Rectangle 95"/>
              <p:cNvSpPr>
                <a:spLocks noChangeArrowheads="1"/>
              </p:cNvSpPr>
              <p:nvPr/>
            </p:nvSpPr>
            <p:spPr bwMode="auto">
              <a:xfrm>
                <a:off x="1125" y="194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1098550" y="3559175"/>
            <a:ext cx="1819275" cy="2343150"/>
            <a:chOff x="692" y="2242"/>
            <a:chExt cx="1146" cy="1476"/>
          </a:xfrm>
        </p:grpSpPr>
        <p:sp>
          <p:nvSpPr>
            <p:cNvPr id="147484" name="Text Box 97"/>
            <p:cNvSpPr txBox="1">
              <a:spLocks noChangeArrowheads="1"/>
            </p:cNvSpPr>
            <p:nvPr/>
          </p:nvSpPr>
          <p:spPr bwMode="auto">
            <a:xfrm>
              <a:off x="692" y="3076"/>
              <a:ext cx="933" cy="642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Sinusoidal</a:t>
              </a:r>
            </a:p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Export</a:t>
              </a:r>
            </a:p>
            <a:p>
              <a:pPr algn="ctr"/>
              <a:r>
                <a:rPr lang="en-US" b="1">
                  <a:solidFill>
                    <a:srgbClr val="00FFFF"/>
                  </a:solidFill>
                  <a:sym typeface="Symbol" charset="0"/>
                </a:rPr>
                <a:t>(Phase III)</a:t>
              </a:r>
              <a:endParaRPr lang="en-US" b="1">
                <a:solidFill>
                  <a:srgbClr val="00FFFF"/>
                </a:solidFill>
              </a:endParaRPr>
            </a:p>
          </p:txBody>
        </p:sp>
        <p:grpSp>
          <p:nvGrpSpPr>
            <p:cNvPr id="147485" name="Group 98"/>
            <p:cNvGrpSpPr>
              <a:grpSpLocks/>
            </p:cNvGrpSpPr>
            <p:nvPr/>
          </p:nvGrpSpPr>
          <p:grpSpPr bwMode="auto">
            <a:xfrm>
              <a:off x="870" y="2242"/>
              <a:ext cx="968" cy="826"/>
              <a:chOff x="870" y="2242"/>
              <a:chExt cx="968" cy="826"/>
            </a:xfrm>
          </p:grpSpPr>
          <p:sp>
            <p:nvSpPr>
              <p:cNvPr id="611427" name="Oval 99"/>
              <p:cNvSpPr>
                <a:spLocks noChangeArrowheads="1"/>
              </p:cNvSpPr>
              <p:nvPr/>
            </p:nvSpPr>
            <p:spPr bwMode="auto">
              <a:xfrm>
                <a:off x="1396" y="2327"/>
                <a:ext cx="290" cy="325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16078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7487" name="Line 100"/>
              <p:cNvSpPr>
                <a:spLocks noChangeShapeType="1"/>
              </p:cNvSpPr>
              <p:nvPr/>
            </p:nvSpPr>
            <p:spPr bwMode="auto">
              <a:xfrm flipH="1">
                <a:off x="1244" y="2489"/>
                <a:ext cx="5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879" y="2242"/>
                <a:ext cx="551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/>
                  <a:t>Ost </a:t>
                </a:r>
                <a:r>
                  <a:rPr lang="en-US" sz="1600" b="1">
                    <a:latin typeface="Symbol" charset="0"/>
                  </a:rPr>
                  <a:t>a/b</a:t>
                </a:r>
              </a:p>
            </p:txBody>
          </p:sp>
          <p:sp>
            <p:nvSpPr>
              <p:cNvPr id="611430" name="Oval 102"/>
              <p:cNvSpPr>
                <a:spLocks noChangeArrowheads="1"/>
              </p:cNvSpPr>
              <p:nvPr/>
            </p:nvSpPr>
            <p:spPr bwMode="auto">
              <a:xfrm>
                <a:off x="1396" y="2743"/>
                <a:ext cx="290" cy="325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16078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7490" name="Line 103"/>
              <p:cNvSpPr>
                <a:spLocks noChangeShapeType="1"/>
              </p:cNvSpPr>
              <p:nvPr/>
            </p:nvSpPr>
            <p:spPr bwMode="auto">
              <a:xfrm flipH="1">
                <a:off x="1244" y="2905"/>
                <a:ext cx="5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1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870" y="2648"/>
                <a:ext cx="469" cy="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/>
                  <a:t>MRP3</a:t>
                </a:r>
              </a:p>
              <a:p>
                <a:r>
                  <a:rPr lang="en-US" sz="1600" b="1"/>
                  <a:t>MRP4</a:t>
                </a:r>
                <a:endParaRPr lang="en-US" sz="1600" b="1">
                  <a:latin typeface="Symbo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725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3" grpId="0" animBg="1"/>
      <p:bldP spid="6113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5150" cy="842962"/>
          </a:xfrm>
          <a:solidFill>
            <a:srgbClr val="BFBFBF"/>
          </a:solidFill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Nuclear Receptors – SXR and CAR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557213" y="1276350"/>
            <a:ext cx="81676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sz="240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333375" y="1263650"/>
            <a:ext cx="84042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 b="1">
                <a:solidFill>
                  <a:srgbClr val="0000FF"/>
                </a:solidFill>
              </a:rPr>
              <a:t>Steroid and Xenobiotic Receptor (SXR)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Promiscuous transcription factor </a:t>
            </a:r>
            <a:r>
              <a:rPr lang="en-US" sz="2800">
                <a:sym typeface="Wingdings" charset="0"/>
              </a:rPr>
              <a:t> multiple genes including Cyp 3A4, GST, MDR1</a:t>
            </a:r>
            <a:endParaRPr lang="en-US" sz="2800"/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 b="1">
                <a:solidFill>
                  <a:srgbClr val="0000FF"/>
                </a:solidFill>
              </a:rPr>
              <a:t>Constitutive Androstane Receptor (CAR)</a:t>
            </a:r>
          </a:p>
          <a:p>
            <a:pPr lvl="1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Regulates all components of bilirubin metabolism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Uptake: OATP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Conjugation: UGT1A1</a:t>
            </a:r>
          </a:p>
          <a:p>
            <a:pPr lvl="2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 sz="2800"/>
              <a:t>Excretion: MRP2</a:t>
            </a:r>
          </a:p>
        </p:txBody>
      </p:sp>
    </p:spTree>
    <p:extLst>
      <p:ext uri="{BB962C8B-B14F-4D97-AF65-F5344CB8AC3E}">
        <p14:creationId xmlns:p14="http://schemas.microsoft.com/office/powerpoint/2010/main" val="24117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ChangeAspect="1" noChangeArrowheads="1"/>
          </p:cNvSpPr>
          <p:nvPr/>
        </p:nvSpPr>
        <p:spPr bwMode="auto">
          <a:xfrm>
            <a:off x="2036763" y="1751013"/>
            <a:ext cx="5495925" cy="4645025"/>
          </a:xfrm>
          <a:prstGeom prst="roundRect">
            <a:avLst>
              <a:gd name="adj" fmla="val 8032"/>
            </a:avLst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9506" name="Oval 3"/>
          <p:cNvSpPr>
            <a:spLocks noChangeAspect="1" noChangeArrowheads="1"/>
          </p:cNvSpPr>
          <p:nvPr/>
        </p:nvSpPr>
        <p:spPr bwMode="auto">
          <a:xfrm>
            <a:off x="6851650" y="3167063"/>
            <a:ext cx="1357313" cy="1822450"/>
          </a:xfrm>
          <a:prstGeom prst="ellipse">
            <a:avLst/>
          </a:prstGeom>
          <a:solidFill>
            <a:schemeClr val="hlink"/>
          </a:solidFill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4"/>
          <p:cNvSpPr>
            <a:spLocks noChangeAspect="1" noChangeArrowheads="1"/>
          </p:cNvSpPr>
          <p:nvPr/>
        </p:nvSpPr>
        <p:spPr bwMode="auto">
          <a:xfrm>
            <a:off x="7554913" y="3133725"/>
            <a:ext cx="731837" cy="190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Rectangle 5"/>
          <p:cNvSpPr>
            <a:spLocks noChangeAspect="1" noChangeArrowheads="1"/>
          </p:cNvSpPr>
          <p:nvPr/>
        </p:nvSpPr>
        <p:spPr bwMode="auto">
          <a:xfrm>
            <a:off x="1138238" y="2662238"/>
            <a:ext cx="595312" cy="271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NTCP</a:t>
            </a:r>
          </a:p>
        </p:txBody>
      </p:sp>
      <p:sp>
        <p:nvSpPr>
          <p:cNvPr id="149509" name="Oval 6"/>
          <p:cNvSpPr>
            <a:spLocks noChangeArrowheads="1"/>
          </p:cNvSpPr>
          <p:nvPr/>
        </p:nvSpPr>
        <p:spPr bwMode="auto">
          <a:xfrm>
            <a:off x="6684963" y="3273425"/>
            <a:ext cx="460375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Freeform 7" descr="75%"/>
          <p:cNvSpPr>
            <a:spLocks/>
          </p:cNvSpPr>
          <p:nvPr/>
        </p:nvSpPr>
        <p:spPr bwMode="auto">
          <a:xfrm>
            <a:off x="2400300" y="2019300"/>
            <a:ext cx="4365625" cy="4222750"/>
          </a:xfrm>
          <a:custGeom>
            <a:avLst/>
            <a:gdLst>
              <a:gd name="T0" fmla="*/ 2147483647 w 3028"/>
              <a:gd name="T1" fmla="*/ 2147483647 h 2293"/>
              <a:gd name="T2" fmla="*/ 2147483647 w 3028"/>
              <a:gd name="T3" fmla="*/ 2147483647 h 2293"/>
              <a:gd name="T4" fmla="*/ 2147483647 w 3028"/>
              <a:gd name="T5" fmla="*/ 2147483647 h 2293"/>
              <a:gd name="T6" fmla="*/ 2147483647 w 3028"/>
              <a:gd name="T7" fmla="*/ 2147483647 h 2293"/>
              <a:gd name="T8" fmla="*/ 2147483647 w 3028"/>
              <a:gd name="T9" fmla="*/ 2147483647 h 2293"/>
              <a:gd name="T10" fmla="*/ 2147483647 w 3028"/>
              <a:gd name="T11" fmla="*/ 2147483647 h 2293"/>
              <a:gd name="T12" fmla="*/ 2147483647 w 3028"/>
              <a:gd name="T13" fmla="*/ 2147483647 h 2293"/>
              <a:gd name="T14" fmla="*/ 2147483647 w 3028"/>
              <a:gd name="T15" fmla="*/ 2147483647 h 2293"/>
              <a:gd name="T16" fmla="*/ 2147483647 w 3028"/>
              <a:gd name="T17" fmla="*/ 2147483647 h 2293"/>
              <a:gd name="T18" fmla="*/ 2147483647 w 3028"/>
              <a:gd name="T19" fmla="*/ 2147483647 h 22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28"/>
              <a:gd name="T31" fmla="*/ 0 h 2293"/>
              <a:gd name="T32" fmla="*/ 3028 w 3028"/>
              <a:gd name="T33" fmla="*/ 2293 h 22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8" h="2293">
                <a:moveTo>
                  <a:pt x="1595" y="2262"/>
                </a:moveTo>
                <a:cubicBezTo>
                  <a:pt x="1279" y="2293"/>
                  <a:pt x="993" y="2228"/>
                  <a:pt x="766" y="2219"/>
                </a:cubicBezTo>
                <a:cubicBezTo>
                  <a:pt x="539" y="2210"/>
                  <a:pt x="347" y="2256"/>
                  <a:pt x="230" y="2208"/>
                </a:cubicBezTo>
                <a:cubicBezTo>
                  <a:pt x="113" y="2160"/>
                  <a:pt x="86" y="2178"/>
                  <a:pt x="64" y="1932"/>
                </a:cubicBezTo>
                <a:cubicBezTo>
                  <a:pt x="42" y="1686"/>
                  <a:pt x="0" y="1023"/>
                  <a:pt x="96" y="732"/>
                </a:cubicBezTo>
                <a:cubicBezTo>
                  <a:pt x="192" y="441"/>
                  <a:pt x="248" y="276"/>
                  <a:pt x="642" y="187"/>
                </a:cubicBezTo>
                <a:cubicBezTo>
                  <a:pt x="1036" y="98"/>
                  <a:pt x="2066" y="0"/>
                  <a:pt x="2459" y="200"/>
                </a:cubicBezTo>
                <a:cubicBezTo>
                  <a:pt x="2851" y="401"/>
                  <a:pt x="2961" y="1089"/>
                  <a:pt x="2995" y="1393"/>
                </a:cubicBezTo>
                <a:cubicBezTo>
                  <a:pt x="3028" y="1697"/>
                  <a:pt x="2891" y="1882"/>
                  <a:pt x="2657" y="2028"/>
                </a:cubicBezTo>
                <a:cubicBezTo>
                  <a:pt x="2424" y="2173"/>
                  <a:pt x="1910" y="2230"/>
                  <a:pt x="1595" y="2262"/>
                </a:cubicBezTo>
                <a:close/>
              </a:path>
            </a:pathLst>
          </a:custGeom>
          <a:pattFill prst="pct75">
            <a:fgClr>
              <a:srgbClr val="4D4D4D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1" name="Freeform 8"/>
          <p:cNvSpPr>
            <a:spLocks/>
          </p:cNvSpPr>
          <p:nvPr/>
        </p:nvSpPr>
        <p:spPr bwMode="auto">
          <a:xfrm>
            <a:off x="2535238" y="2292350"/>
            <a:ext cx="4168775" cy="3905250"/>
          </a:xfrm>
          <a:custGeom>
            <a:avLst/>
            <a:gdLst>
              <a:gd name="T0" fmla="*/ 2147483647 w 2891"/>
              <a:gd name="T1" fmla="*/ 2147483647 h 2121"/>
              <a:gd name="T2" fmla="*/ 2147483647 w 2891"/>
              <a:gd name="T3" fmla="*/ 2147483647 h 2121"/>
              <a:gd name="T4" fmla="*/ 2147483647 w 2891"/>
              <a:gd name="T5" fmla="*/ 2147483647 h 2121"/>
              <a:gd name="T6" fmla="*/ 2147483647 w 2891"/>
              <a:gd name="T7" fmla="*/ 2147483647 h 2121"/>
              <a:gd name="T8" fmla="*/ 2147483647 w 2891"/>
              <a:gd name="T9" fmla="*/ 2147483647 h 2121"/>
              <a:gd name="T10" fmla="*/ 2147483647 w 2891"/>
              <a:gd name="T11" fmla="*/ 2147483647 h 2121"/>
              <a:gd name="T12" fmla="*/ 2147483647 w 2891"/>
              <a:gd name="T13" fmla="*/ 2147483647 h 2121"/>
              <a:gd name="T14" fmla="*/ 2147483647 w 2891"/>
              <a:gd name="T15" fmla="*/ 2147483647 h 2121"/>
              <a:gd name="T16" fmla="*/ 2147483647 w 2891"/>
              <a:gd name="T17" fmla="*/ 2147483647 h 2121"/>
              <a:gd name="T18" fmla="*/ 2147483647 w 2891"/>
              <a:gd name="T19" fmla="*/ 2147483647 h 2121"/>
              <a:gd name="T20" fmla="*/ 2147483647 w 2891"/>
              <a:gd name="T21" fmla="*/ 2147483647 h 2121"/>
              <a:gd name="T22" fmla="*/ 2147483647 w 2891"/>
              <a:gd name="T23" fmla="*/ 2147483647 h 2121"/>
              <a:gd name="T24" fmla="*/ 2147483647 w 2891"/>
              <a:gd name="T25" fmla="*/ 2147483647 h 2121"/>
              <a:gd name="T26" fmla="*/ 2147483647 w 2891"/>
              <a:gd name="T27" fmla="*/ 2147483647 h 2121"/>
              <a:gd name="T28" fmla="*/ 2147483647 w 2891"/>
              <a:gd name="T29" fmla="*/ 2147483647 h 2121"/>
              <a:gd name="T30" fmla="*/ 2147483647 w 2891"/>
              <a:gd name="T31" fmla="*/ 2147483647 h 2121"/>
              <a:gd name="T32" fmla="*/ 2147483647 w 2891"/>
              <a:gd name="T33" fmla="*/ 2147483647 h 2121"/>
              <a:gd name="T34" fmla="*/ 2147483647 w 2891"/>
              <a:gd name="T35" fmla="*/ 2147483647 h 2121"/>
              <a:gd name="T36" fmla="*/ 2147483647 w 2891"/>
              <a:gd name="T37" fmla="*/ 2147483647 h 2121"/>
              <a:gd name="T38" fmla="*/ 2147483647 w 2891"/>
              <a:gd name="T39" fmla="*/ 2147483647 h 2121"/>
              <a:gd name="T40" fmla="*/ 2147483647 w 2891"/>
              <a:gd name="T41" fmla="*/ 2147483647 h 2121"/>
              <a:gd name="T42" fmla="*/ 2147483647 w 2891"/>
              <a:gd name="T43" fmla="*/ 2147483647 h 2121"/>
              <a:gd name="T44" fmla="*/ 2147483647 w 2891"/>
              <a:gd name="T45" fmla="*/ 2147483647 h 2121"/>
              <a:gd name="T46" fmla="*/ 2147483647 w 2891"/>
              <a:gd name="T47" fmla="*/ 2147483647 h 2121"/>
              <a:gd name="T48" fmla="*/ 2147483647 w 2891"/>
              <a:gd name="T49" fmla="*/ 2147483647 h 2121"/>
              <a:gd name="T50" fmla="*/ 2147483647 w 2891"/>
              <a:gd name="T51" fmla="*/ 2147483647 h 2121"/>
              <a:gd name="T52" fmla="*/ 2147483647 w 2891"/>
              <a:gd name="T53" fmla="*/ 2147483647 h 2121"/>
              <a:gd name="T54" fmla="*/ 2147483647 w 2891"/>
              <a:gd name="T55" fmla="*/ 2147483647 h 2121"/>
              <a:gd name="T56" fmla="*/ 2147483647 w 2891"/>
              <a:gd name="T57" fmla="*/ 2147483647 h 2121"/>
              <a:gd name="T58" fmla="*/ 2147483647 w 2891"/>
              <a:gd name="T59" fmla="*/ 2147483647 h 2121"/>
              <a:gd name="T60" fmla="*/ 2147483647 w 2891"/>
              <a:gd name="T61" fmla="*/ 2147483647 h 2121"/>
              <a:gd name="T62" fmla="*/ 2147483647 w 2891"/>
              <a:gd name="T63" fmla="*/ 2147483647 h 2121"/>
              <a:gd name="T64" fmla="*/ 2147483647 w 2891"/>
              <a:gd name="T65" fmla="*/ 2147483647 h 2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91"/>
              <a:gd name="T100" fmla="*/ 0 h 2121"/>
              <a:gd name="T101" fmla="*/ 2891 w 2891"/>
              <a:gd name="T102" fmla="*/ 2121 h 2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91" h="2121">
                <a:moveTo>
                  <a:pt x="1500" y="2092"/>
                </a:moveTo>
                <a:cubicBezTo>
                  <a:pt x="1395" y="2105"/>
                  <a:pt x="1322" y="2121"/>
                  <a:pt x="1223" y="2104"/>
                </a:cubicBezTo>
                <a:cubicBezTo>
                  <a:pt x="1124" y="2088"/>
                  <a:pt x="993" y="2005"/>
                  <a:pt x="905" y="1996"/>
                </a:cubicBezTo>
                <a:cubicBezTo>
                  <a:pt x="816" y="1987"/>
                  <a:pt x="807" y="2052"/>
                  <a:pt x="694" y="2051"/>
                </a:cubicBezTo>
                <a:cubicBezTo>
                  <a:pt x="581" y="2050"/>
                  <a:pt x="332" y="2057"/>
                  <a:pt x="225" y="1993"/>
                </a:cubicBezTo>
                <a:cubicBezTo>
                  <a:pt x="118" y="1929"/>
                  <a:pt x="52" y="1745"/>
                  <a:pt x="51" y="1669"/>
                </a:cubicBezTo>
                <a:cubicBezTo>
                  <a:pt x="50" y="1593"/>
                  <a:pt x="220" y="1580"/>
                  <a:pt x="217" y="1536"/>
                </a:cubicBezTo>
                <a:cubicBezTo>
                  <a:pt x="214" y="1492"/>
                  <a:pt x="41" y="1465"/>
                  <a:pt x="32" y="1403"/>
                </a:cubicBezTo>
                <a:cubicBezTo>
                  <a:pt x="23" y="1340"/>
                  <a:pt x="169" y="1221"/>
                  <a:pt x="166" y="1160"/>
                </a:cubicBezTo>
                <a:cubicBezTo>
                  <a:pt x="162" y="1099"/>
                  <a:pt x="21" y="1145"/>
                  <a:pt x="10" y="1038"/>
                </a:cubicBezTo>
                <a:cubicBezTo>
                  <a:pt x="0" y="930"/>
                  <a:pt x="65" y="613"/>
                  <a:pt x="107" y="514"/>
                </a:cubicBezTo>
                <a:cubicBezTo>
                  <a:pt x="148" y="416"/>
                  <a:pt x="212" y="489"/>
                  <a:pt x="254" y="445"/>
                </a:cubicBezTo>
                <a:cubicBezTo>
                  <a:pt x="296" y="400"/>
                  <a:pt x="304" y="303"/>
                  <a:pt x="358" y="246"/>
                </a:cubicBezTo>
                <a:cubicBezTo>
                  <a:pt x="412" y="190"/>
                  <a:pt x="488" y="113"/>
                  <a:pt x="574" y="108"/>
                </a:cubicBezTo>
                <a:cubicBezTo>
                  <a:pt x="660" y="102"/>
                  <a:pt x="776" y="223"/>
                  <a:pt x="875" y="214"/>
                </a:cubicBezTo>
                <a:cubicBezTo>
                  <a:pt x="974" y="205"/>
                  <a:pt x="1071" y="86"/>
                  <a:pt x="1170" y="54"/>
                </a:cubicBezTo>
                <a:cubicBezTo>
                  <a:pt x="1269" y="22"/>
                  <a:pt x="1378" y="0"/>
                  <a:pt x="1467" y="22"/>
                </a:cubicBezTo>
                <a:cubicBezTo>
                  <a:pt x="1555" y="44"/>
                  <a:pt x="1618" y="180"/>
                  <a:pt x="1703" y="188"/>
                </a:cubicBezTo>
                <a:cubicBezTo>
                  <a:pt x="1787" y="197"/>
                  <a:pt x="1870" y="84"/>
                  <a:pt x="1976" y="73"/>
                </a:cubicBezTo>
                <a:cubicBezTo>
                  <a:pt x="2083" y="62"/>
                  <a:pt x="2280" y="85"/>
                  <a:pt x="2342" y="121"/>
                </a:cubicBezTo>
                <a:cubicBezTo>
                  <a:pt x="2403" y="156"/>
                  <a:pt x="2325" y="257"/>
                  <a:pt x="2346" y="285"/>
                </a:cubicBezTo>
                <a:cubicBezTo>
                  <a:pt x="2366" y="313"/>
                  <a:pt x="2426" y="264"/>
                  <a:pt x="2464" y="290"/>
                </a:cubicBezTo>
                <a:cubicBezTo>
                  <a:pt x="2501" y="317"/>
                  <a:pt x="2564" y="397"/>
                  <a:pt x="2568" y="445"/>
                </a:cubicBezTo>
                <a:cubicBezTo>
                  <a:pt x="2571" y="492"/>
                  <a:pt x="2466" y="538"/>
                  <a:pt x="2486" y="578"/>
                </a:cubicBezTo>
                <a:cubicBezTo>
                  <a:pt x="2505" y="618"/>
                  <a:pt x="2663" y="620"/>
                  <a:pt x="2686" y="681"/>
                </a:cubicBezTo>
                <a:cubicBezTo>
                  <a:pt x="2709" y="742"/>
                  <a:pt x="2597" y="846"/>
                  <a:pt x="2627" y="942"/>
                </a:cubicBezTo>
                <a:cubicBezTo>
                  <a:pt x="2656" y="1039"/>
                  <a:pt x="2837" y="1161"/>
                  <a:pt x="2864" y="1261"/>
                </a:cubicBezTo>
                <a:cubicBezTo>
                  <a:pt x="2891" y="1360"/>
                  <a:pt x="2831" y="1472"/>
                  <a:pt x="2790" y="1542"/>
                </a:cubicBezTo>
                <a:cubicBezTo>
                  <a:pt x="2749" y="1612"/>
                  <a:pt x="2675" y="1624"/>
                  <a:pt x="2619" y="1683"/>
                </a:cubicBezTo>
                <a:cubicBezTo>
                  <a:pt x="2563" y="1742"/>
                  <a:pt x="2519" y="1848"/>
                  <a:pt x="2450" y="1894"/>
                </a:cubicBezTo>
                <a:cubicBezTo>
                  <a:pt x="2380" y="1939"/>
                  <a:pt x="2306" y="1950"/>
                  <a:pt x="2206" y="1958"/>
                </a:cubicBezTo>
                <a:cubicBezTo>
                  <a:pt x="2106" y="1966"/>
                  <a:pt x="1968" y="1916"/>
                  <a:pt x="1850" y="1938"/>
                </a:cubicBezTo>
                <a:cubicBezTo>
                  <a:pt x="1732" y="1960"/>
                  <a:pt x="1573" y="2060"/>
                  <a:pt x="1500" y="20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Text Box 9"/>
          <p:cNvSpPr txBox="1">
            <a:spLocks noChangeArrowheads="1"/>
          </p:cNvSpPr>
          <p:nvPr/>
        </p:nvSpPr>
        <p:spPr bwMode="auto">
          <a:xfrm>
            <a:off x="7043738" y="3800475"/>
            <a:ext cx="1589087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canalicular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export</a:t>
            </a:r>
            <a:endParaRPr lang="en-US" sz="1400" b="1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49513" name="Text Box 10"/>
          <p:cNvSpPr txBox="1">
            <a:spLocks noChangeArrowheads="1"/>
          </p:cNvSpPr>
          <p:nvPr/>
        </p:nvSpPr>
        <p:spPr bwMode="auto">
          <a:xfrm>
            <a:off x="581025" y="2259013"/>
            <a:ext cx="12366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 </a:t>
            </a:r>
            <a:r>
              <a:rPr lang="en-US" sz="1400" b="1">
                <a:solidFill>
                  <a:schemeClr val="accent1"/>
                </a:solidFill>
                <a:latin typeface="Comic Sans MS" charset="0"/>
              </a:rPr>
              <a:t>BA import</a:t>
            </a:r>
          </a:p>
        </p:txBody>
      </p:sp>
      <p:sp>
        <p:nvSpPr>
          <p:cNvPr id="149514" name="Rectangle 11"/>
          <p:cNvSpPr>
            <a:spLocks noChangeAspect="1" noChangeArrowheads="1"/>
          </p:cNvSpPr>
          <p:nvPr/>
        </p:nvSpPr>
        <p:spPr bwMode="auto">
          <a:xfrm>
            <a:off x="6608763" y="2955925"/>
            <a:ext cx="595312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BSEP</a:t>
            </a:r>
          </a:p>
        </p:txBody>
      </p:sp>
      <p:sp>
        <p:nvSpPr>
          <p:cNvPr id="149515" name="Text Box 12"/>
          <p:cNvSpPr txBox="1">
            <a:spLocks noChangeArrowheads="1"/>
          </p:cNvSpPr>
          <p:nvPr/>
        </p:nvSpPr>
        <p:spPr bwMode="auto">
          <a:xfrm>
            <a:off x="2828925" y="4287838"/>
            <a:ext cx="904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ost </a:t>
            </a:r>
            <a:r>
              <a:rPr lang="en-US" sz="1000" b="1" i="1">
                <a:solidFill>
                  <a:srgbClr val="990099"/>
                </a:solidFill>
                <a:latin typeface="Symbol" charset="0"/>
              </a:rPr>
              <a:t>a</a:t>
            </a:r>
            <a:r>
              <a:rPr lang="en-US" sz="1000" b="1" i="1">
                <a:solidFill>
                  <a:srgbClr val="990099"/>
                </a:solidFill>
              </a:rPr>
              <a:t> &amp; </a:t>
            </a:r>
            <a:r>
              <a:rPr lang="en-US" sz="1000" b="1" i="1">
                <a:solidFill>
                  <a:srgbClr val="990099"/>
                </a:solidFill>
                <a:latin typeface="Symbol" charset="0"/>
              </a:rPr>
              <a:t>b</a:t>
            </a:r>
            <a:endParaRPr lang="en-US" sz="1000" b="1">
              <a:solidFill>
                <a:srgbClr val="990099"/>
              </a:solidFill>
              <a:latin typeface="Symbol" charset="0"/>
            </a:endParaRPr>
          </a:p>
        </p:txBody>
      </p:sp>
      <p:sp>
        <p:nvSpPr>
          <p:cNvPr id="149516" name="Text Box 13"/>
          <p:cNvSpPr txBox="1">
            <a:spLocks noChangeArrowheads="1"/>
          </p:cNvSpPr>
          <p:nvPr/>
        </p:nvSpPr>
        <p:spPr bwMode="auto">
          <a:xfrm>
            <a:off x="4113213" y="4760913"/>
            <a:ext cx="541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cyp7a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17" name="Line 14"/>
          <p:cNvSpPr>
            <a:spLocks noChangeShapeType="1"/>
          </p:cNvSpPr>
          <p:nvPr/>
        </p:nvSpPr>
        <p:spPr bwMode="auto">
          <a:xfrm>
            <a:off x="4497388" y="5059363"/>
            <a:ext cx="15097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8" name="AutoShape 15"/>
          <p:cNvSpPr>
            <a:spLocks noChangeArrowheads="1"/>
          </p:cNvSpPr>
          <p:nvPr/>
        </p:nvSpPr>
        <p:spPr bwMode="auto">
          <a:xfrm>
            <a:off x="4621213" y="4935538"/>
            <a:ext cx="333375" cy="2460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b="1"/>
              <a:t>LRH-1</a:t>
            </a:r>
          </a:p>
        </p:txBody>
      </p:sp>
      <p:sp>
        <p:nvSpPr>
          <p:cNvPr id="149519" name="Text Box 16"/>
          <p:cNvSpPr txBox="1">
            <a:spLocks noChangeArrowheads="1"/>
          </p:cNvSpPr>
          <p:nvPr/>
        </p:nvSpPr>
        <p:spPr bwMode="auto">
          <a:xfrm>
            <a:off x="2751138" y="5227638"/>
            <a:ext cx="541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cyp3a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20" name="Text Box 17"/>
          <p:cNvSpPr txBox="1">
            <a:spLocks noChangeArrowheads="1"/>
          </p:cNvSpPr>
          <p:nvPr/>
        </p:nvSpPr>
        <p:spPr bwMode="auto">
          <a:xfrm>
            <a:off x="3011488" y="5746750"/>
            <a:ext cx="2776537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metabolism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( hydroxylation &amp; conjugation)</a:t>
            </a:r>
          </a:p>
        </p:txBody>
      </p:sp>
      <p:sp>
        <p:nvSpPr>
          <p:cNvPr id="149521" name="Text Box 18"/>
          <p:cNvSpPr txBox="1">
            <a:spLocks noChangeArrowheads="1"/>
          </p:cNvSpPr>
          <p:nvPr/>
        </p:nvSpPr>
        <p:spPr bwMode="auto">
          <a:xfrm>
            <a:off x="3549650" y="3787775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i="1">
                <a:solidFill>
                  <a:srgbClr val="990099"/>
                </a:solidFill>
              </a:rPr>
              <a:t>shp</a:t>
            </a:r>
            <a:endParaRPr lang="en-US" sz="1400" b="1">
              <a:solidFill>
                <a:srgbClr val="990099"/>
              </a:solidFill>
            </a:endParaRPr>
          </a:p>
        </p:txBody>
      </p:sp>
      <p:grpSp>
        <p:nvGrpSpPr>
          <p:cNvPr id="149522" name="Group 19"/>
          <p:cNvGrpSpPr>
            <a:grpSpLocks/>
          </p:cNvGrpSpPr>
          <p:nvPr/>
        </p:nvGrpSpPr>
        <p:grpSpPr bwMode="auto">
          <a:xfrm>
            <a:off x="5022850" y="3930650"/>
            <a:ext cx="584200" cy="428625"/>
            <a:chOff x="3443" y="2093"/>
            <a:chExt cx="368" cy="270"/>
          </a:xfrm>
        </p:grpSpPr>
        <p:sp>
          <p:nvSpPr>
            <p:cNvPr id="149633" name="Freeform 20"/>
            <p:cNvSpPr>
              <a:spLocks/>
            </p:cNvSpPr>
            <p:nvPr/>
          </p:nvSpPr>
          <p:spPr bwMode="auto">
            <a:xfrm>
              <a:off x="3443" y="2093"/>
              <a:ext cx="368" cy="270"/>
            </a:xfrm>
            <a:custGeom>
              <a:avLst/>
              <a:gdLst>
                <a:gd name="T0" fmla="*/ 0 w 794"/>
                <a:gd name="T1" fmla="*/ 0 h 583"/>
                <a:gd name="T2" fmla="*/ 0 w 794"/>
                <a:gd name="T3" fmla="*/ 0 h 583"/>
                <a:gd name="T4" fmla="*/ 0 w 794"/>
                <a:gd name="T5" fmla="*/ 0 h 583"/>
                <a:gd name="T6" fmla="*/ 0 w 794"/>
                <a:gd name="T7" fmla="*/ 0 h 583"/>
                <a:gd name="T8" fmla="*/ 0 w 794"/>
                <a:gd name="T9" fmla="*/ 0 h 583"/>
                <a:gd name="T10" fmla="*/ 0 w 794"/>
                <a:gd name="T11" fmla="*/ 0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583"/>
                <a:gd name="T20" fmla="*/ 794 w 79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583">
                  <a:moveTo>
                    <a:pt x="191" y="498"/>
                  </a:moveTo>
                  <a:cubicBezTo>
                    <a:pt x="122" y="412"/>
                    <a:pt x="0" y="97"/>
                    <a:pt x="86" y="49"/>
                  </a:cubicBezTo>
                  <a:cubicBezTo>
                    <a:pt x="171" y="0"/>
                    <a:pt x="619" y="143"/>
                    <a:pt x="707" y="206"/>
                  </a:cubicBezTo>
                  <a:cubicBezTo>
                    <a:pt x="794" y="268"/>
                    <a:pt x="643" y="363"/>
                    <a:pt x="609" y="423"/>
                  </a:cubicBezTo>
                  <a:cubicBezTo>
                    <a:pt x="574" y="482"/>
                    <a:pt x="566" y="548"/>
                    <a:pt x="497" y="561"/>
                  </a:cubicBezTo>
                  <a:cubicBezTo>
                    <a:pt x="427" y="573"/>
                    <a:pt x="259" y="583"/>
                    <a:pt x="191" y="49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1908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34" name="Text Box 21"/>
            <p:cNvSpPr txBox="1">
              <a:spLocks noChangeArrowheads="1"/>
            </p:cNvSpPr>
            <p:nvPr/>
          </p:nvSpPr>
          <p:spPr bwMode="auto">
            <a:xfrm>
              <a:off x="3487" y="2151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SHP</a:t>
              </a:r>
            </a:p>
          </p:txBody>
        </p:sp>
      </p:grpSp>
      <p:sp>
        <p:nvSpPr>
          <p:cNvPr id="149523" name="Line 22"/>
          <p:cNvSpPr>
            <a:spLocks noChangeShapeType="1"/>
          </p:cNvSpPr>
          <p:nvPr/>
        </p:nvSpPr>
        <p:spPr bwMode="auto">
          <a:xfrm>
            <a:off x="3789363" y="4148138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4" name="Freeform 23"/>
          <p:cNvSpPr>
            <a:spLocks/>
          </p:cNvSpPr>
          <p:nvPr/>
        </p:nvSpPr>
        <p:spPr bwMode="auto">
          <a:xfrm>
            <a:off x="3952875" y="3979863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5" name="Freeform 24"/>
          <p:cNvSpPr>
            <a:spLocks/>
          </p:cNvSpPr>
          <p:nvPr/>
        </p:nvSpPr>
        <p:spPr bwMode="auto">
          <a:xfrm rot="10800000">
            <a:off x="4356100" y="3978275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6" name="Text Box 25"/>
          <p:cNvSpPr txBox="1">
            <a:spLocks noChangeArrowheads="1"/>
          </p:cNvSpPr>
          <p:nvPr/>
        </p:nvSpPr>
        <p:spPr bwMode="auto">
          <a:xfrm>
            <a:off x="3937000" y="4013200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27" name="Text Box 26"/>
          <p:cNvSpPr txBox="1">
            <a:spLocks noChangeArrowheads="1"/>
          </p:cNvSpPr>
          <p:nvPr/>
        </p:nvSpPr>
        <p:spPr bwMode="auto">
          <a:xfrm>
            <a:off x="4348163" y="4011613"/>
            <a:ext cx="439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FXR</a:t>
            </a:r>
          </a:p>
        </p:txBody>
      </p:sp>
      <p:sp>
        <p:nvSpPr>
          <p:cNvPr id="149528" name="Text Box 27"/>
          <p:cNvSpPr txBox="1">
            <a:spLocks noChangeArrowheads="1"/>
          </p:cNvSpPr>
          <p:nvPr/>
        </p:nvSpPr>
        <p:spPr bwMode="auto">
          <a:xfrm>
            <a:off x="4922838" y="2701925"/>
            <a:ext cx="47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bsep</a:t>
            </a:r>
            <a:endParaRPr lang="en-US" sz="1000" b="1">
              <a:solidFill>
                <a:srgbClr val="990099"/>
              </a:solidFill>
            </a:endParaRPr>
          </a:p>
        </p:txBody>
      </p:sp>
      <p:grpSp>
        <p:nvGrpSpPr>
          <p:cNvPr id="149529" name="Group 28"/>
          <p:cNvGrpSpPr>
            <a:grpSpLocks/>
          </p:cNvGrpSpPr>
          <p:nvPr/>
        </p:nvGrpSpPr>
        <p:grpSpPr bwMode="auto">
          <a:xfrm>
            <a:off x="5021263" y="3930650"/>
            <a:ext cx="584200" cy="428625"/>
            <a:chOff x="3443" y="2093"/>
            <a:chExt cx="368" cy="270"/>
          </a:xfrm>
        </p:grpSpPr>
        <p:sp>
          <p:nvSpPr>
            <p:cNvPr id="149631" name="Freeform 29"/>
            <p:cNvSpPr>
              <a:spLocks/>
            </p:cNvSpPr>
            <p:nvPr/>
          </p:nvSpPr>
          <p:spPr bwMode="auto">
            <a:xfrm>
              <a:off x="3443" y="2093"/>
              <a:ext cx="368" cy="270"/>
            </a:xfrm>
            <a:custGeom>
              <a:avLst/>
              <a:gdLst>
                <a:gd name="T0" fmla="*/ 0 w 794"/>
                <a:gd name="T1" fmla="*/ 0 h 583"/>
                <a:gd name="T2" fmla="*/ 0 w 794"/>
                <a:gd name="T3" fmla="*/ 0 h 583"/>
                <a:gd name="T4" fmla="*/ 0 w 794"/>
                <a:gd name="T5" fmla="*/ 0 h 583"/>
                <a:gd name="T6" fmla="*/ 0 w 794"/>
                <a:gd name="T7" fmla="*/ 0 h 583"/>
                <a:gd name="T8" fmla="*/ 0 w 794"/>
                <a:gd name="T9" fmla="*/ 0 h 583"/>
                <a:gd name="T10" fmla="*/ 0 w 794"/>
                <a:gd name="T11" fmla="*/ 0 h 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583"/>
                <a:gd name="T20" fmla="*/ 794 w 794"/>
                <a:gd name="T21" fmla="*/ 583 h 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583">
                  <a:moveTo>
                    <a:pt x="191" y="498"/>
                  </a:moveTo>
                  <a:cubicBezTo>
                    <a:pt x="122" y="412"/>
                    <a:pt x="0" y="97"/>
                    <a:pt x="86" y="49"/>
                  </a:cubicBezTo>
                  <a:cubicBezTo>
                    <a:pt x="171" y="0"/>
                    <a:pt x="619" y="143"/>
                    <a:pt x="707" y="206"/>
                  </a:cubicBezTo>
                  <a:cubicBezTo>
                    <a:pt x="794" y="268"/>
                    <a:pt x="643" y="363"/>
                    <a:pt x="609" y="423"/>
                  </a:cubicBezTo>
                  <a:cubicBezTo>
                    <a:pt x="574" y="482"/>
                    <a:pt x="566" y="548"/>
                    <a:pt x="497" y="561"/>
                  </a:cubicBezTo>
                  <a:cubicBezTo>
                    <a:pt x="427" y="573"/>
                    <a:pt x="259" y="583"/>
                    <a:pt x="191" y="49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1908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32" name="Text Box 30"/>
            <p:cNvSpPr txBox="1">
              <a:spLocks noChangeArrowheads="1"/>
            </p:cNvSpPr>
            <p:nvPr/>
          </p:nvSpPr>
          <p:spPr bwMode="auto">
            <a:xfrm>
              <a:off x="3487" y="2151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SHP</a:t>
              </a:r>
            </a:p>
          </p:txBody>
        </p:sp>
      </p:grpSp>
      <p:sp>
        <p:nvSpPr>
          <p:cNvPr id="149530" name="Freeform 31"/>
          <p:cNvSpPr>
            <a:spLocks/>
          </p:cNvSpPr>
          <p:nvPr/>
        </p:nvSpPr>
        <p:spPr bwMode="auto">
          <a:xfrm>
            <a:off x="5022850" y="3930650"/>
            <a:ext cx="584200" cy="428625"/>
          </a:xfrm>
          <a:custGeom>
            <a:avLst/>
            <a:gdLst>
              <a:gd name="T0" fmla="*/ 2147483647 w 794"/>
              <a:gd name="T1" fmla="*/ 2147483647 h 583"/>
              <a:gd name="T2" fmla="*/ 2147483647 w 794"/>
              <a:gd name="T3" fmla="*/ 2147483647 h 583"/>
              <a:gd name="T4" fmla="*/ 2147483647 w 794"/>
              <a:gd name="T5" fmla="*/ 2147483647 h 583"/>
              <a:gd name="T6" fmla="*/ 2147483647 w 794"/>
              <a:gd name="T7" fmla="*/ 2147483647 h 583"/>
              <a:gd name="T8" fmla="*/ 2147483647 w 794"/>
              <a:gd name="T9" fmla="*/ 2147483647 h 583"/>
              <a:gd name="T10" fmla="*/ 2147483647 w 794"/>
              <a:gd name="T11" fmla="*/ 2147483647 h 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4"/>
              <a:gd name="T19" fmla="*/ 0 h 583"/>
              <a:gd name="T20" fmla="*/ 794 w 794"/>
              <a:gd name="T21" fmla="*/ 583 h 5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4" h="583">
                <a:moveTo>
                  <a:pt x="191" y="498"/>
                </a:moveTo>
                <a:cubicBezTo>
                  <a:pt x="122" y="412"/>
                  <a:pt x="0" y="97"/>
                  <a:pt x="86" y="49"/>
                </a:cubicBezTo>
                <a:cubicBezTo>
                  <a:pt x="171" y="0"/>
                  <a:pt x="619" y="143"/>
                  <a:pt x="707" y="206"/>
                </a:cubicBezTo>
                <a:cubicBezTo>
                  <a:pt x="794" y="268"/>
                  <a:pt x="643" y="363"/>
                  <a:pt x="609" y="423"/>
                </a:cubicBezTo>
                <a:cubicBezTo>
                  <a:pt x="574" y="482"/>
                  <a:pt x="566" y="548"/>
                  <a:pt x="497" y="561"/>
                </a:cubicBezTo>
                <a:cubicBezTo>
                  <a:pt x="427" y="573"/>
                  <a:pt x="259" y="583"/>
                  <a:pt x="191" y="49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1" name="Text Box 32"/>
          <p:cNvSpPr txBox="1">
            <a:spLocks noChangeArrowheads="1"/>
          </p:cNvSpPr>
          <p:nvPr/>
        </p:nvSpPr>
        <p:spPr bwMode="auto">
          <a:xfrm>
            <a:off x="5092700" y="4022725"/>
            <a:ext cx="44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SHP</a:t>
            </a:r>
          </a:p>
        </p:txBody>
      </p:sp>
      <p:sp>
        <p:nvSpPr>
          <p:cNvPr id="149532" name="Oval 33"/>
          <p:cNvSpPr>
            <a:spLocks noChangeArrowheads="1"/>
          </p:cNvSpPr>
          <p:nvPr/>
        </p:nvSpPr>
        <p:spPr bwMode="auto">
          <a:xfrm>
            <a:off x="1800225" y="4651375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Text Box 34"/>
          <p:cNvSpPr txBox="1">
            <a:spLocks noChangeArrowheads="1"/>
          </p:cNvSpPr>
          <p:nvPr/>
        </p:nvSpPr>
        <p:spPr bwMode="auto">
          <a:xfrm>
            <a:off x="1046163" y="4722813"/>
            <a:ext cx="606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MRP3</a:t>
            </a:r>
          </a:p>
        </p:txBody>
      </p:sp>
      <p:sp>
        <p:nvSpPr>
          <p:cNvPr id="149534" name="Line 35"/>
          <p:cNvSpPr>
            <a:spLocks noChangeAspect="1" noChangeShapeType="1"/>
          </p:cNvSpPr>
          <p:nvPr/>
        </p:nvSpPr>
        <p:spPr bwMode="auto">
          <a:xfrm>
            <a:off x="1673225" y="4908550"/>
            <a:ext cx="712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5" name="Oval 36"/>
          <p:cNvSpPr>
            <a:spLocks noChangeArrowheads="1"/>
          </p:cNvSpPr>
          <p:nvPr/>
        </p:nvSpPr>
        <p:spPr bwMode="auto">
          <a:xfrm>
            <a:off x="1800225" y="4067175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Text Box 37"/>
          <p:cNvSpPr txBox="1">
            <a:spLocks noChangeArrowheads="1"/>
          </p:cNvSpPr>
          <p:nvPr/>
        </p:nvSpPr>
        <p:spPr bwMode="auto">
          <a:xfrm>
            <a:off x="882650" y="4187825"/>
            <a:ext cx="76517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OST </a:t>
            </a:r>
            <a:r>
              <a:rPr lang="en-US" sz="1200" b="1">
                <a:solidFill>
                  <a:schemeClr val="accent2"/>
                </a:solidFill>
                <a:latin typeface="Symbol" charset="0"/>
              </a:rPr>
              <a:t>a/b</a:t>
            </a:r>
          </a:p>
        </p:txBody>
      </p:sp>
      <p:sp>
        <p:nvSpPr>
          <p:cNvPr id="149537" name="Line 38"/>
          <p:cNvSpPr>
            <a:spLocks noChangeAspect="1" noChangeShapeType="1"/>
          </p:cNvSpPr>
          <p:nvPr/>
        </p:nvSpPr>
        <p:spPr bwMode="auto">
          <a:xfrm>
            <a:off x="1673225" y="4324350"/>
            <a:ext cx="712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8" name="Text Box 39"/>
          <p:cNvSpPr txBox="1">
            <a:spLocks noChangeArrowheads="1"/>
          </p:cNvSpPr>
          <p:nvPr/>
        </p:nvSpPr>
        <p:spPr bwMode="auto">
          <a:xfrm>
            <a:off x="3868738" y="5227638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Sult2a1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39" name="Oval 40"/>
          <p:cNvSpPr>
            <a:spLocks noChangeArrowheads="1"/>
          </p:cNvSpPr>
          <p:nvPr/>
        </p:nvSpPr>
        <p:spPr bwMode="auto">
          <a:xfrm>
            <a:off x="1808163" y="2640013"/>
            <a:ext cx="461962" cy="5159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40" name="Group 41"/>
          <p:cNvGrpSpPr>
            <a:grpSpLocks/>
          </p:cNvGrpSpPr>
          <p:nvPr/>
        </p:nvGrpSpPr>
        <p:grpSpPr bwMode="auto">
          <a:xfrm>
            <a:off x="4884738" y="2928938"/>
            <a:ext cx="1179512" cy="341312"/>
            <a:chOff x="2577" y="1693"/>
            <a:chExt cx="743" cy="215"/>
          </a:xfrm>
        </p:grpSpPr>
        <p:sp>
          <p:nvSpPr>
            <p:cNvPr id="149626" name="Line 42"/>
            <p:cNvSpPr>
              <a:spLocks noChangeShapeType="1"/>
            </p:cNvSpPr>
            <p:nvPr/>
          </p:nvSpPr>
          <p:spPr bwMode="auto">
            <a:xfrm>
              <a:off x="2577" y="1800"/>
              <a:ext cx="7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7" name="Freeform 43"/>
            <p:cNvSpPr>
              <a:spLocks/>
            </p:cNvSpPr>
            <p:nvPr/>
          </p:nvSpPr>
          <p:spPr bwMode="auto">
            <a:xfrm>
              <a:off x="2680" y="1694"/>
              <a:ext cx="264" cy="214"/>
            </a:xfrm>
            <a:custGeom>
              <a:avLst/>
              <a:gdLst>
                <a:gd name="T0" fmla="*/ 0 w 593"/>
                <a:gd name="T1" fmla="*/ 0 h 785"/>
                <a:gd name="T2" fmla="*/ 0 w 593"/>
                <a:gd name="T3" fmla="*/ 0 h 785"/>
                <a:gd name="T4" fmla="*/ 0 w 593"/>
                <a:gd name="T5" fmla="*/ 0 h 785"/>
                <a:gd name="T6" fmla="*/ 0 w 593"/>
                <a:gd name="T7" fmla="*/ 0 h 785"/>
                <a:gd name="T8" fmla="*/ 0 w 593"/>
                <a:gd name="T9" fmla="*/ 0 h 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785"/>
                <a:gd name="T17" fmla="*/ 593 w 593"/>
                <a:gd name="T18" fmla="*/ 785 h 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785">
                  <a:moveTo>
                    <a:pt x="519" y="88"/>
                  </a:moveTo>
                  <a:cubicBezTo>
                    <a:pt x="593" y="175"/>
                    <a:pt x="592" y="616"/>
                    <a:pt x="519" y="701"/>
                  </a:cubicBezTo>
                  <a:cubicBezTo>
                    <a:pt x="445" y="785"/>
                    <a:pt x="152" y="684"/>
                    <a:pt x="78" y="597"/>
                  </a:cubicBezTo>
                  <a:cubicBezTo>
                    <a:pt x="3" y="509"/>
                    <a:pt x="0" y="267"/>
                    <a:pt x="71" y="178"/>
                  </a:cubicBezTo>
                  <a:cubicBezTo>
                    <a:pt x="142" y="88"/>
                    <a:pt x="444" y="0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8" name="Freeform 44"/>
            <p:cNvSpPr>
              <a:spLocks/>
            </p:cNvSpPr>
            <p:nvPr/>
          </p:nvSpPr>
          <p:spPr bwMode="auto">
            <a:xfrm rot="10800000">
              <a:off x="2934" y="1693"/>
              <a:ext cx="265" cy="214"/>
            </a:xfrm>
            <a:custGeom>
              <a:avLst/>
              <a:gdLst>
                <a:gd name="T0" fmla="*/ 0 w 593"/>
                <a:gd name="T1" fmla="*/ 0 h 785"/>
                <a:gd name="T2" fmla="*/ 0 w 593"/>
                <a:gd name="T3" fmla="*/ 0 h 785"/>
                <a:gd name="T4" fmla="*/ 0 w 593"/>
                <a:gd name="T5" fmla="*/ 0 h 785"/>
                <a:gd name="T6" fmla="*/ 0 w 593"/>
                <a:gd name="T7" fmla="*/ 0 h 785"/>
                <a:gd name="T8" fmla="*/ 0 w 593"/>
                <a:gd name="T9" fmla="*/ 0 h 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785"/>
                <a:gd name="T17" fmla="*/ 593 w 593"/>
                <a:gd name="T18" fmla="*/ 785 h 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785">
                  <a:moveTo>
                    <a:pt x="519" y="88"/>
                  </a:moveTo>
                  <a:cubicBezTo>
                    <a:pt x="593" y="175"/>
                    <a:pt x="592" y="616"/>
                    <a:pt x="519" y="701"/>
                  </a:cubicBezTo>
                  <a:cubicBezTo>
                    <a:pt x="445" y="785"/>
                    <a:pt x="152" y="684"/>
                    <a:pt x="78" y="597"/>
                  </a:cubicBezTo>
                  <a:cubicBezTo>
                    <a:pt x="3" y="509"/>
                    <a:pt x="0" y="267"/>
                    <a:pt x="71" y="178"/>
                  </a:cubicBezTo>
                  <a:cubicBezTo>
                    <a:pt x="142" y="88"/>
                    <a:pt x="444" y="0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629" name="Text Box 45"/>
            <p:cNvSpPr txBox="1">
              <a:spLocks noChangeArrowheads="1"/>
            </p:cNvSpPr>
            <p:nvPr/>
          </p:nvSpPr>
          <p:spPr bwMode="auto">
            <a:xfrm>
              <a:off x="2670" y="1723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RXR</a:t>
              </a:r>
            </a:p>
          </p:txBody>
        </p:sp>
        <p:sp>
          <p:nvSpPr>
            <p:cNvPr id="149630" name="Text Box 46"/>
            <p:cNvSpPr txBox="1">
              <a:spLocks noChangeArrowheads="1"/>
            </p:cNvSpPr>
            <p:nvPr/>
          </p:nvSpPr>
          <p:spPr bwMode="auto">
            <a:xfrm>
              <a:off x="2929" y="1723"/>
              <a:ext cx="2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FXR</a:t>
              </a:r>
            </a:p>
          </p:txBody>
        </p:sp>
      </p:grpSp>
      <p:grpSp>
        <p:nvGrpSpPr>
          <p:cNvPr id="149541" name="Group 47"/>
          <p:cNvGrpSpPr>
            <a:grpSpLocks/>
          </p:cNvGrpSpPr>
          <p:nvPr/>
        </p:nvGrpSpPr>
        <p:grpSpPr bwMode="auto">
          <a:xfrm>
            <a:off x="4462463" y="3829050"/>
            <a:ext cx="304800" cy="196850"/>
            <a:chOff x="1792" y="1228"/>
            <a:chExt cx="303" cy="218"/>
          </a:xfrm>
        </p:grpSpPr>
        <p:sp>
          <p:nvSpPr>
            <p:cNvPr id="149611" name="Freeform 48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2" name="Freeform 49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3" name="Freeform 50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4" name="Freeform 51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5" name="Line 52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6" name="Line 53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7" name="Line 54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8" name="Line 55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9" name="Line 56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0" name="Line 57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1" name="Line 58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2" name="Rectangle 59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3" name="Rectangle 60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4" name="Rectangle 61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5" name="Rectangle 62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42" name="Freeform 63"/>
          <p:cNvSpPr>
            <a:spLocks/>
          </p:cNvSpPr>
          <p:nvPr/>
        </p:nvSpPr>
        <p:spPr bwMode="auto">
          <a:xfrm>
            <a:off x="4981575" y="48926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3" name="Freeform 64"/>
          <p:cNvSpPr>
            <a:spLocks/>
          </p:cNvSpPr>
          <p:nvPr/>
        </p:nvSpPr>
        <p:spPr bwMode="auto">
          <a:xfrm rot="10800000">
            <a:off x="5384800" y="4891088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4" name="Text Box 65"/>
          <p:cNvSpPr txBox="1">
            <a:spLocks noChangeArrowheads="1"/>
          </p:cNvSpPr>
          <p:nvPr/>
        </p:nvSpPr>
        <p:spPr bwMode="auto">
          <a:xfrm>
            <a:off x="4973638" y="4937125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45" name="Text Box 66"/>
          <p:cNvSpPr txBox="1">
            <a:spLocks noChangeArrowheads="1"/>
          </p:cNvSpPr>
          <p:nvPr/>
        </p:nvSpPr>
        <p:spPr bwMode="auto">
          <a:xfrm>
            <a:off x="5376863" y="4938713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LXR</a:t>
            </a:r>
          </a:p>
        </p:txBody>
      </p:sp>
      <p:sp>
        <p:nvSpPr>
          <p:cNvPr id="149546" name="Line 67"/>
          <p:cNvSpPr>
            <a:spLocks noChangeShapeType="1"/>
          </p:cNvSpPr>
          <p:nvPr/>
        </p:nvSpPr>
        <p:spPr bwMode="auto">
          <a:xfrm>
            <a:off x="3013075" y="3181350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7" name="Freeform 68"/>
          <p:cNvSpPr>
            <a:spLocks/>
          </p:cNvSpPr>
          <p:nvPr/>
        </p:nvSpPr>
        <p:spPr bwMode="auto">
          <a:xfrm>
            <a:off x="3176588" y="30130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8" name="Freeform 69"/>
          <p:cNvSpPr>
            <a:spLocks/>
          </p:cNvSpPr>
          <p:nvPr/>
        </p:nvSpPr>
        <p:spPr bwMode="auto">
          <a:xfrm rot="10800000">
            <a:off x="3579813" y="3011488"/>
            <a:ext cx="420687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9" name="Text Box 70"/>
          <p:cNvSpPr txBox="1">
            <a:spLocks noChangeArrowheads="1"/>
          </p:cNvSpPr>
          <p:nvPr/>
        </p:nvSpPr>
        <p:spPr bwMode="auto">
          <a:xfrm>
            <a:off x="3168650" y="3057525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50" name="Text Box 71"/>
          <p:cNvSpPr txBox="1">
            <a:spLocks noChangeArrowheads="1"/>
          </p:cNvSpPr>
          <p:nvPr/>
        </p:nvSpPr>
        <p:spPr bwMode="auto">
          <a:xfrm>
            <a:off x="3571875" y="3059113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RAR</a:t>
            </a:r>
          </a:p>
        </p:txBody>
      </p:sp>
      <p:sp>
        <p:nvSpPr>
          <p:cNvPr id="149551" name="Line 72"/>
          <p:cNvSpPr>
            <a:spLocks noChangeShapeType="1"/>
          </p:cNvSpPr>
          <p:nvPr/>
        </p:nvSpPr>
        <p:spPr bwMode="auto">
          <a:xfrm>
            <a:off x="2840038" y="5556250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Freeform 73"/>
          <p:cNvSpPr>
            <a:spLocks/>
          </p:cNvSpPr>
          <p:nvPr/>
        </p:nvSpPr>
        <p:spPr bwMode="auto">
          <a:xfrm>
            <a:off x="3003550" y="5386388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3" name="Freeform 74"/>
          <p:cNvSpPr>
            <a:spLocks/>
          </p:cNvSpPr>
          <p:nvPr/>
        </p:nvSpPr>
        <p:spPr bwMode="auto">
          <a:xfrm rot="10800000">
            <a:off x="3406775" y="5386388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Text Box 75"/>
          <p:cNvSpPr txBox="1">
            <a:spLocks noChangeArrowheads="1"/>
          </p:cNvSpPr>
          <p:nvPr/>
        </p:nvSpPr>
        <p:spPr bwMode="auto">
          <a:xfrm>
            <a:off x="2995613" y="5434013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55" name="Text Box 76"/>
          <p:cNvSpPr txBox="1">
            <a:spLocks noChangeArrowheads="1"/>
          </p:cNvSpPr>
          <p:nvPr/>
        </p:nvSpPr>
        <p:spPr bwMode="auto">
          <a:xfrm>
            <a:off x="3398838" y="5434013"/>
            <a:ext cx="44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PXR</a:t>
            </a:r>
          </a:p>
        </p:txBody>
      </p:sp>
      <p:sp>
        <p:nvSpPr>
          <p:cNvPr id="149556" name="Line 77"/>
          <p:cNvSpPr>
            <a:spLocks noChangeShapeType="1"/>
          </p:cNvSpPr>
          <p:nvPr/>
        </p:nvSpPr>
        <p:spPr bwMode="auto">
          <a:xfrm>
            <a:off x="4140200" y="5557838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7" name="Freeform 78"/>
          <p:cNvSpPr>
            <a:spLocks/>
          </p:cNvSpPr>
          <p:nvPr/>
        </p:nvSpPr>
        <p:spPr bwMode="auto">
          <a:xfrm>
            <a:off x="4303713" y="5387975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8" name="Freeform 79"/>
          <p:cNvSpPr>
            <a:spLocks/>
          </p:cNvSpPr>
          <p:nvPr/>
        </p:nvSpPr>
        <p:spPr bwMode="auto">
          <a:xfrm rot="10800000">
            <a:off x="4706938" y="5387975"/>
            <a:ext cx="420687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9" name="Text Box 80"/>
          <p:cNvSpPr txBox="1">
            <a:spLocks noChangeArrowheads="1"/>
          </p:cNvSpPr>
          <p:nvPr/>
        </p:nvSpPr>
        <p:spPr bwMode="auto">
          <a:xfrm>
            <a:off x="4295775" y="5435600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60" name="Text Box 81"/>
          <p:cNvSpPr txBox="1">
            <a:spLocks noChangeArrowheads="1"/>
          </p:cNvSpPr>
          <p:nvPr/>
        </p:nvSpPr>
        <p:spPr bwMode="auto">
          <a:xfrm>
            <a:off x="4699000" y="5435600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CAR</a:t>
            </a:r>
          </a:p>
        </p:txBody>
      </p:sp>
      <p:sp>
        <p:nvSpPr>
          <p:cNvPr id="149561" name="Line 82"/>
          <p:cNvSpPr>
            <a:spLocks noChangeShapeType="1"/>
          </p:cNvSpPr>
          <p:nvPr/>
        </p:nvSpPr>
        <p:spPr bwMode="auto">
          <a:xfrm>
            <a:off x="2865438" y="4695825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2" name="Freeform 83"/>
          <p:cNvSpPr>
            <a:spLocks/>
          </p:cNvSpPr>
          <p:nvPr/>
        </p:nvSpPr>
        <p:spPr bwMode="auto">
          <a:xfrm>
            <a:off x="3028950" y="4527550"/>
            <a:ext cx="419100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3" name="Freeform 84"/>
          <p:cNvSpPr>
            <a:spLocks/>
          </p:cNvSpPr>
          <p:nvPr/>
        </p:nvSpPr>
        <p:spPr bwMode="auto">
          <a:xfrm rot="10800000">
            <a:off x="3432175" y="4525963"/>
            <a:ext cx="420688" cy="339725"/>
          </a:xfrm>
          <a:custGeom>
            <a:avLst/>
            <a:gdLst>
              <a:gd name="T0" fmla="*/ 2147483647 w 593"/>
              <a:gd name="T1" fmla="*/ 2147483647 h 785"/>
              <a:gd name="T2" fmla="*/ 2147483647 w 593"/>
              <a:gd name="T3" fmla="*/ 2147483647 h 785"/>
              <a:gd name="T4" fmla="*/ 2147483647 w 593"/>
              <a:gd name="T5" fmla="*/ 2147483647 h 785"/>
              <a:gd name="T6" fmla="*/ 2147483647 w 593"/>
              <a:gd name="T7" fmla="*/ 2147483647 h 785"/>
              <a:gd name="T8" fmla="*/ 2147483647 w 593"/>
              <a:gd name="T9" fmla="*/ 2147483647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785"/>
              <a:gd name="T17" fmla="*/ 593 w 593"/>
              <a:gd name="T18" fmla="*/ 785 h 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785">
                <a:moveTo>
                  <a:pt x="519" y="88"/>
                </a:moveTo>
                <a:cubicBezTo>
                  <a:pt x="593" y="175"/>
                  <a:pt x="592" y="616"/>
                  <a:pt x="519" y="701"/>
                </a:cubicBezTo>
                <a:cubicBezTo>
                  <a:pt x="445" y="785"/>
                  <a:pt x="152" y="684"/>
                  <a:pt x="78" y="597"/>
                </a:cubicBezTo>
                <a:cubicBezTo>
                  <a:pt x="3" y="509"/>
                  <a:pt x="0" y="267"/>
                  <a:pt x="71" y="178"/>
                </a:cubicBezTo>
                <a:cubicBezTo>
                  <a:pt x="142" y="88"/>
                  <a:pt x="444" y="0"/>
                  <a:pt x="519" y="8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4" name="Text Box 85"/>
          <p:cNvSpPr txBox="1">
            <a:spLocks noChangeArrowheads="1"/>
          </p:cNvSpPr>
          <p:nvPr/>
        </p:nvSpPr>
        <p:spPr bwMode="auto">
          <a:xfrm>
            <a:off x="3021013" y="4572000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RXR</a:t>
            </a:r>
          </a:p>
        </p:txBody>
      </p:sp>
      <p:sp>
        <p:nvSpPr>
          <p:cNvPr id="149565" name="Text Box 86"/>
          <p:cNvSpPr txBox="1">
            <a:spLocks noChangeArrowheads="1"/>
          </p:cNvSpPr>
          <p:nvPr/>
        </p:nvSpPr>
        <p:spPr bwMode="auto">
          <a:xfrm>
            <a:off x="3424238" y="4573588"/>
            <a:ext cx="439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FXR</a:t>
            </a:r>
          </a:p>
        </p:txBody>
      </p:sp>
      <p:grpSp>
        <p:nvGrpSpPr>
          <p:cNvPr id="149566" name="Group 87"/>
          <p:cNvGrpSpPr>
            <a:grpSpLocks/>
          </p:cNvGrpSpPr>
          <p:nvPr/>
        </p:nvGrpSpPr>
        <p:grpSpPr bwMode="auto">
          <a:xfrm>
            <a:off x="5588000" y="2776538"/>
            <a:ext cx="304800" cy="196850"/>
            <a:chOff x="1792" y="1228"/>
            <a:chExt cx="303" cy="218"/>
          </a:xfrm>
        </p:grpSpPr>
        <p:sp>
          <p:nvSpPr>
            <p:cNvPr id="149596" name="Freeform 88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7" name="Freeform 89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8" name="Freeform 90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9" name="Freeform 91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0" name="Line 92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1" name="Line 93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2" name="Line 94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3" name="Line 95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4" name="Line 96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5" name="Line 97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" name="Line 98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" name="Rectangle 99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8" name="Rectangle 100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9" name="Rectangle 101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0" name="Rectangle 102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567" name="Group 103"/>
          <p:cNvGrpSpPr>
            <a:grpSpLocks/>
          </p:cNvGrpSpPr>
          <p:nvPr/>
        </p:nvGrpSpPr>
        <p:grpSpPr bwMode="auto">
          <a:xfrm>
            <a:off x="3579813" y="4392613"/>
            <a:ext cx="304800" cy="196850"/>
            <a:chOff x="1792" y="1228"/>
            <a:chExt cx="303" cy="218"/>
          </a:xfrm>
        </p:grpSpPr>
        <p:sp>
          <p:nvSpPr>
            <p:cNvPr id="149581" name="Freeform 104"/>
            <p:cNvSpPr>
              <a:spLocks/>
            </p:cNvSpPr>
            <p:nvPr/>
          </p:nvSpPr>
          <p:spPr bwMode="auto">
            <a:xfrm>
              <a:off x="1792" y="1360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2" name="Freeform 105"/>
            <p:cNvSpPr>
              <a:spLocks/>
            </p:cNvSpPr>
            <p:nvPr/>
          </p:nvSpPr>
          <p:spPr bwMode="auto">
            <a:xfrm>
              <a:off x="1904" y="1295"/>
              <a:ext cx="76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3" name="Freeform 106"/>
            <p:cNvSpPr>
              <a:spLocks/>
            </p:cNvSpPr>
            <p:nvPr/>
          </p:nvSpPr>
          <p:spPr bwMode="auto">
            <a:xfrm>
              <a:off x="1867" y="1360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4" name="Freeform 107"/>
            <p:cNvSpPr>
              <a:spLocks/>
            </p:cNvSpPr>
            <p:nvPr/>
          </p:nvSpPr>
          <p:spPr bwMode="auto">
            <a:xfrm>
              <a:off x="1979" y="1294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5" name="Line 108"/>
            <p:cNvSpPr>
              <a:spLocks noChangeShapeType="1"/>
            </p:cNvSpPr>
            <p:nvPr/>
          </p:nvSpPr>
          <p:spPr bwMode="auto">
            <a:xfrm flipV="1">
              <a:off x="1867" y="1357"/>
              <a:ext cx="0" cy="2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6" name="Line 109"/>
            <p:cNvSpPr>
              <a:spLocks noChangeShapeType="1"/>
            </p:cNvSpPr>
            <p:nvPr/>
          </p:nvSpPr>
          <p:spPr bwMode="auto">
            <a:xfrm flipV="1">
              <a:off x="1979" y="1292"/>
              <a:ext cx="1" cy="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7" name="Line 110"/>
            <p:cNvSpPr>
              <a:spLocks noChangeShapeType="1"/>
            </p:cNvSpPr>
            <p:nvPr/>
          </p:nvSpPr>
          <p:spPr bwMode="auto">
            <a:xfrm>
              <a:off x="2017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8" name="Line 111"/>
            <p:cNvSpPr>
              <a:spLocks noChangeShapeType="1"/>
            </p:cNvSpPr>
            <p:nvPr/>
          </p:nvSpPr>
          <p:spPr bwMode="auto">
            <a:xfrm flipH="1">
              <a:off x="2017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9" name="Line 112"/>
            <p:cNvSpPr>
              <a:spLocks noChangeShapeType="1"/>
            </p:cNvSpPr>
            <p:nvPr/>
          </p:nvSpPr>
          <p:spPr bwMode="auto">
            <a:xfrm>
              <a:off x="2095" y="1250"/>
              <a:ext cx="0" cy="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0" name="Line 113"/>
            <p:cNvSpPr>
              <a:spLocks noChangeShapeType="1"/>
            </p:cNvSpPr>
            <p:nvPr/>
          </p:nvSpPr>
          <p:spPr bwMode="auto">
            <a:xfrm flipH="1" flipV="1">
              <a:off x="2056" y="1228"/>
              <a:ext cx="39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1" name="Line 114"/>
            <p:cNvSpPr>
              <a:spLocks noChangeShapeType="1"/>
            </p:cNvSpPr>
            <p:nvPr/>
          </p:nvSpPr>
          <p:spPr bwMode="auto">
            <a:xfrm>
              <a:off x="1979" y="1228"/>
              <a:ext cx="38" cy="2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2" name="Rectangle 115"/>
            <p:cNvSpPr>
              <a:spLocks noChangeArrowheads="1"/>
            </p:cNvSpPr>
            <p:nvPr/>
          </p:nvSpPr>
          <p:spPr bwMode="auto">
            <a:xfrm>
              <a:off x="1942" y="1292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3" name="Rectangle 116"/>
            <p:cNvSpPr>
              <a:spLocks noChangeArrowheads="1"/>
            </p:cNvSpPr>
            <p:nvPr/>
          </p:nvSpPr>
          <p:spPr bwMode="auto">
            <a:xfrm>
              <a:off x="1942" y="1285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4" name="Rectangle 117"/>
            <p:cNvSpPr>
              <a:spLocks noChangeArrowheads="1"/>
            </p:cNvSpPr>
            <p:nvPr/>
          </p:nvSpPr>
          <p:spPr bwMode="auto">
            <a:xfrm>
              <a:off x="1942" y="1278"/>
              <a:ext cx="2" cy="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5" name="Rectangle 118"/>
            <p:cNvSpPr>
              <a:spLocks noChangeArrowheads="1"/>
            </p:cNvSpPr>
            <p:nvPr/>
          </p:nvSpPr>
          <p:spPr bwMode="auto">
            <a:xfrm>
              <a:off x="1942" y="1272"/>
              <a:ext cx="2" cy="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68" name="Line 119"/>
          <p:cNvSpPr>
            <a:spLocks noChangeAspect="1" noChangeShapeType="1"/>
          </p:cNvSpPr>
          <p:nvPr/>
        </p:nvSpPr>
        <p:spPr bwMode="auto">
          <a:xfrm>
            <a:off x="1693863" y="2897188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9" name="Line 120"/>
          <p:cNvSpPr>
            <a:spLocks noChangeAspect="1" noChangeShapeType="1"/>
          </p:cNvSpPr>
          <p:nvPr/>
        </p:nvSpPr>
        <p:spPr bwMode="auto">
          <a:xfrm rot="1800000">
            <a:off x="6567488" y="3530600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Text Box 121"/>
          <p:cNvSpPr txBox="1">
            <a:spLocks noChangeArrowheads="1"/>
          </p:cNvSpPr>
          <p:nvPr/>
        </p:nvSpPr>
        <p:spPr bwMode="auto">
          <a:xfrm>
            <a:off x="3063875" y="2794000"/>
            <a:ext cx="50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i="1">
                <a:solidFill>
                  <a:srgbClr val="990099"/>
                </a:solidFill>
              </a:rPr>
              <a:t>ntcp</a:t>
            </a:r>
            <a:endParaRPr lang="en-US" sz="1000" b="1">
              <a:solidFill>
                <a:srgbClr val="990099"/>
              </a:solidFill>
            </a:endParaRPr>
          </a:p>
        </p:txBody>
      </p:sp>
      <p:sp>
        <p:nvSpPr>
          <p:cNvPr id="149571" name="Oval 122"/>
          <p:cNvSpPr>
            <a:spLocks noChangeArrowheads="1"/>
          </p:cNvSpPr>
          <p:nvPr/>
        </p:nvSpPr>
        <p:spPr bwMode="auto">
          <a:xfrm>
            <a:off x="1800225" y="5302250"/>
            <a:ext cx="461963" cy="5159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2" name="Line 123"/>
          <p:cNvSpPr>
            <a:spLocks noChangeAspect="1" noChangeShapeType="1"/>
          </p:cNvSpPr>
          <p:nvPr/>
        </p:nvSpPr>
        <p:spPr bwMode="auto">
          <a:xfrm>
            <a:off x="1674813" y="5559425"/>
            <a:ext cx="712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Text Box 124"/>
          <p:cNvSpPr txBox="1">
            <a:spLocks noChangeArrowheads="1"/>
          </p:cNvSpPr>
          <p:nvPr/>
        </p:nvSpPr>
        <p:spPr bwMode="auto">
          <a:xfrm>
            <a:off x="1074738" y="5414963"/>
            <a:ext cx="606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chemeClr val="accent2"/>
                </a:solidFill>
              </a:rPr>
              <a:t>MRP4</a:t>
            </a:r>
          </a:p>
        </p:txBody>
      </p:sp>
      <p:sp>
        <p:nvSpPr>
          <p:cNvPr id="149574" name="Freeform 125"/>
          <p:cNvSpPr>
            <a:spLocks/>
          </p:cNvSpPr>
          <p:nvPr/>
        </p:nvSpPr>
        <p:spPr bwMode="auto">
          <a:xfrm>
            <a:off x="4818063" y="4352925"/>
            <a:ext cx="236537" cy="498475"/>
          </a:xfrm>
          <a:custGeom>
            <a:avLst/>
            <a:gdLst>
              <a:gd name="T0" fmla="*/ 2147483647 w 149"/>
              <a:gd name="T1" fmla="*/ 0 h 314"/>
              <a:gd name="T2" fmla="*/ 2147483647 w 149"/>
              <a:gd name="T3" fmla="*/ 2147483647 h 314"/>
              <a:gd name="T4" fmla="*/ 2147483647 w 149"/>
              <a:gd name="T5" fmla="*/ 2147483647 h 314"/>
              <a:gd name="T6" fmla="*/ 0 60000 65536"/>
              <a:gd name="T7" fmla="*/ 0 60000 65536"/>
              <a:gd name="T8" fmla="*/ 0 60000 65536"/>
              <a:gd name="T9" fmla="*/ 0 w 149"/>
              <a:gd name="T10" fmla="*/ 0 h 314"/>
              <a:gd name="T11" fmla="*/ 149 w 149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314">
                <a:moveTo>
                  <a:pt x="149" y="0"/>
                </a:moveTo>
                <a:cubicBezTo>
                  <a:pt x="128" y="24"/>
                  <a:pt x="46" y="90"/>
                  <a:pt x="23" y="142"/>
                </a:cubicBezTo>
                <a:cubicBezTo>
                  <a:pt x="0" y="194"/>
                  <a:pt x="15" y="278"/>
                  <a:pt x="13" y="314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5" name="Freeform 126"/>
          <p:cNvSpPr>
            <a:spLocks/>
          </p:cNvSpPr>
          <p:nvPr/>
        </p:nvSpPr>
        <p:spPr bwMode="auto">
          <a:xfrm>
            <a:off x="3689350" y="3405188"/>
            <a:ext cx="1365250" cy="431800"/>
          </a:xfrm>
          <a:custGeom>
            <a:avLst/>
            <a:gdLst>
              <a:gd name="T0" fmla="*/ 2147483647 w 860"/>
              <a:gd name="T1" fmla="*/ 2147483647 h 272"/>
              <a:gd name="T2" fmla="*/ 2147483647 w 860"/>
              <a:gd name="T3" fmla="*/ 2147483647 h 272"/>
              <a:gd name="T4" fmla="*/ 2147483647 w 860"/>
              <a:gd name="T5" fmla="*/ 2147483647 h 272"/>
              <a:gd name="T6" fmla="*/ 2147483647 w 860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860"/>
              <a:gd name="T13" fmla="*/ 0 h 272"/>
              <a:gd name="T14" fmla="*/ 860 w 860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" h="272">
                <a:moveTo>
                  <a:pt x="860" y="272"/>
                </a:moveTo>
                <a:cubicBezTo>
                  <a:pt x="796" y="238"/>
                  <a:pt x="605" y="79"/>
                  <a:pt x="473" y="68"/>
                </a:cubicBezTo>
                <a:cubicBezTo>
                  <a:pt x="341" y="57"/>
                  <a:pt x="138" y="215"/>
                  <a:pt x="69" y="204"/>
                </a:cubicBezTo>
                <a:cubicBezTo>
                  <a:pt x="0" y="193"/>
                  <a:pt x="61" y="42"/>
                  <a:pt x="59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6" name="Line 127"/>
          <p:cNvSpPr>
            <a:spLocks noChangeShapeType="1"/>
          </p:cNvSpPr>
          <p:nvPr/>
        </p:nvSpPr>
        <p:spPr bwMode="auto">
          <a:xfrm>
            <a:off x="3698875" y="3414713"/>
            <a:ext cx="19208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7" name="Line 128"/>
          <p:cNvSpPr>
            <a:spLocks noChangeShapeType="1"/>
          </p:cNvSpPr>
          <p:nvPr/>
        </p:nvSpPr>
        <p:spPr bwMode="auto">
          <a:xfrm>
            <a:off x="4732338" y="4838700"/>
            <a:ext cx="19208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8" name="Text Box 129"/>
          <p:cNvSpPr txBox="1">
            <a:spLocks noChangeArrowheads="1"/>
          </p:cNvSpPr>
          <p:nvPr/>
        </p:nvSpPr>
        <p:spPr bwMode="auto">
          <a:xfrm>
            <a:off x="5487988" y="4562475"/>
            <a:ext cx="1481137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 </a:t>
            </a:r>
            <a:r>
              <a:rPr lang="en-US" sz="1400" b="1">
                <a:solidFill>
                  <a:schemeClr val="accent1"/>
                </a:solidFill>
                <a:latin typeface="Comic Sans MS" charset="0"/>
              </a:rPr>
              <a:t>BA synthesis</a:t>
            </a:r>
          </a:p>
        </p:txBody>
      </p:sp>
      <p:sp>
        <p:nvSpPr>
          <p:cNvPr id="149579" name="Text Box 130"/>
          <p:cNvSpPr txBox="1">
            <a:spLocks noChangeArrowheads="1"/>
          </p:cNvSpPr>
          <p:nvPr/>
        </p:nvSpPr>
        <p:spPr bwMode="auto">
          <a:xfrm>
            <a:off x="422275" y="3552825"/>
            <a:ext cx="1495425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Symbol" charset="0"/>
              <a:buChar char="­"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 BA sinusoidal</a:t>
            </a:r>
          </a:p>
          <a:p>
            <a:pPr algn="ctr">
              <a:buFont typeface="Symbol" charset="0"/>
              <a:buNone/>
            </a:pPr>
            <a:r>
              <a:rPr lang="en-US" sz="1400" b="1">
                <a:solidFill>
                  <a:schemeClr val="accent1"/>
                </a:solidFill>
                <a:latin typeface="Comic Sans MS" charset="0"/>
                <a:sym typeface="Symbol" charset="0"/>
              </a:rPr>
              <a:t>export</a:t>
            </a:r>
            <a:endParaRPr lang="en-US" sz="1400" b="1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49580" name="Rectangle 1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Adaptation to bile acid retention</a:t>
            </a:r>
          </a:p>
        </p:txBody>
      </p:sp>
    </p:spTree>
    <p:extLst>
      <p:ext uri="{BB962C8B-B14F-4D97-AF65-F5344CB8AC3E}">
        <p14:creationId xmlns:p14="http://schemas.microsoft.com/office/powerpoint/2010/main" val="364744932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Cholestasis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411163" y="1463675"/>
            <a:ext cx="8399462" cy="5056188"/>
          </a:xfrm>
        </p:spPr>
        <p:txBody>
          <a:bodyPr/>
          <a:lstStyle/>
          <a:p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Extrahepatic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vs. intrahepatic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Bile contents in the circulation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</a:rPr>
              <a:t>Bilirubin </a:t>
            </a:r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 jaundice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Bile salts  pruritus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Hepatocyte effects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</a:rPr>
              <a:t>Obstruction </a:t>
            </a:r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 alkaline phosphatase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Damage  ALT and AST</a:t>
            </a:r>
          </a:p>
          <a:p>
            <a:pPr lvl="1"/>
            <a:r>
              <a:rPr lang="en-US" sz="2800" dirty="0" err="1">
                <a:latin typeface="Arial" charset="0"/>
                <a:ea typeface="ＭＳ Ｐゴシック" charset="0"/>
                <a:sym typeface="Wingdings" charset="0"/>
              </a:rPr>
              <a:t>Malabsorption</a:t>
            </a:r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 of fats and FS vitamins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Absence of </a:t>
            </a:r>
            <a:r>
              <a:rPr lang="en-US" sz="2800" dirty="0" err="1">
                <a:latin typeface="Arial" charset="0"/>
                <a:ea typeface="ＭＳ Ｐゴシック" charset="0"/>
                <a:sym typeface="Wingdings" charset="0"/>
              </a:rPr>
              <a:t>stercobilin</a:t>
            </a:r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 in stool (clay-colored) and </a:t>
            </a:r>
            <a:r>
              <a:rPr lang="en-US" sz="2800" dirty="0" err="1">
                <a:latin typeface="Arial" charset="0"/>
                <a:ea typeface="ＭＳ Ｐゴシック" charset="0"/>
                <a:sym typeface="Wingdings" charset="0"/>
              </a:rPr>
              <a:t>urobilin</a:t>
            </a:r>
            <a:r>
              <a:rPr lang="en-US" sz="2800" dirty="0">
                <a:latin typeface="Arial" charset="0"/>
                <a:ea typeface="ＭＳ Ｐゴシック" charset="0"/>
                <a:sym typeface="Wingdings" charset="0"/>
              </a:rPr>
              <a:t> in urine – urine colored by bilirubin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76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Causes of Cholestasis-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failed delivery of bile to duodenum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1" name="Picture 7" descr="Cholestasis fig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08188"/>
            <a:ext cx="6248400" cy="2792412"/>
          </a:xfrm>
          <a:noFill/>
        </p:spPr>
      </p:pic>
      <p:sp>
        <p:nvSpPr>
          <p:cNvPr id="634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029200"/>
            <a:ext cx="7772400" cy="10668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BRIC: 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benign recurrent intrahepatic cholestasis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PFIC: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progressive familial intrahepatic cholestasis</a:t>
            </a:r>
            <a:endParaRPr lang="en-US" sz="1400" b="1" dirty="0">
              <a:latin typeface="Arial Unicode MS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PBC: 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primary biliary cirrhosis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PSC: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primary </a:t>
            </a:r>
            <a:r>
              <a:rPr lang="en-US" sz="1400" b="1" i="1" dirty="0" err="1">
                <a:latin typeface="Arial Unicode MS" charset="0"/>
                <a:ea typeface="ＭＳ Ｐゴシック" charset="0"/>
              </a:rPr>
              <a:t>sclerosing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cholangitis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VBDS: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vanishing bile duct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i="1" dirty="0">
                <a:latin typeface="Arial Unicode MS" charset="0"/>
                <a:ea typeface="ＭＳ Ｐゴシック" charset="0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79129096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Inborn impairment of bile secretion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Mutation of BSEP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PFIC2 or BRIC2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Mutation of MRP2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Dubin</a:t>
            </a: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-Johnson Syndrome (selective defect of </a:t>
            </a:r>
            <a:r>
              <a:rPr lang="en-US" sz="18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bili-glucuronide</a:t>
            </a: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secretion)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Mutation of MDR3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PFIC3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Mutation of CFTR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Cystic Fibrosis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40" name="Picture 5" descr="bile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3434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2551829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Acquired impairment of bile secretion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Inflammatory cytokines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endParaRPr lang="en-US" sz="24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assoc. w/sepsis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bacterial infection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viral hepatitis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toxin/drug-induced hepatitis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7588" name="Picture 7" descr="Kupfer cell activ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886200" cy="2133600"/>
          </a:xfrm>
          <a:noFill/>
        </p:spPr>
      </p:pic>
      <p:pic>
        <p:nvPicPr>
          <p:cNvPr id="67589" name="Picture 8" descr="fi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62400"/>
            <a:ext cx="3581400" cy="2057400"/>
          </a:xfrm>
          <a:noFill/>
        </p:spPr>
      </p:pic>
    </p:spTree>
    <p:extLst>
      <p:ext uri="{BB962C8B-B14F-4D97-AF65-F5344CB8AC3E}">
        <p14:creationId xmlns:p14="http://schemas.microsoft.com/office/powerpoint/2010/main" val="3837761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Hepatobiliary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Effects of Inflammatory Cytokines</a:t>
            </a:r>
          </a:p>
        </p:txBody>
      </p:sp>
      <p:pic>
        <p:nvPicPr>
          <p:cNvPr id="69635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62050"/>
            <a:ext cx="7058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838200" y="5883275"/>
            <a:ext cx="8077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latin typeface="Arial" charset="0"/>
              </a:rPr>
              <a:t>Figure 3. Inflammatory stimuli can interfere with normal hepatocellular function via activation of Kupffer cells and subsequent release of pro-inflammatory mediators through direct effects on</a:t>
            </a:r>
            <a:r>
              <a:rPr lang="en-US" sz="16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hepatocytes.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69637" name="Rectangle 9"/>
          <p:cNvSpPr>
            <a:spLocks noChangeArrowheads="1"/>
          </p:cNvSpPr>
          <p:nvPr/>
        </p:nvSpPr>
        <p:spPr bwMode="auto">
          <a:xfrm>
            <a:off x="17459325" y="6172200"/>
            <a:ext cx="33643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Figure 3. Linking inflammatory signals to hepatocellular effects. Inflammatory stimuli can interfere with normal hepatocellular function either via activation of Kupffer cells and subsequent release of pro-inflammatory mediators (top), through direct effects on hepatocytes (middle) or through effects on hepatocytes.</a:t>
            </a:r>
          </a:p>
        </p:txBody>
      </p:sp>
    </p:spTree>
    <p:extLst>
      <p:ext uri="{BB962C8B-B14F-4D97-AF65-F5344CB8AC3E}">
        <p14:creationId xmlns:p14="http://schemas.microsoft.com/office/powerpoint/2010/main" val="125446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Causes of Cholestasis-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500" dirty="0">
                <a:latin typeface="Arial" charset="0"/>
                <a:ea typeface="ＭＳ Ｐゴシック" charset="0"/>
                <a:cs typeface="ＭＳ Ｐゴシック" charset="0"/>
              </a:rPr>
              <a:t>failed delivery of bile to duodenum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1" name="Picture 7" descr="Cholestasis fig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08188"/>
            <a:ext cx="6248400" cy="2792412"/>
          </a:xfrm>
          <a:noFill/>
        </p:spPr>
      </p:pic>
      <p:sp>
        <p:nvSpPr>
          <p:cNvPr id="634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029200"/>
            <a:ext cx="7772400" cy="10668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BRIC: 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benign recurrent intrahepatic cholestasis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PFIC: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progressive familial intrahepatic cholestasis</a:t>
            </a:r>
            <a:endParaRPr lang="en-US" sz="1400" b="1" dirty="0">
              <a:latin typeface="Arial Unicode MS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PBC: 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primary biliary cirrhosis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PSC: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primary </a:t>
            </a:r>
            <a:r>
              <a:rPr lang="en-US" sz="1400" b="1" i="1" dirty="0" err="1">
                <a:latin typeface="Arial Unicode MS" charset="0"/>
                <a:ea typeface="ＭＳ Ｐゴシック" charset="0"/>
              </a:rPr>
              <a:t>sclerosing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cholangitis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Arial Unicode MS" charset="0"/>
                <a:ea typeface="ＭＳ Ｐゴシック" charset="0"/>
              </a:rPr>
              <a:t>VBDS:</a:t>
            </a:r>
            <a:r>
              <a:rPr lang="en-US" sz="1400" b="1" i="1" dirty="0">
                <a:latin typeface="Arial Unicode MS" charset="0"/>
                <a:ea typeface="ＭＳ Ｐゴシック" charset="0"/>
              </a:rPr>
              <a:t> vanishing bile duct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i="1" dirty="0">
                <a:latin typeface="Arial Unicode MS" charset="0"/>
                <a:ea typeface="ＭＳ Ｐゴシック" charset="0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97492394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Acquired impairment of bile secretion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Inflammatory cytokines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endParaRPr lang="en-US" sz="18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assoc. w/ sepsis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bacterial infection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viral hepatitis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toxin/drug-induced hepatitis</a:t>
            </a:r>
            <a:endParaRPr lang="en-US" sz="18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TNF</a:t>
            </a:r>
            <a:r>
              <a:rPr lang="en-US" sz="2000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, IL1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, IL6 down regulate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NTCP &amp; BSEP (BA transport)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OATP2 &amp; MRP2 (</a:t>
            </a:r>
            <a:r>
              <a:rPr lang="en-US" sz="18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bili</a:t>
            </a:r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and OA transport)</a:t>
            </a:r>
          </a:p>
        </p:txBody>
      </p:sp>
      <p:pic>
        <p:nvPicPr>
          <p:cNvPr id="71684" name="Picture 4" descr="Kupfer cell activ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886200" cy="2133600"/>
          </a:xfrm>
          <a:noFill/>
        </p:spPr>
      </p:pic>
      <p:pic>
        <p:nvPicPr>
          <p:cNvPr id="71685" name="Picture 5" descr="fi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62400"/>
            <a:ext cx="3581400" cy="2057400"/>
          </a:xfrm>
          <a:noFill/>
        </p:spPr>
      </p:pic>
    </p:spTree>
    <p:extLst>
      <p:ext uri="{BB962C8B-B14F-4D97-AF65-F5344CB8AC3E}">
        <p14:creationId xmlns:p14="http://schemas.microsoft.com/office/powerpoint/2010/main" val="2267802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Drugs inhibit function of transport proteins</a:t>
            </a:r>
          </a:p>
          <a:p>
            <a:pPr lvl="1" eaLnBrk="1" hangingPunct="1"/>
            <a:r>
              <a:rPr lang="en-US" sz="2000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cis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-inhibition of BSEP (inside hepatocyte)</a:t>
            </a:r>
          </a:p>
          <a:p>
            <a:pPr lvl="2" eaLnBrk="1" hangingPunct="1"/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cyclosporine A</a:t>
            </a:r>
          </a:p>
          <a:p>
            <a:pPr lvl="2" eaLnBrk="1" hangingPunct="1"/>
            <a:r>
              <a:rPr lang="en-US" sz="1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glyburide</a:t>
            </a:r>
          </a:p>
          <a:p>
            <a:pPr lvl="2" eaLnBrk="1" hangingPunct="1"/>
            <a:r>
              <a:rPr lang="en-US" sz="18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troglitazone</a:t>
            </a:r>
            <a:endParaRPr lang="en-US" sz="18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bosentan</a:t>
            </a:r>
            <a:endParaRPr lang="en-US" sz="18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trans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-inhibition of BSEP (inside </a:t>
            </a:r>
            <a:r>
              <a:rPr lang="en-US" sz="2000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canalicular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lumen)</a:t>
            </a:r>
          </a:p>
          <a:p>
            <a:pPr lvl="2" eaLnBrk="1" hangingPunct="1"/>
            <a:r>
              <a:rPr lang="en-US" sz="1800" i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estradiol 17b-D-glucuronide</a:t>
            </a:r>
          </a:p>
          <a:p>
            <a:pPr eaLnBrk="1" hangingPunct="1"/>
            <a:endParaRPr lang="en-US" sz="2400" dirty="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732" name="Picture 9" descr="fi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81200"/>
            <a:ext cx="4572000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2522627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Obstruction of bile flow</a:t>
            </a:r>
          </a:p>
          <a:p>
            <a:pPr lvl="1" eaLnBrk="1" hangingPunct="1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Inborn disorders</a:t>
            </a:r>
          </a:p>
          <a:p>
            <a:pPr lvl="2" eaLnBrk="1" hangingPunct="1"/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PFIC3, Cystic fibrosis</a:t>
            </a:r>
          </a:p>
          <a:p>
            <a:pPr lvl="1" eaLnBrk="1" hangingPunct="1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Acquired</a:t>
            </a:r>
          </a:p>
          <a:p>
            <a:pPr lvl="2" eaLnBrk="1" hangingPunct="1"/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PBC, PSC, VBDS</a:t>
            </a:r>
          </a:p>
          <a:p>
            <a:pPr lvl="2" eaLnBrk="1" hangingPunct="1"/>
            <a:r>
              <a:rPr lang="en-US" sz="20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Stone(s), tumor</a:t>
            </a: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780" name="Picture 8" descr="Cholestasis fig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75" y="1752600"/>
            <a:ext cx="3908425" cy="2181225"/>
          </a:xfrm>
          <a:noFill/>
        </p:spPr>
      </p:pic>
      <p:pic>
        <p:nvPicPr>
          <p:cNvPr id="75781" name="Picture 10" descr="bile produc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886200" cy="2514600"/>
          </a:xfrm>
          <a:noFill/>
        </p:spPr>
      </p:pic>
    </p:spTree>
    <p:extLst>
      <p:ext uri="{BB962C8B-B14F-4D97-AF65-F5344CB8AC3E}">
        <p14:creationId xmlns:p14="http://schemas.microsoft.com/office/powerpoint/2010/main" val="3784260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Molecular Mechanisms of Cholestasis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Acquired obstruction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Extracellular hydrophobic BA</a:t>
            </a:r>
            <a:r>
              <a:rPr lang="ja-JP" alt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 &gt;&gt; destruction and progressive loss of bile 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Initial immune injury to bile duct with extracellular spillage of bile (</a:t>
            </a:r>
            <a:r>
              <a:rPr lang="en-US" sz="16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e.g.PBC</a:t>
            </a: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Inspissated</a:t>
            </a: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bile (cystic fibrosis)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Toxicity to normal ducts when phospholipids in bile are 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PFIC3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BA/phospholipid imbalance after </a:t>
            </a:r>
            <a:r>
              <a:rPr lang="en-US" sz="1400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OLTx</a:t>
            </a:r>
            <a:endParaRPr lang="en-US" sz="1400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Intracellular BA toxicity due to increased bile acid concentration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Multiple causes of chronic cholestasis</a:t>
            </a:r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7828" name="Picture 4" descr="Cholestasis fig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75" y="1752600"/>
            <a:ext cx="3908425" cy="2181225"/>
          </a:xfrm>
          <a:noFill/>
        </p:spPr>
      </p:pic>
      <p:pic>
        <p:nvPicPr>
          <p:cNvPr id="77829" name="Picture 5" descr="bile produc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886200" cy="2514600"/>
          </a:xfrm>
          <a:noFill/>
        </p:spPr>
      </p:pic>
    </p:spTree>
    <p:extLst>
      <p:ext uri="{BB962C8B-B14F-4D97-AF65-F5344CB8AC3E}">
        <p14:creationId xmlns:p14="http://schemas.microsoft.com/office/powerpoint/2010/main" val="1558352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Adaptive Responses to Cholestasis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>
                <a:latin typeface="Arial" charset="0"/>
                <a:ea typeface="ＭＳ Ｐゴシック" charset="0"/>
                <a:cs typeface="ＭＳ Ｐゴシック" charset="0"/>
              </a:rPr>
              <a:t>Compensation for loss of biliary excretory function</a:t>
            </a:r>
            <a:endParaRPr lang="en-US" sz="17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latin typeface="Arial" charset="0"/>
                <a:ea typeface="ＭＳ Ｐゴシック" charset="0"/>
                <a:cs typeface="ＭＳ Ｐゴシック" charset="0"/>
              </a:rPr>
              <a:t>BSEP: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bile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salt export pump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CAR: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constitutive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androstane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nuclear receptor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CYP3A:</a:t>
            </a: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cytochrome P450 enzyme 3A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FXR: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farnesoid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X nuclear receptor (BA sensor)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latin typeface="Arial" charset="0"/>
                <a:ea typeface="ＭＳ Ｐゴシック" charset="0"/>
                <a:cs typeface="ＭＳ Ｐゴシック" charset="0"/>
              </a:rPr>
              <a:t>OATP: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organic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acid transporting polypeptide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latin typeface="Arial" charset="0"/>
                <a:ea typeface="ＭＳ Ｐゴシック" charset="0"/>
                <a:cs typeface="ＭＳ Ｐゴシック" charset="0"/>
              </a:rPr>
              <a:t>OST: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organic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solute transporter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latin typeface="Arial" charset="0"/>
                <a:ea typeface="ＭＳ Ｐゴシック" charset="0"/>
                <a:cs typeface="ＭＳ Ｐゴシック" charset="0"/>
              </a:rPr>
              <a:t>MRP: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multidrug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resistance associated 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latin typeface="Arial" charset="0"/>
                <a:ea typeface="ＭＳ Ｐゴシック" charset="0"/>
                <a:cs typeface="ＭＳ Ｐゴシック" charset="0"/>
              </a:rPr>
              <a:t>NTCP: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sodium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taurocholate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co-transporting polypeptide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PXR: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pregnane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X nuclear receptor (binds </a:t>
            </a:r>
            <a:r>
              <a:rPr lang="en-US" sz="16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xenobiotics</a:t>
            </a:r>
            <a:r>
              <a:rPr lang="en-US" sz="16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6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SULT2A1: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sulfotransferase 2A1</a:t>
            </a:r>
          </a:p>
        </p:txBody>
      </p:sp>
      <p:pic>
        <p:nvPicPr>
          <p:cNvPr id="79876" name="Picture 6" descr="cholestasis fig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191000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474524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Adaptive Responses to Cholestasis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Limit hepatocellular accumulation of toxic biliary constituents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i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Down regulation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of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NTCP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OATP2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via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u="sng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FXR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reduces uptake of BA</a:t>
            </a:r>
            <a:r>
              <a:rPr lang="ja-JP" alt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s, Bilirubin and other OA</a:t>
            </a:r>
            <a:r>
              <a:rPr lang="ja-JP" alt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</a:t>
            </a:r>
            <a:endParaRPr lang="en-US" sz="1400" b="1" u="sng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i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Up regulation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of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MPR3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MPR4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via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u="sng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PXR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pumps BA</a:t>
            </a:r>
            <a:r>
              <a:rPr lang="ja-JP" alt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 and OA</a:t>
            </a:r>
            <a:r>
              <a:rPr lang="ja-JP" alt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 out of hepatocytes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Prior to extrusion from hepatocytes, </a:t>
            </a:r>
            <a:r>
              <a:rPr lang="en-US" sz="1400" b="1" i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up regulation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of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SULT2A1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US" sz="1400" b="1" u="sng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CYP3A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via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b="1" u="sng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CAR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modifies toxicity of hydrophobic BA</a:t>
            </a:r>
            <a:r>
              <a:rPr lang="ja-JP" alt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 and </a:t>
            </a:r>
            <a:r>
              <a:rPr lang="en-US" sz="1400" b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xenobiotics</a:t>
            </a:r>
            <a:endParaRPr lang="en-US" sz="14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4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Ligands for the nuclear receptors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BA</a:t>
            </a:r>
            <a:r>
              <a:rPr lang="ja-JP" alt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 and derivatives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Bilirubin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Drugs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Rifampicin, Phenobarbital,</a:t>
            </a:r>
            <a:r>
              <a:rPr lang="en-US" sz="1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2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Fibrates, Statins</a:t>
            </a:r>
          </a:p>
          <a:p>
            <a:pPr lvl="3" eaLnBrk="1" hangingPunct="1">
              <a:lnSpc>
                <a:spcPct val="80000"/>
              </a:lnSpc>
            </a:pPr>
            <a:endParaRPr lang="en-US" sz="8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3" eaLnBrk="1" hangingPunct="1">
              <a:lnSpc>
                <a:spcPct val="80000"/>
              </a:lnSpc>
            </a:pPr>
            <a:endParaRPr lang="en-US" sz="8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3" eaLnBrk="1" hangingPunct="1">
              <a:lnSpc>
                <a:spcPct val="80000"/>
              </a:lnSpc>
            </a:pPr>
            <a:endParaRPr lang="en-US" sz="8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3" eaLnBrk="1" hangingPunct="1">
              <a:lnSpc>
                <a:spcPct val="80000"/>
              </a:lnSpc>
            </a:pPr>
            <a:endParaRPr lang="en-US" sz="8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9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9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9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9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9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8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1" algn="r" eaLnBrk="1" hangingPunct="1">
              <a:lnSpc>
                <a:spcPct val="80000"/>
              </a:lnSpc>
              <a:buFontTx/>
              <a:buNone/>
            </a:pPr>
            <a:endParaRPr lang="en-US" sz="800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900" b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9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24" name="Picture 4" descr="cholestasis fig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191000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3604019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Targets for Pharmacologic Therapy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114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Objectives of targeted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therapy</a:t>
            </a:r>
          </a:p>
          <a:p>
            <a:pPr eaLnBrk="1" hangingPunct="1"/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Stimulation of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ortho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- and retrograde </a:t>
            </a:r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secretion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of BA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eaLnBrk="1" hangingPunct="1"/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Stimulation of metabolism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of hydrophobic BA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eaLnBrk="1" hangingPunct="1"/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Protection of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injured </a:t>
            </a:r>
            <a:r>
              <a:rPr lang="en-US" sz="2200" b="1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cholangiocytes</a:t>
            </a:r>
            <a:endParaRPr lang="en-US" sz="2200" b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Inhibition of apoptosis</a:t>
            </a:r>
          </a:p>
          <a:p>
            <a:pPr eaLnBrk="1" hangingPunct="1"/>
            <a:r>
              <a:rPr lang="en-US" sz="22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Inhibition of fibrosis</a:t>
            </a:r>
          </a:p>
        </p:txBody>
      </p:sp>
      <p:pic>
        <p:nvPicPr>
          <p:cNvPr id="83972" name="Picture 6" descr="Cholestasis fig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33600"/>
            <a:ext cx="45720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3341444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Targets for Pharmacologic Therapy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810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Stimulation of secretion of BA</a:t>
            </a:r>
            <a:r>
              <a:rPr lang="ja-JP" alt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 and other 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Upregulated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BSEP</a:t>
            </a:r>
            <a:r>
              <a:rPr lang="en-US" sz="2000" dirty="0">
                <a:latin typeface="Arial" charset="0"/>
                <a:ea typeface="ＭＳ Ｐゴシック" charset="0"/>
              </a:rPr>
              <a:t> and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MPR2</a:t>
            </a:r>
            <a:r>
              <a:rPr lang="en-US" sz="2000" dirty="0">
                <a:latin typeface="Arial" charset="0"/>
                <a:ea typeface="ＭＳ Ｐゴシック" charset="0"/>
              </a:rPr>
              <a:t> expression and targeting to </a:t>
            </a:r>
            <a:r>
              <a:rPr lang="en-US" sz="2000" dirty="0" err="1">
                <a:latin typeface="Arial" charset="0"/>
                <a:ea typeface="ＭＳ Ｐゴシック" charset="0"/>
              </a:rPr>
              <a:t>canalicular</a:t>
            </a:r>
            <a:r>
              <a:rPr lang="en-US" sz="2000" dirty="0">
                <a:latin typeface="Arial" charset="0"/>
                <a:ea typeface="ＭＳ Ｐゴシック" charset="0"/>
              </a:rPr>
              <a:t> membrane stimulated by </a:t>
            </a:r>
            <a:r>
              <a:rPr lang="en-US" sz="2000" dirty="0" err="1">
                <a:latin typeface="Arial" charset="0"/>
                <a:ea typeface="ＭＳ Ｐゴシック" charset="0"/>
              </a:rPr>
              <a:t>cholic</a:t>
            </a:r>
            <a:r>
              <a:rPr lang="en-US" sz="2000" dirty="0">
                <a:latin typeface="Arial" charset="0"/>
                <a:ea typeface="ＭＳ Ｐゴシック" charset="0"/>
              </a:rPr>
              <a:t> acid and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UDCA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binding to nuclear receptors</a:t>
            </a:r>
            <a:endParaRPr lang="en-US" sz="20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Expression of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MPR2</a:t>
            </a:r>
            <a:r>
              <a:rPr lang="en-US" sz="2000" b="1" dirty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</a:rPr>
              <a:t>increased by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Rifampicin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receptor binding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Enhanced activation of </a:t>
            </a:r>
            <a:r>
              <a:rPr lang="en-US" sz="2000" b="1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cholangiocyte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phosphorylation</a:t>
            </a:r>
            <a:r>
              <a:rPr lang="en-US" sz="2000" dirty="0">
                <a:latin typeface="Arial" charset="0"/>
                <a:ea typeface="ＭＳ Ｐゴシック" charset="0"/>
              </a:rPr>
              <a:t> by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UDCA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receptor binding</a:t>
            </a:r>
            <a:endParaRPr lang="en-US" sz="20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6020" name="Picture 6" descr="Cholestasis fig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886200"/>
            <a:ext cx="3916363" cy="2438400"/>
          </a:xfrm>
          <a:noFill/>
        </p:spPr>
      </p:pic>
      <p:pic>
        <p:nvPicPr>
          <p:cNvPr id="86021" name="Picture 8" descr="cholestasis fig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673475" cy="2243138"/>
          </a:xfrm>
          <a:noFill/>
        </p:spPr>
      </p:pic>
    </p:spTree>
    <p:extLst>
      <p:ext uri="{BB962C8B-B14F-4D97-AF65-F5344CB8AC3E}">
        <p14:creationId xmlns:p14="http://schemas.microsoft.com/office/powerpoint/2010/main" val="3119323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Targets for Pharmacologic Therapy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Stimulation of metabolism of hydrophobic BA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to less toxic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Rifampicin</a:t>
            </a:r>
            <a:r>
              <a:rPr lang="en-US" sz="2400" dirty="0">
                <a:latin typeface="Arial" charset="0"/>
                <a:ea typeface="ＭＳ Ｐゴシック" charset="0"/>
              </a:rPr>
              <a:t> stimulates expression of </a:t>
            </a:r>
            <a:r>
              <a:rPr lang="en-US" sz="2400" u="sng" dirty="0">
                <a:latin typeface="Arial" charset="0"/>
                <a:ea typeface="ＭＳ Ｐゴシック" charset="0"/>
              </a:rPr>
              <a:t>CYP3A4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UDCA has no such effect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8" name="Picture 4" descr="Cholestasis fig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886200"/>
            <a:ext cx="3916363" cy="2438400"/>
          </a:xfrm>
          <a:noFill/>
        </p:spPr>
      </p:pic>
      <p:pic>
        <p:nvPicPr>
          <p:cNvPr id="88069" name="Picture 5" descr="cholestasis fig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673475" cy="2243138"/>
          </a:xfrm>
          <a:noFill/>
        </p:spPr>
      </p:pic>
    </p:spTree>
    <p:extLst>
      <p:ext uri="{BB962C8B-B14F-4D97-AF65-F5344CB8AC3E}">
        <p14:creationId xmlns:p14="http://schemas.microsoft.com/office/powerpoint/2010/main" val="101459277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Targets for Pharmacologic Therapy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Stimulation of metabolism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hydrophobic BA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 to less toxic compounds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Rifampicin</a:t>
            </a:r>
            <a:r>
              <a:rPr lang="en-US" sz="2000" dirty="0">
                <a:latin typeface="Arial" charset="0"/>
                <a:ea typeface="ＭＳ Ｐゴシック" charset="0"/>
              </a:rPr>
              <a:t> stimulates expression of </a:t>
            </a:r>
            <a:r>
              <a:rPr lang="en-US" sz="2000" b="1" u="sng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CYP3A4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Inhibition of apoptosis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due to elevated hydrophobic BA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UDCA </a:t>
            </a:r>
            <a:r>
              <a:rPr lang="en-US" sz="2000" dirty="0">
                <a:latin typeface="Arial" charset="0"/>
                <a:ea typeface="ＭＳ Ｐゴシック" charset="0"/>
              </a:rPr>
              <a:t>stabilizes mitochondrial membrane and inhibits </a:t>
            </a:r>
            <a:r>
              <a:rPr lang="en-US" sz="2000" b="1" dirty="0" err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capsase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8</a:t>
            </a:r>
            <a:r>
              <a:rPr lang="en-US" sz="2000" dirty="0">
                <a:latin typeface="Arial" charset="0"/>
                <a:ea typeface="ＭＳ Ｐゴシック" charset="0"/>
              </a:rPr>
              <a:t> and apoptosis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90116" name="Picture 4" descr="Cholestasis fig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886200"/>
            <a:ext cx="3916363" cy="2438400"/>
          </a:xfrm>
          <a:noFill/>
        </p:spPr>
      </p:pic>
      <p:pic>
        <p:nvPicPr>
          <p:cNvPr id="90117" name="Picture 5" descr="cholestasis fig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673475" cy="2243138"/>
          </a:xfrm>
          <a:noFill/>
        </p:spPr>
      </p:pic>
    </p:spTree>
    <p:extLst>
      <p:ext uri="{BB962C8B-B14F-4D97-AF65-F5344CB8AC3E}">
        <p14:creationId xmlns:p14="http://schemas.microsoft.com/office/powerpoint/2010/main" val="23962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 rot="-1740000">
            <a:off x="4476750" y="3289300"/>
            <a:ext cx="249238" cy="12573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808413" y="1979613"/>
            <a:ext cx="385762" cy="16510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5475" name="Line 4"/>
          <p:cNvSpPr>
            <a:spLocks noChangeShapeType="1"/>
          </p:cNvSpPr>
          <p:nvPr/>
        </p:nvSpPr>
        <p:spPr bwMode="auto">
          <a:xfrm>
            <a:off x="4818063" y="3332163"/>
            <a:ext cx="268287" cy="185737"/>
          </a:xfrm>
          <a:prstGeom prst="line">
            <a:avLst/>
          </a:prstGeom>
          <a:noFill/>
          <a:ln w="2540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Line 5"/>
          <p:cNvSpPr>
            <a:spLocks noChangeShapeType="1"/>
          </p:cNvSpPr>
          <p:nvPr/>
        </p:nvSpPr>
        <p:spPr bwMode="auto">
          <a:xfrm flipH="1">
            <a:off x="5086350" y="3209925"/>
            <a:ext cx="177800" cy="298450"/>
          </a:xfrm>
          <a:prstGeom prst="line">
            <a:avLst/>
          </a:prstGeom>
          <a:noFill/>
          <a:ln w="2540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6"/>
          <p:cNvSpPr>
            <a:spLocks noChangeShapeType="1"/>
          </p:cNvSpPr>
          <p:nvPr/>
        </p:nvSpPr>
        <p:spPr bwMode="auto">
          <a:xfrm>
            <a:off x="5094288" y="3525838"/>
            <a:ext cx="225425" cy="374650"/>
          </a:xfrm>
          <a:prstGeom prst="line">
            <a:avLst/>
          </a:prstGeom>
          <a:noFill/>
          <a:ln w="2540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Oval 7"/>
          <p:cNvSpPr>
            <a:spLocks noChangeArrowheads="1"/>
          </p:cNvSpPr>
          <p:nvPr/>
        </p:nvSpPr>
        <p:spPr bwMode="auto">
          <a:xfrm rot="-1680000">
            <a:off x="4748213" y="3503613"/>
            <a:ext cx="407987" cy="377825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Freeform 8"/>
          <p:cNvSpPr>
            <a:spLocks/>
          </p:cNvSpPr>
          <p:nvPr/>
        </p:nvSpPr>
        <p:spPr bwMode="auto">
          <a:xfrm>
            <a:off x="3232150" y="2108200"/>
            <a:ext cx="3148013" cy="1717675"/>
          </a:xfrm>
          <a:custGeom>
            <a:avLst/>
            <a:gdLst>
              <a:gd name="T0" fmla="*/ 2147483647 w 2231"/>
              <a:gd name="T1" fmla="*/ 2147483647 h 1082"/>
              <a:gd name="T2" fmla="*/ 2147483647 w 2231"/>
              <a:gd name="T3" fmla="*/ 2147483647 h 1082"/>
              <a:gd name="T4" fmla="*/ 2147483647 w 2231"/>
              <a:gd name="T5" fmla="*/ 2147483647 h 1082"/>
              <a:gd name="T6" fmla="*/ 2147483647 w 2231"/>
              <a:gd name="T7" fmla="*/ 2147483647 h 1082"/>
              <a:gd name="T8" fmla="*/ 2147483647 w 2231"/>
              <a:gd name="T9" fmla="*/ 0 h 1082"/>
              <a:gd name="T10" fmla="*/ 2147483647 w 2231"/>
              <a:gd name="T11" fmla="*/ 0 h 1082"/>
              <a:gd name="T12" fmla="*/ 2147483647 w 2231"/>
              <a:gd name="T13" fmla="*/ 0 h 1082"/>
              <a:gd name="T14" fmla="*/ 2147483647 w 2231"/>
              <a:gd name="T15" fmla="*/ 0 h 1082"/>
              <a:gd name="T16" fmla="*/ 2147483647 w 2231"/>
              <a:gd name="T17" fmla="*/ 0 h 1082"/>
              <a:gd name="T18" fmla="*/ 2147483647 w 2231"/>
              <a:gd name="T19" fmla="*/ 0 h 1082"/>
              <a:gd name="T20" fmla="*/ 2147483647 w 2231"/>
              <a:gd name="T21" fmla="*/ 0 h 1082"/>
              <a:gd name="T22" fmla="*/ 2147483647 w 2231"/>
              <a:gd name="T23" fmla="*/ 2147483647 h 1082"/>
              <a:gd name="T24" fmla="*/ 2147483647 w 2231"/>
              <a:gd name="T25" fmla="*/ 2147483647 h 1082"/>
              <a:gd name="T26" fmla="*/ 2147483647 w 2231"/>
              <a:gd name="T27" fmla="*/ 2147483647 h 1082"/>
              <a:gd name="T28" fmla="*/ 2147483647 w 2231"/>
              <a:gd name="T29" fmla="*/ 2147483647 h 1082"/>
              <a:gd name="T30" fmla="*/ 2147483647 w 2231"/>
              <a:gd name="T31" fmla="*/ 2147483647 h 1082"/>
              <a:gd name="T32" fmla="*/ 2147483647 w 2231"/>
              <a:gd name="T33" fmla="*/ 2147483647 h 1082"/>
              <a:gd name="T34" fmla="*/ 2147483647 w 2231"/>
              <a:gd name="T35" fmla="*/ 2147483647 h 1082"/>
              <a:gd name="T36" fmla="*/ 2147483647 w 2231"/>
              <a:gd name="T37" fmla="*/ 2147483647 h 1082"/>
              <a:gd name="T38" fmla="*/ 2147483647 w 2231"/>
              <a:gd name="T39" fmla="*/ 2147483647 h 1082"/>
              <a:gd name="T40" fmla="*/ 2147483647 w 2231"/>
              <a:gd name="T41" fmla="*/ 2147483647 h 1082"/>
              <a:gd name="T42" fmla="*/ 2147483647 w 2231"/>
              <a:gd name="T43" fmla="*/ 2147483647 h 1082"/>
              <a:gd name="T44" fmla="*/ 2147483647 w 2231"/>
              <a:gd name="T45" fmla="*/ 2147483647 h 1082"/>
              <a:gd name="T46" fmla="*/ 2147483647 w 2231"/>
              <a:gd name="T47" fmla="*/ 2147483647 h 1082"/>
              <a:gd name="T48" fmla="*/ 2147483647 w 2231"/>
              <a:gd name="T49" fmla="*/ 2147483647 h 1082"/>
              <a:gd name="T50" fmla="*/ 2147483647 w 2231"/>
              <a:gd name="T51" fmla="*/ 2147483647 h 1082"/>
              <a:gd name="T52" fmla="*/ 2147483647 w 2231"/>
              <a:gd name="T53" fmla="*/ 2147483647 h 1082"/>
              <a:gd name="T54" fmla="*/ 2147483647 w 2231"/>
              <a:gd name="T55" fmla="*/ 2147483647 h 1082"/>
              <a:gd name="T56" fmla="*/ 2147483647 w 2231"/>
              <a:gd name="T57" fmla="*/ 2147483647 h 1082"/>
              <a:gd name="T58" fmla="*/ 2147483647 w 2231"/>
              <a:gd name="T59" fmla="*/ 2147483647 h 1082"/>
              <a:gd name="T60" fmla="*/ 2147483647 w 2231"/>
              <a:gd name="T61" fmla="*/ 2147483647 h 1082"/>
              <a:gd name="T62" fmla="*/ 2147483647 w 2231"/>
              <a:gd name="T63" fmla="*/ 2147483647 h 1082"/>
              <a:gd name="T64" fmla="*/ 2147483647 w 2231"/>
              <a:gd name="T65" fmla="*/ 2147483647 h 1082"/>
              <a:gd name="T66" fmla="*/ 0 w 2231"/>
              <a:gd name="T67" fmla="*/ 2147483647 h 1082"/>
              <a:gd name="T68" fmla="*/ 0 w 2231"/>
              <a:gd name="T69" fmla="*/ 2147483647 h 1082"/>
              <a:gd name="T70" fmla="*/ 0 w 2231"/>
              <a:gd name="T71" fmla="*/ 2147483647 h 1082"/>
              <a:gd name="T72" fmla="*/ 2147483647 w 2231"/>
              <a:gd name="T73" fmla="*/ 2147483647 h 1082"/>
              <a:gd name="T74" fmla="*/ 2147483647 w 2231"/>
              <a:gd name="T75" fmla="*/ 2147483647 h 1082"/>
              <a:gd name="T76" fmla="*/ 2147483647 w 2231"/>
              <a:gd name="T77" fmla="*/ 2147483647 h 1082"/>
              <a:gd name="T78" fmla="*/ 2147483647 w 2231"/>
              <a:gd name="T79" fmla="*/ 2147483647 h 10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31"/>
              <a:gd name="T121" fmla="*/ 0 h 1082"/>
              <a:gd name="T122" fmla="*/ 2231 w 2231"/>
              <a:gd name="T123" fmla="*/ 1082 h 108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31" h="1082">
                <a:moveTo>
                  <a:pt x="97" y="226"/>
                </a:moveTo>
                <a:lnTo>
                  <a:pt x="97" y="192"/>
                </a:lnTo>
                <a:lnTo>
                  <a:pt x="138" y="161"/>
                </a:lnTo>
                <a:lnTo>
                  <a:pt x="176" y="129"/>
                </a:lnTo>
                <a:lnTo>
                  <a:pt x="196" y="96"/>
                </a:lnTo>
                <a:lnTo>
                  <a:pt x="314" y="33"/>
                </a:lnTo>
                <a:lnTo>
                  <a:pt x="352" y="17"/>
                </a:lnTo>
                <a:lnTo>
                  <a:pt x="411" y="17"/>
                </a:lnTo>
                <a:lnTo>
                  <a:pt x="449" y="0"/>
                </a:lnTo>
                <a:lnTo>
                  <a:pt x="508" y="0"/>
                </a:lnTo>
                <a:lnTo>
                  <a:pt x="567" y="0"/>
                </a:lnTo>
                <a:lnTo>
                  <a:pt x="607" y="0"/>
                </a:lnTo>
                <a:lnTo>
                  <a:pt x="666" y="0"/>
                </a:lnTo>
                <a:lnTo>
                  <a:pt x="743" y="0"/>
                </a:lnTo>
                <a:lnTo>
                  <a:pt x="822" y="0"/>
                </a:lnTo>
                <a:lnTo>
                  <a:pt x="860" y="0"/>
                </a:lnTo>
                <a:lnTo>
                  <a:pt x="919" y="0"/>
                </a:lnTo>
                <a:lnTo>
                  <a:pt x="959" y="0"/>
                </a:lnTo>
                <a:lnTo>
                  <a:pt x="1018" y="0"/>
                </a:lnTo>
                <a:lnTo>
                  <a:pt x="1076" y="0"/>
                </a:lnTo>
                <a:lnTo>
                  <a:pt x="1115" y="0"/>
                </a:lnTo>
                <a:lnTo>
                  <a:pt x="1154" y="0"/>
                </a:lnTo>
                <a:lnTo>
                  <a:pt x="1194" y="17"/>
                </a:lnTo>
                <a:lnTo>
                  <a:pt x="1232" y="17"/>
                </a:lnTo>
                <a:lnTo>
                  <a:pt x="1291" y="17"/>
                </a:lnTo>
                <a:lnTo>
                  <a:pt x="1388" y="33"/>
                </a:lnTo>
                <a:lnTo>
                  <a:pt x="1429" y="48"/>
                </a:lnTo>
                <a:lnTo>
                  <a:pt x="1467" y="48"/>
                </a:lnTo>
                <a:lnTo>
                  <a:pt x="1506" y="48"/>
                </a:lnTo>
                <a:lnTo>
                  <a:pt x="1546" y="48"/>
                </a:lnTo>
                <a:lnTo>
                  <a:pt x="1584" y="65"/>
                </a:lnTo>
                <a:lnTo>
                  <a:pt x="1623" y="65"/>
                </a:lnTo>
                <a:lnTo>
                  <a:pt x="1663" y="81"/>
                </a:lnTo>
                <a:lnTo>
                  <a:pt x="1702" y="96"/>
                </a:lnTo>
                <a:lnTo>
                  <a:pt x="1740" y="96"/>
                </a:lnTo>
                <a:lnTo>
                  <a:pt x="1781" y="113"/>
                </a:lnTo>
                <a:lnTo>
                  <a:pt x="1839" y="129"/>
                </a:lnTo>
                <a:lnTo>
                  <a:pt x="1878" y="129"/>
                </a:lnTo>
                <a:lnTo>
                  <a:pt x="2091" y="107"/>
                </a:lnTo>
                <a:lnTo>
                  <a:pt x="2230" y="170"/>
                </a:lnTo>
                <a:lnTo>
                  <a:pt x="2034" y="433"/>
                </a:lnTo>
                <a:lnTo>
                  <a:pt x="1995" y="450"/>
                </a:lnTo>
                <a:lnTo>
                  <a:pt x="1957" y="450"/>
                </a:lnTo>
                <a:lnTo>
                  <a:pt x="1916" y="481"/>
                </a:lnTo>
                <a:lnTo>
                  <a:pt x="1878" y="498"/>
                </a:lnTo>
                <a:lnTo>
                  <a:pt x="1839" y="514"/>
                </a:lnTo>
                <a:lnTo>
                  <a:pt x="1799" y="514"/>
                </a:lnTo>
                <a:lnTo>
                  <a:pt x="1761" y="529"/>
                </a:lnTo>
                <a:lnTo>
                  <a:pt x="1722" y="529"/>
                </a:lnTo>
                <a:lnTo>
                  <a:pt x="1682" y="546"/>
                </a:lnTo>
                <a:lnTo>
                  <a:pt x="1643" y="546"/>
                </a:lnTo>
                <a:lnTo>
                  <a:pt x="1605" y="577"/>
                </a:lnTo>
                <a:lnTo>
                  <a:pt x="1564" y="577"/>
                </a:lnTo>
                <a:lnTo>
                  <a:pt x="1546" y="610"/>
                </a:lnTo>
                <a:lnTo>
                  <a:pt x="1370" y="722"/>
                </a:lnTo>
                <a:lnTo>
                  <a:pt x="1330" y="738"/>
                </a:lnTo>
                <a:lnTo>
                  <a:pt x="1291" y="755"/>
                </a:lnTo>
                <a:lnTo>
                  <a:pt x="1115" y="786"/>
                </a:lnTo>
                <a:lnTo>
                  <a:pt x="977" y="803"/>
                </a:lnTo>
                <a:lnTo>
                  <a:pt x="919" y="818"/>
                </a:lnTo>
                <a:lnTo>
                  <a:pt x="860" y="834"/>
                </a:lnTo>
                <a:lnTo>
                  <a:pt x="866" y="913"/>
                </a:lnTo>
                <a:lnTo>
                  <a:pt x="756" y="1045"/>
                </a:lnTo>
                <a:lnTo>
                  <a:pt x="565" y="1057"/>
                </a:lnTo>
                <a:lnTo>
                  <a:pt x="433" y="1081"/>
                </a:lnTo>
                <a:lnTo>
                  <a:pt x="264" y="1021"/>
                </a:lnTo>
                <a:lnTo>
                  <a:pt x="20" y="738"/>
                </a:lnTo>
                <a:lnTo>
                  <a:pt x="0" y="690"/>
                </a:lnTo>
                <a:lnTo>
                  <a:pt x="0" y="659"/>
                </a:lnTo>
                <a:lnTo>
                  <a:pt x="0" y="610"/>
                </a:lnTo>
                <a:lnTo>
                  <a:pt x="0" y="562"/>
                </a:lnTo>
                <a:lnTo>
                  <a:pt x="0" y="514"/>
                </a:lnTo>
                <a:lnTo>
                  <a:pt x="0" y="481"/>
                </a:lnTo>
                <a:lnTo>
                  <a:pt x="20" y="418"/>
                </a:lnTo>
                <a:lnTo>
                  <a:pt x="20" y="370"/>
                </a:lnTo>
                <a:lnTo>
                  <a:pt x="39" y="322"/>
                </a:lnTo>
                <a:lnTo>
                  <a:pt x="39" y="289"/>
                </a:lnTo>
                <a:lnTo>
                  <a:pt x="59" y="257"/>
                </a:lnTo>
                <a:lnTo>
                  <a:pt x="59" y="226"/>
                </a:lnTo>
                <a:lnTo>
                  <a:pt x="97" y="226"/>
                </a:lnTo>
              </a:path>
            </a:pathLst>
          </a:custGeom>
          <a:solidFill>
            <a:srgbClr val="BC37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Arc 9"/>
          <p:cNvSpPr>
            <a:spLocks/>
          </p:cNvSpPr>
          <p:nvPr/>
        </p:nvSpPr>
        <p:spPr bwMode="auto">
          <a:xfrm>
            <a:off x="4935538" y="4751388"/>
            <a:ext cx="2336800" cy="1358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5405D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Arc 10"/>
          <p:cNvSpPr>
            <a:spLocks/>
          </p:cNvSpPr>
          <p:nvPr/>
        </p:nvSpPr>
        <p:spPr bwMode="auto">
          <a:xfrm>
            <a:off x="4922838" y="4748213"/>
            <a:ext cx="1952625" cy="9985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Arc 11"/>
          <p:cNvSpPr>
            <a:spLocks/>
          </p:cNvSpPr>
          <p:nvPr/>
        </p:nvSpPr>
        <p:spPr bwMode="auto">
          <a:xfrm>
            <a:off x="4953000" y="4765675"/>
            <a:ext cx="666750" cy="8207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Arc 12"/>
          <p:cNvSpPr>
            <a:spLocks/>
          </p:cNvSpPr>
          <p:nvPr/>
        </p:nvSpPr>
        <p:spPr bwMode="auto">
          <a:xfrm>
            <a:off x="5580063" y="3983038"/>
            <a:ext cx="1343025" cy="5794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5400" cap="rnd">
            <a:solidFill>
              <a:srgbClr val="51D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Text Box 13"/>
          <p:cNvSpPr txBox="1">
            <a:spLocks noChangeArrowheads="1"/>
          </p:cNvSpPr>
          <p:nvPr/>
        </p:nvSpPr>
        <p:spPr bwMode="auto">
          <a:xfrm>
            <a:off x="6237288" y="5775325"/>
            <a:ext cx="155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</a:rPr>
              <a:t>Small bowel</a:t>
            </a:r>
          </a:p>
        </p:txBody>
      </p:sp>
      <p:sp>
        <p:nvSpPr>
          <p:cNvPr id="105485" name="Oval 14"/>
          <p:cNvSpPr>
            <a:spLocks noChangeArrowheads="1"/>
          </p:cNvSpPr>
          <p:nvPr/>
        </p:nvSpPr>
        <p:spPr bwMode="auto">
          <a:xfrm>
            <a:off x="5226050" y="4244975"/>
            <a:ext cx="1039813" cy="952500"/>
          </a:xfrm>
          <a:prstGeom prst="ellipse">
            <a:avLst/>
          </a:prstGeom>
          <a:noFill/>
          <a:ln w="1270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sz="2400"/>
              <a:t>8-10x</a:t>
            </a:r>
          </a:p>
          <a:p>
            <a:pPr algn="ctr"/>
            <a:r>
              <a:rPr lang="en-US" sz="2400"/>
              <a:t>qd</a:t>
            </a:r>
          </a:p>
        </p:txBody>
      </p:sp>
      <p:sp>
        <p:nvSpPr>
          <p:cNvPr id="105486" name="Line 15"/>
          <p:cNvSpPr>
            <a:spLocks noChangeShapeType="1"/>
          </p:cNvSpPr>
          <p:nvPr/>
        </p:nvSpPr>
        <p:spPr bwMode="auto">
          <a:xfrm>
            <a:off x="5870575" y="4262438"/>
            <a:ext cx="184150" cy="73025"/>
          </a:xfrm>
          <a:prstGeom prst="line">
            <a:avLst/>
          </a:prstGeom>
          <a:noFill/>
          <a:ln w="12700">
            <a:solidFill>
              <a:srgbClr val="51D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6"/>
          <p:cNvSpPr>
            <a:spLocks noChangeShapeType="1"/>
          </p:cNvSpPr>
          <p:nvPr/>
        </p:nvSpPr>
        <p:spPr bwMode="auto">
          <a:xfrm>
            <a:off x="5430838" y="5105400"/>
            <a:ext cx="185737" cy="73025"/>
          </a:xfrm>
          <a:prstGeom prst="line">
            <a:avLst/>
          </a:prstGeom>
          <a:noFill/>
          <a:ln w="12700">
            <a:solidFill>
              <a:srgbClr val="51D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Rectangle 17"/>
          <p:cNvSpPr>
            <a:spLocks noGrp="1" noChangeArrowheads="1"/>
          </p:cNvSpPr>
          <p:nvPr>
            <p:ph type="title"/>
          </p:nvPr>
        </p:nvSpPr>
        <p:spPr>
          <a:xfrm>
            <a:off x="254000" y="190500"/>
            <a:ext cx="86360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lIns="90487" tIns="44450" rIns="90487" bIns="44450"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enterohepatic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circulation of bile acids</a:t>
            </a:r>
          </a:p>
        </p:txBody>
      </p:sp>
      <p:sp>
        <p:nvSpPr>
          <p:cNvPr id="105489" name="Freeform 18"/>
          <p:cNvSpPr>
            <a:spLocks/>
          </p:cNvSpPr>
          <p:nvPr/>
        </p:nvSpPr>
        <p:spPr bwMode="auto">
          <a:xfrm>
            <a:off x="5286375" y="5637213"/>
            <a:ext cx="550863" cy="87312"/>
          </a:xfrm>
          <a:custGeom>
            <a:avLst/>
            <a:gdLst>
              <a:gd name="T0" fmla="*/ 0 w 347"/>
              <a:gd name="T1" fmla="*/ 2147483647 h 55"/>
              <a:gd name="T2" fmla="*/ 2147483647 w 347"/>
              <a:gd name="T3" fmla="*/ 2147483647 h 55"/>
              <a:gd name="T4" fmla="*/ 2147483647 w 347"/>
              <a:gd name="T5" fmla="*/ 0 h 55"/>
              <a:gd name="T6" fmla="*/ 0 60000 65536"/>
              <a:gd name="T7" fmla="*/ 0 60000 65536"/>
              <a:gd name="T8" fmla="*/ 0 60000 65536"/>
              <a:gd name="T9" fmla="*/ 0 w 347"/>
              <a:gd name="T10" fmla="*/ 0 h 55"/>
              <a:gd name="T11" fmla="*/ 347 w 347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" h="55">
                <a:moveTo>
                  <a:pt x="0" y="55"/>
                </a:moveTo>
                <a:lnTo>
                  <a:pt x="181" y="39"/>
                </a:lnTo>
                <a:lnTo>
                  <a:pt x="347" y="0"/>
                </a:ln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79963" y="2593975"/>
            <a:ext cx="479425" cy="346075"/>
            <a:chOff x="1899" y="1362"/>
            <a:chExt cx="302" cy="218"/>
          </a:xfrm>
        </p:grpSpPr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1899" y="1494"/>
              <a:ext cx="75" cy="86"/>
            </a:xfrm>
            <a:custGeom>
              <a:avLst/>
              <a:gdLst>
                <a:gd name="T0" fmla="*/ 0 w 378"/>
                <a:gd name="T1" fmla="*/ 0 h 490"/>
                <a:gd name="T2" fmla="*/ 0 w 378"/>
                <a:gd name="T3" fmla="*/ 0 h 490"/>
                <a:gd name="T4" fmla="*/ 0 w 378"/>
                <a:gd name="T5" fmla="*/ 0 h 490"/>
                <a:gd name="T6" fmla="*/ 0 w 378"/>
                <a:gd name="T7" fmla="*/ 0 h 490"/>
                <a:gd name="T8" fmla="*/ 0 w 378"/>
                <a:gd name="T9" fmla="*/ 0 h 490"/>
                <a:gd name="T10" fmla="*/ 0 w 378"/>
                <a:gd name="T11" fmla="*/ 0 h 490"/>
                <a:gd name="T12" fmla="*/ 0 w 378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8"/>
                <a:gd name="T22" fmla="*/ 0 h 490"/>
                <a:gd name="T23" fmla="*/ 378 w 378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8" h="490">
                  <a:moveTo>
                    <a:pt x="188" y="0"/>
                  </a:moveTo>
                  <a:lnTo>
                    <a:pt x="378" y="124"/>
                  </a:lnTo>
                  <a:lnTo>
                    <a:pt x="378" y="369"/>
                  </a:lnTo>
                  <a:lnTo>
                    <a:pt x="188" y="490"/>
                  </a:lnTo>
                  <a:lnTo>
                    <a:pt x="0" y="369"/>
                  </a:lnTo>
                  <a:lnTo>
                    <a:pt x="0" y="1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2011" y="1429"/>
              <a:ext cx="75" cy="87"/>
            </a:xfrm>
            <a:custGeom>
              <a:avLst/>
              <a:gdLst>
                <a:gd name="T0" fmla="*/ 0 w 380"/>
                <a:gd name="T1" fmla="*/ 0 h 490"/>
                <a:gd name="T2" fmla="*/ 0 w 380"/>
                <a:gd name="T3" fmla="*/ 0 h 490"/>
                <a:gd name="T4" fmla="*/ 0 w 380"/>
                <a:gd name="T5" fmla="*/ 0 h 490"/>
                <a:gd name="T6" fmla="*/ 0 w 380"/>
                <a:gd name="T7" fmla="*/ 0 h 490"/>
                <a:gd name="T8" fmla="*/ 0 w 380"/>
                <a:gd name="T9" fmla="*/ 0 h 490"/>
                <a:gd name="T10" fmla="*/ 0 w 380"/>
                <a:gd name="T11" fmla="*/ 0 h 490"/>
                <a:gd name="T12" fmla="*/ 0 w 380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490"/>
                <a:gd name="T23" fmla="*/ 380 w 380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490">
                  <a:moveTo>
                    <a:pt x="190" y="0"/>
                  </a:moveTo>
                  <a:lnTo>
                    <a:pt x="380" y="122"/>
                  </a:lnTo>
                  <a:lnTo>
                    <a:pt x="380" y="366"/>
                  </a:lnTo>
                  <a:lnTo>
                    <a:pt x="190" y="490"/>
                  </a:lnTo>
                  <a:lnTo>
                    <a:pt x="0" y="366"/>
                  </a:lnTo>
                  <a:lnTo>
                    <a:pt x="0" y="1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auto">
            <a:xfrm>
              <a:off x="1974" y="1494"/>
              <a:ext cx="75" cy="86"/>
            </a:xfrm>
            <a:custGeom>
              <a:avLst/>
              <a:gdLst>
                <a:gd name="T0" fmla="*/ 0 w 377"/>
                <a:gd name="T1" fmla="*/ 0 h 490"/>
                <a:gd name="T2" fmla="*/ 0 w 377"/>
                <a:gd name="T3" fmla="*/ 0 h 490"/>
                <a:gd name="T4" fmla="*/ 0 w 377"/>
                <a:gd name="T5" fmla="*/ 0 h 490"/>
                <a:gd name="T6" fmla="*/ 0 w 377"/>
                <a:gd name="T7" fmla="*/ 0 h 490"/>
                <a:gd name="T8" fmla="*/ 0 w 377"/>
                <a:gd name="T9" fmla="*/ 0 h 490"/>
                <a:gd name="T10" fmla="*/ 0 w 377"/>
                <a:gd name="T11" fmla="*/ 0 h 490"/>
                <a:gd name="T12" fmla="*/ 0 w 377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490"/>
                <a:gd name="T23" fmla="*/ 377 w 377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490">
                  <a:moveTo>
                    <a:pt x="188" y="0"/>
                  </a:moveTo>
                  <a:lnTo>
                    <a:pt x="377" y="122"/>
                  </a:lnTo>
                  <a:lnTo>
                    <a:pt x="377" y="367"/>
                  </a:lnTo>
                  <a:lnTo>
                    <a:pt x="188" y="490"/>
                  </a:lnTo>
                  <a:lnTo>
                    <a:pt x="0" y="367"/>
                  </a:lnTo>
                  <a:lnTo>
                    <a:pt x="0" y="1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23"/>
            <p:cNvSpPr>
              <a:spLocks/>
            </p:cNvSpPr>
            <p:nvPr/>
          </p:nvSpPr>
          <p:spPr bwMode="auto">
            <a:xfrm>
              <a:off x="2085" y="1428"/>
              <a:ext cx="76" cy="67"/>
            </a:xfrm>
            <a:custGeom>
              <a:avLst/>
              <a:gdLst>
                <a:gd name="T0" fmla="*/ 0 w 379"/>
                <a:gd name="T1" fmla="*/ 0 h 374"/>
                <a:gd name="T2" fmla="*/ 0 w 379"/>
                <a:gd name="T3" fmla="*/ 0 h 374"/>
                <a:gd name="T4" fmla="*/ 0 w 379"/>
                <a:gd name="T5" fmla="*/ 0 h 374"/>
                <a:gd name="T6" fmla="*/ 0 w 379"/>
                <a:gd name="T7" fmla="*/ 0 h 374"/>
                <a:gd name="T8" fmla="*/ 0 w 379"/>
                <a:gd name="T9" fmla="*/ 0 h 374"/>
                <a:gd name="T10" fmla="*/ 0 w 379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374"/>
                <a:gd name="T20" fmla="*/ 379 w 379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374">
                  <a:moveTo>
                    <a:pt x="190" y="0"/>
                  </a:moveTo>
                  <a:lnTo>
                    <a:pt x="379" y="124"/>
                  </a:lnTo>
                  <a:lnTo>
                    <a:pt x="379" y="372"/>
                  </a:lnTo>
                  <a:lnTo>
                    <a:pt x="0" y="374"/>
                  </a:lnTo>
                  <a:lnTo>
                    <a:pt x="0" y="12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A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 flipV="1">
              <a:off x="1974" y="1491"/>
              <a:ext cx="0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25"/>
            <p:cNvSpPr>
              <a:spLocks noChangeShapeType="1"/>
            </p:cNvSpPr>
            <p:nvPr/>
          </p:nvSpPr>
          <p:spPr bwMode="auto">
            <a:xfrm flipV="1">
              <a:off x="2085" y="1426"/>
              <a:ext cx="1" cy="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>
              <a:off x="2123" y="1384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27"/>
            <p:cNvSpPr>
              <a:spLocks noChangeShapeType="1"/>
            </p:cNvSpPr>
            <p:nvPr/>
          </p:nvSpPr>
          <p:spPr bwMode="auto">
            <a:xfrm flipH="1">
              <a:off x="2123" y="1362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>
              <a:off x="2201" y="1384"/>
              <a:ext cx="0" cy="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 flipH="1" flipV="1">
              <a:off x="2162" y="1362"/>
              <a:ext cx="39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>
              <a:off x="2085" y="1362"/>
              <a:ext cx="38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Rectangle 31"/>
            <p:cNvSpPr>
              <a:spLocks noChangeArrowheads="1"/>
            </p:cNvSpPr>
            <p:nvPr/>
          </p:nvSpPr>
          <p:spPr bwMode="auto">
            <a:xfrm>
              <a:off x="2049" y="1426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2049" y="1419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Rectangle 33"/>
            <p:cNvSpPr>
              <a:spLocks noChangeArrowheads="1"/>
            </p:cNvSpPr>
            <p:nvPr/>
          </p:nvSpPr>
          <p:spPr bwMode="auto">
            <a:xfrm>
              <a:off x="2049" y="1412"/>
              <a:ext cx="1" cy="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2049" y="1406"/>
              <a:ext cx="1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4147" name="Text Box 35"/>
          <p:cNvSpPr txBox="1">
            <a:spLocks noChangeArrowheads="1"/>
          </p:cNvSpPr>
          <p:nvPr/>
        </p:nvSpPr>
        <p:spPr bwMode="auto">
          <a:xfrm>
            <a:off x="3313113" y="2657475"/>
            <a:ext cx="155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Cholesterol </a:t>
            </a:r>
            <a:r>
              <a:rPr lang="en-US" sz="1200" b="1">
                <a:sym typeface="Wingdings" charset="0"/>
              </a:rPr>
              <a:t> 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649846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7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2963E-6 C 0.00452 0.00788 0.0092 0.01598 0.00972 0.03126 C 0.01024 0.04653 0.00608 0.07686 0.00295 0.09144 C -0.00017 0.10602 -0.00451 0.11251 -0.00885 0.11899 " pathEditMode="relative" ptsTypes="aa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77 0.12847 C -0.00139 0.1213 0.00798 0.11435 0.01771 0.1206 C 0.02743 0.12685 0.02673 0.15463 0.04809 0.16644 C 0.06944 0.17824 0.11944 0.18033 0.14618 0.19121 C 0.17292 0.20209 0.19583 0.21065 0.20885 0.23172 C 0.22187 0.25278 0.23941 0.28287 0.22465 0.3169 C 0.20989 0.35093 0.15382 0.42338 0.12066 0.43565 C 0.0875 0.44792 0.05139 0.43079 0.02552 0.39005 C -0.00035 0.34931 -0.01233 0.24259 -0.0342 0.19121 C -0.05608 0.13982 -0.09479 0.10926 -0.1059 0.08148 C -0.11702 0.05371 -0.11111 0.03264 -0.10087 0.02408 C -0.09063 0.01551 -0.05347 0.0294 -0.0441 0.03056 " pathEditMode="relative" ptsTypes="aaaaaaaaaaaA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47" grpId="0"/>
      <p:bldP spid="474147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Targets for Pharmacologic Therapy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Protection of injured </a:t>
            </a:r>
            <a:r>
              <a:rPr lang="en-US" sz="24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cholangiocytes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by making bile more hydrophilic</a:t>
            </a:r>
          </a:p>
          <a:p>
            <a:pPr lvl="1" eaLnBrk="1" hangingPunct="1"/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UDCA</a:t>
            </a:r>
            <a:r>
              <a:rPr lang="en-US" sz="2000" dirty="0">
                <a:latin typeface="Arial" charset="0"/>
                <a:ea typeface="ＭＳ Ｐゴシック" charset="0"/>
              </a:rPr>
              <a:t> renders BA composition more hydrophilic and increases phospholipid secretion</a:t>
            </a:r>
            <a:endParaRPr lang="en-US" sz="20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Inhibition of fibrosis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Nothing yet identified</a:t>
            </a: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92164" name="Picture 4" descr="Cholestasis fig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14800"/>
            <a:ext cx="3916363" cy="2438400"/>
          </a:xfrm>
          <a:noFill/>
        </p:spPr>
      </p:pic>
      <p:pic>
        <p:nvPicPr>
          <p:cNvPr id="92165" name="Picture 7" descr="bile produ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886200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5650694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Pharmacological Treatment of Chronic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Cholestatic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Liver Disease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Primary Biliary Cirrhosis as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Pathogenesis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Chronic non-</a:t>
            </a:r>
            <a:r>
              <a:rPr lang="en-US" sz="1600" dirty="0" err="1">
                <a:latin typeface="Arial" charset="0"/>
                <a:ea typeface="ＭＳ Ｐゴシック" charset="0"/>
              </a:rPr>
              <a:t>suppurative</a:t>
            </a:r>
            <a:r>
              <a:rPr lang="en-US" sz="1600" dirty="0">
                <a:latin typeface="Arial" charset="0"/>
                <a:ea typeface="ＭＳ Ｐゴシック" charset="0"/>
              </a:rPr>
              <a:t> destructive cholangitis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Primary immunologic injury of interlobular bile ducts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Aggravation of bile duct lesion by cytotoxic bile acids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Obstruction and loss of small bile ducts followed by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</a:rPr>
              <a:t>Cholestasis and retention of bile acids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</a:rPr>
              <a:t>Hepatocyte injury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</a:rPr>
              <a:t>Apoptosis and necrosis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</a:rPr>
              <a:t>Fibrosis&gt;&gt; cirrhosis&gt;&gt; liver failure </a:t>
            </a:r>
          </a:p>
        </p:txBody>
      </p:sp>
      <p:pic>
        <p:nvPicPr>
          <p:cNvPr id="94212" name="Picture 10" descr="pbc granulo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352800" cy="2071688"/>
          </a:xfrm>
          <a:noFill/>
        </p:spPr>
      </p:pic>
      <p:pic>
        <p:nvPicPr>
          <p:cNvPr id="94213" name="Picture 13" descr="pbc cholesta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29" r="-17429"/>
          <a:stretch>
            <a:fillRect/>
          </a:stretch>
        </p:blipFill>
        <p:spPr>
          <a:xfrm>
            <a:off x="5029200" y="4191000"/>
            <a:ext cx="3810000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3391148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Pharmacological Treatment of Chronic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Cholestatic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Liver Disease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UDCA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only FDA approved drug for PBC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Renders bile less toxic for the injured biliary epithelium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Reduces retention of BA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’</a:t>
            </a:r>
            <a:r>
              <a:rPr lang="en-US" sz="1800" dirty="0">
                <a:latin typeface="Arial" charset="0"/>
                <a:ea typeface="ＭＳ Ｐゴシック" charset="0"/>
              </a:rPr>
              <a:t>s in hepatocytes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Inhibits apoptosis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Arial" charset="0"/>
                <a:ea typeface="ＭＳ Ｐゴシック" charset="0"/>
              </a:rPr>
              <a:t>Immunosuppressives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limited utility in combination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with 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UDCA</a:t>
            </a:r>
            <a:r>
              <a:rPr lang="en-US" sz="1800" dirty="0">
                <a:latin typeface="Arial" charset="0"/>
                <a:ea typeface="ＭＳ Ｐゴシック" charset="0"/>
              </a:rPr>
              <a:t>	</a:t>
            </a:r>
          </a:p>
        </p:txBody>
      </p:sp>
      <p:sp>
        <p:nvSpPr>
          <p:cNvPr id="9626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UDCA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@ 13-15 mg/Kg body weight/day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for PBC Rx</a:t>
            </a:r>
            <a:endParaRPr lang="en-US" sz="20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Improves bilirubin and other markers of cholestasis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Inhibits histological progression in early stage PBC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Delays onset of esophageal </a:t>
            </a:r>
            <a:r>
              <a:rPr lang="en-US" sz="1800" dirty="0" err="1">
                <a:latin typeface="Arial" charset="0"/>
                <a:ea typeface="ＭＳ Ｐゴシック" charset="0"/>
              </a:rPr>
              <a:t>varices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Can delay time to liver transplant/death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Survival benefit not seen in first 2 years of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Doses lower than 10 mg/Kg/day of no benefit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71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45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44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5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91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380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151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74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Bile Acid Synthesis</a:t>
            </a:r>
          </a:p>
        </p:txBody>
      </p:sp>
      <p:sp>
        <p:nvSpPr>
          <p:cNvPr id="45059" name="Rectangle 24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Bile Acids (BA</a:t>
            </a:r>
            <a:r>
              <a:rPr lang="ja-JP" altLang="en-US" sz="1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s) are made in the liver from the cytochrome P450 oxidation of cholesterol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ja-JP" altLang="en-US" sz="1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 emulsify dietary fats, eliminate cholesterol,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osmotically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drive flow of bile to eliminate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catabolites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from liver, aid in reduction of intestinal and biliary bacteria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Bile acid refers to protonated (-COOH) form and bile salt to the ionized (-COO) form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Major BA</a:t>
            </a:r>
            <a:r>
              <a:rPr lang="ja-JP" altLang="en-US" sz="1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 are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cholic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acid and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chenodeoxycholic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acid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ja-JP" altLang="en-US" sz="1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 conjugated w/ glycine or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taurine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or w/ sulfate or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glucuronide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and stored in gallbladder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Taurocholic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acid and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glycholic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acid represent ~ 80% of all bile salts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Conjugation increases water solubility, preventing passive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reabsorbption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in the intestine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~90% excreted BA</a:t>
            </a:r>
            <a:r>
              <a:rPr lang="ja-JP" altLang="en-US" sz="1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 reabsorbed in ileum and recycled </a:t>
            </a:r>
            <a:r>
              <a:rPr lang="en-US" sz="1400" i="1" dirty="0">
                <a:latin typeface="Arial" charset="0"/>
                <a:ea typeface="ＭＳ Ｐゴシック" charset="0"/>
                <a:cs typeface="ＭＳ Ｐゴシック" charset="0"/>
              </a:rPr>
              <a:t>via active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enterohepatic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circulation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0" name="Picture 27" descr="bileacidsynthes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4419600" cy="2971800"/>
          </a:xfrm>
          <a:noFill/>
        </p:spPr>
      </p:pic>
      <p:pic>
        <p:nvPicPr>
          <p:cNvPr id="45061" name="Picture 28" descr="Structures of conjugated cholic ac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648200" cy="1600200"/>
          </a:xfrm>
          <a:noFill/>
        </p:spPr>
      </p:pic>
    </p:spTree>
    <p:extLst>
      <p:ext uri="{BB962C8B-B14F-4D97-AF65-F5344CB8AC3E}">
        <p14:creationId xmlns:p14="http://schemas.microsoft.com/office/powerpoint/2010/main" val="17354026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308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208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425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080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248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85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4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Terminal Branch of the Biliary Tree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3011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4114800" cy="2667000"/>
          </a:xfrm>
        </p:spPr>
      </p:pic>
      <p:pic>
        <p:nvPicPr>
          <p:cNvPr id="43012" name="Picture 17" descr="bile 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4958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91943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Extrahepatic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Biliary Tree</a:t>
            </a:r>
          </a:p>
        </p:txBody>
      </p:sp>
      <p:pic>
        <p:nvPicPr>
          <p:cNvPr id="36867" name="Picture 5" descr="extrahepatic biliary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57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9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2704</Words>
  <Application>Microsoft Macintosh PowerPoint</Application>
  <PresentationFormat>On-screen Show (4:3)</PresentationFormat>
  <Paragraphs>598</Paragraphs>
  <Slides>76</Slides>
  <Notes>43</Notes>
  <HiddenSlides>11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 Unicode MS</vt:lpstr>
      <vt:lpstr>Arial</vt:lpstr>
      <vt:lpstr>Arial Bold</vt:lpstr>
      <vt:lpstr>Arial Italic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Office Theme</vt:lpstr>
      <vt:lpstr>Chart</vt:lpstr>
      <vt:lpstr>Cholestasis Hepatology Update </vt:lpstr>
      <vt:lpstr>PowerPoint Presentation</vt:lpstr>
      <vt:lpstr>CHOLESTASIS Failure To Deliver Bile </vt:lpstr>
      <vt:lpstr>PowerPoint Presentation</vt:lpstr>
      <vt:lpstr>Causes of Cholestasis- failed delivery of bile to duodenum</vt:lpstr>
      <vt:lpstr>The enterohepatic circulation of bile acids</vt:lpstr>
      <vt:lpstr>Bile Acid Synthesis</vt:lpstr>
      <vt:lpstr>Terminal Branch of the Biliary Tree </vt:lpstr>
      <vt:lpstr>Extrahepatic Biliary Tree</vt:lpstr>
      <vt:lpstr>Biliary Drainage</vt:lpstr>
      <vt:lpstr>PowerPoint Presentation</vt:lpstr>
      <vt:lpstr>PowerPoint Presentation</vt:lpstr>
      <vt:lpstr>Summary of Liver Anatomy</vt:lpstr>
      <vt:lpstr>Bile Composition Varies Along the Biliary Tree </vt:lpstr>
      <vt:lpstr>Bile Flow</vt:lpstr>
      <vt:lpstr>Bile Formation</vt:lpstr>
      <vt:lpstr>PowerPoint Presentation</vt:lpstr>
      <vt:lpstr>Solute composition of human bile</vt:lpstr>
      <vt:lpstr>Canalicular Transporters Determine Biliary Components</vt:lpstr>
      <vt:lpstr>Hepatic Bile Acid Transport</vt:lpstr>
      <vt:lpstr>Hepatic Zonal Architecture (Microanatomy)</vt:lpstr>
      <vt:lpstr>Hepatic zonal architecture</vt:lpstr>
      <vt:lpstr>Molecular Pathways of Bile Synthesis</vt:lpstr>
      <vt:lpstr>Bile Salts - BSEP</vt:lpstr>
      <vt:lpstr>Non-Bile Acid Organic Anions</vt:lpstr>
      <vt:lpstr>Organic Cations</vt:lpstr>
      <vt:lpstr>Biliary Lipids Phopholipids and Cholesterol</vt:lpstr>
      <vt:lpstr>Bilirubin Transport</vt:lpstr>
      <vt:lpstr>PowerPoint Presentation</vt:lpstr>
      <vt:lpstr>PowerPoint Presentation</vt:lpstr>
      <vt:lpstr>Molecular Pathways of Bile Synthesis</vt:lpstr>
      <vt:lpstr>Molecular Pathways of Bile Synthesis</vt:lpstr>
      <vt:lpstr>Molecular Pathways of Bile Synthesis</vt:lpstr>
      <vt:lpstr>Molecular Pathways of Bile Synthesis</vt:lpstr>
      <vt:lpstr>Molecular Pathways of Bile Synthesis</vt:lpstr>
      <vt:lpstr>PowerPoint Presentation</vt:lpstr>
      <vt:lpstr>Bile salts aid intestinal fat digestion</vt:lpstr>
      <vt:lpstr>Bile acid accumulationhepatocyte damage</vt:lpstr>
      <vt:lpstr>Adaptation to bile acid retention</vt:lpstr>
      <vt:lpstr>Multiple molecular roles of bile acids</vt:lpstr>
      <vt:lpstr>PowerPoint Presentation</vt:lpstr>
      <vt:lpstr>PowerPoint Presentation</vt:lpstr>
      <vt:lpstr>Nuclear Receptors – SXR and CAR</vt:lpstr>
      <vt:lpstr>Adaptation to bile acid retention</vt:lpstr>
      <vt:lpstr>Cholestasis</vt:lpstr>
      <vt:lpstr>Causes of Cholestasis- failed delivery of bile to duodenum</vt:lpstr>
      <vt:lpstr>Molecular Mechanisms of Cholestasis</vt:lpstr>
      <vt:lpstr>Molecular Mechanisms of Cholestasis</vt:lpstr>
      <vt:lpstr>Hepatobiliary Effects of Inflammatory Cytokines</vt:lpstr>
      <vt:lpstr>Molecular Mechanisms of Cholestasis</vt:lpstr>
      <vt:lpstr>Molecular Mechanisms of Cholestasis</vt:lpstr>
      <vt:lpstr>Molecular Mechanisms of Cholestasis</vt:lpstr>
      <vt:lpstr>Molecular Mechanisms of Cholestasis</vt:lpstr>
      <vt:lpstr>Adaptive Responses to Cholestasis</vt:lpstr>
      <vt:lpstr>Adaptive Responses to Cholestasis</vt:lpstr>
      <vt:lpstr>Targets for Pharmacologic Therapy</vt:lpstr>
      <vt:lpstr>Targets for Pharmacologic Therapy</vt:lpstr>
      <vt:lpstr>Targets for Pharmacologic Therapy</vt:lpstr>
      <vt:lpstr>Targets for Pharmacologic Therapy</vt:lpstr>
      <vt:lpstr>Targets for Pharmacologic Therapy</vt:lpstr>
      <vt:lpstr>Pharmacological Treatment of Chronic Cholestatic Liver Disease</vt:lpstr>
      <vt:lpstr>Pharmacological Treatment of Chronic Cholestatic Liver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Cholestasis Intermountain West Hepatology Update</dc:title>
  <dc:subject/>
  <dc:creator>ITHOMASON</dc:creator>
  <cp:keywords/>
  <dc:description/>
  <cp:lastModifiedBy>Ray Thomason</cp:lastModifiedBy>
  <cp:revision>49</cp:revision>
  <dcterms:created xsi:type="dcterms:W3CDTF">2013-02-02T03:43:56Z</dcterms:created>
  <dcterms:modified xsi:type="dcterms:W3CDTF">2020-12-25T08:20:13Z</dcterms:modified>
  <cp:category/>
</cp:coreProperties>
</file>